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>
        <p:scale>
          <a:sx n="70" d="100"/>
          <a:sy n="70" d="100"/>
        </p:scale>
        <p:origin x="1326" y="13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E2632-1D68-416E-BB56-302A911FD6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16A105-19B1-45CC-BA86-78C556C3BD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63316-82E9-4C2E-AE39-31A692F9F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E199-F2FF-4473-82FF-CAA9BB1C68F4}" type="datetimeFigureOut">
              <a:rPr lang="en-IE" smtClean="0"/>
              <a:t>11/05/2021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3D9AE9-0665-4B9D-8D6E-206CA9870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182D3-A84C-42F7-94D3-BCA5E46BB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0982-2218-473F-A6B1-DE70EB3C4B9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68214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16F9C-2811-4BF7-A2A7-8133E6E4F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A57758-E3F8-4513-A4EC-40C10BCFF0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579151-B795-43DC-A83F-3EDFEE898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E199-F2FF-4473-82FF-CAA9BB1C68F4}" type="datetimeFigureOut">
              <a:rPr lang="en-IE" smtClean="0"/>
              <a:t>11/05/2021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31EC09-95AB-488B-A22E-C1BF8F5DA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1EC1C0-3ECB-4E75-9BD8-40B2E6C90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0982-2218-473F-A6B1-DE70EB3C4B9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47071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67FFE3-5486-43D9-B9F8-0EE5C4FA7F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B0B151-5EEC-4267-AEE6-62DBB70E78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DF0915-003D-4D44-A7B6-FE31874C4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E199-F2FF-4473-82FF-CAA9BB1C68F4}" type="datetimeFigureOut">
              <a:rPr lang="en-IE" smtClean="0"/>
              <a:t>11/05/2021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6104ED-D8A1-4D4B-8C00-4F92EE067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2B3396-FF21-48E6-B04D-32D2B9EE0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0982-2218-473F-A6B1-DE70EB3C4B9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29818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BF224-D152-4E06-8B0B-4195CDD35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A9A24-997D-48FE-A4B1-3B00435FA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B75C87-44BE-459F-B60C-8E7461C68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E199-F2FF-4473-82FF-CAA9BB1C68F4}" type="datetimeFigureOut">
              <a:rPr lang="en-IE" smtClean="0"/>
              <a:t>11/05/2021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BE13BE-B4DB-492C-A223-2BB509796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66896-5D01-45BD-8D1C-620830DD5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0982-2218-473F-A6B1-DE70EB3C4B9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73874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EAE0C-0C2E-4858-BB35-5BCA3D894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27B653-2B8E-45AD-84F9-36EA65AA92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B8066-9145-4B53-A39F-43775E85F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E199-F2FF-4473-82FF-CAA9BB1C68F4}" type="datetimeFigureOut">
              <a:rPr lang="en-IE" smtClean="0"/>
              <a:t>11/05/2021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7E34E-5A55-423A-B94C-35850C225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BCA0B-60B2-4951-A728-D841F952C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0982-2218-473F-A6B1-DE70EB3C4B9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72674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C21B1-65B9-4EFD-B6D1-ADF40AFA1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8DA06E-AC61-4CA8-A56E-BFFE1AEACB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E25F32-04E1-4E5B-96B9-0167D26CCE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3317C9-199D-40C5-8A23-30AA9EF03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E199-F2FF-4473-82FF-CAA9BB1C68F4}" type="datetimeFigureOut">
              <a:rPr lang="en-IE" smtClean="0"/>
              <a:t>11/05/2021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E94CF7-75B7-42DA-B3EC-DD32E3F9A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74E026-D886-4121-9338-B5E5EDB53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0982-2218-473F-A6B1-DE70EB3C4B9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161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AE9D9-CD7F-4E7A-8624-AEA49E76A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5D6E10-3969-47DB-8427-C22B529781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EFEFBA-D2BE-4F38-855C-FD5C5E182A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70AB77-FE99-401F-899D-6694D4E633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A30FA9-3163-4797-AFCB-7DB0F910AA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F43E15-5DC9-4A0B-81D5-D4A69A80C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E199-F2FF-4473-82FF-CAA9BB1C68F4}" type="datetimeFigureOut">
              <a:rPr lang="en-IE" smtClean="0"/>
              <a:t>11/05/2021</a:t>
            </a:fld>
            <a:endParaRPr lang="en-I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EA87B6-00FA-4C80-B5D3-C11B46062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5B1362-E3B7-468D-8945-168E53C52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0982-2218-473F-A6B1-DE70EB3C4B9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58734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330BD8-5FEE-43CC-8BE4-5C2E8EE31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863A21-77CB-48FB-A690-CF3D38D99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E199-F2FF-4473-82FF-CAA9BB1C68F4}" type="datetimeFigureOut">
              <a:rPr lang="en-IE" smtClean="0"/>
              <a:t>11/05/2021</a:t>
            </a:fld>
            <a:endParaRPr lang="en-I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69EE2E-14C9-46AD-88AA-2DFDB62F1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02AE8E-7729-4CC9-AE8D-869D6F124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0982-2218-473F-A6B1-DE70EB3C4B9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61824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F0956F-E542-4172-A5CA-AB4C8677A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E199-F2FF-4473-82FF-CAA9BB1C68F4}" type="datetimeFigureOut">
              <a:rPr lang="en-IE" smtClean="0"/>
              <a:t>11/05/2021</a:t>
            </a:fld>
            <a:endParaRPr lang="en-I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3D184A9-C715-4600-83E1-6848C964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5E1747-5B25-4DDC-BFD6-EE38DB225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0982-2218-473F-A6B1-DE70EB3C4B9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06324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E5C5F-3339-48E0-84EE-F790B8865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201074-DE60-4AB6-9466-28C1CEDB4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837916-0771-4215-A470-09B2043DF8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24A915-F00A-483E-8843-66D205D2F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E199-F2FF-4473-82FF-CAA9BB1C68F4}" type="datetimeFigureOut">
              <a:rPr lang="en-IE" smtClean="0"/>
              <a:t>11/05/2021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14C4D5-5237-4356-9A59-068AD470D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14872D-72E3-4FF4-AB5F-31F1FE296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0982-2218-473F-A6B1-DE70EB3C4B9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2406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61963-8C4C-4D7B-9018-815B4AD3D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677017-13AC-4075-9E86-8EB578B660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ACE13D-BBC5-4599-99AC-068FC99E25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09475F-C280-4FCE-89EF-0F3A3694D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7E199-F2FF-4473-82FF-CAA9BB1C68F4}" type="datetimeFigureOut">
              <a:rPr lang="en-IE" smtClean="0"/>
              <a:t>11/05/2021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2ED07B-91F7-44A4-A74B-06093EDDC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1D51BE-FCEE-4F66-AC9D-4D02E38DF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D0982-2218-473F-A6B1-DE70EB3C4B9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13785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8EC4CC-FFC7-4B9B-977C-9474098134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1C1A9B-7D3E-4773-A5FE-5705B62714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8EE4D-452C-4BC3-AA76-AB50D00BF9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7E199-F2FF-4473-82FF-CAA9BB1C68F4}" type="datetimeFigureOut">
              <a:rPr lang="en-IE" smtClean="0"/>
              <a:t>11/05/2021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663F73-DE80-4F41-BDB9-D513D89302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A3994-F2E5-48E4-8C73-47561D4F1E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D0982-2218-473F-A6B1-DE70EB3C4B95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9893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78B5515-8604-4BE2-B357-90BC852037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8822" y="2761181"/>
            <a:ext cx="624606" cy="6246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DF1E7F-EAE3-4778-A4A1-8D21B2CF65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2051" y="2944913"/>
            <a:ext cx="630486" cy="6304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4FE57CA-B575-4191-AF31-F963D6AB33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325" y="744517"/>
            <a:ext cx="719584" cy="9629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EE1CA85-D624-40A0-9BCC-8ADD1E21DC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896" y="621097"/>
            <a:ext cx="836506" cy="116825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E62985E-4684-48DD-BACB-5A7B56029D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790" y="711806"/>
            <a:ext cx="1031895" cy="12822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3910C96-6DDD-435E-9212-3B31712A2B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989" y="826409"/>
            <a:ext cx="719584" cy="9629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A77AC9F-CC8E-406D-8AB0-7E4C8F555B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283" y="4865110"/>
            <a:ext cx="9662610" cy="125899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EDCA20A-941B-4C92-9018-0505616F76D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701" y="58655"/>
            <a:ext cx="2722873" cy="2801003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7F1759F5-BBAE-4E2E-953E-51B4E460CE18}"/>
              </a:ext>
            </a:extLst>
          </p:cNvPr>
          <p:cNvSpPr/>
          <p:nvPr/>
        </p:nvSpPr>
        <p:spPr>
          <a:xfrm>
            <a:off x="1467843" y="1707464"/>
            <a:ext cx="610798" cy="46955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F027D47-95EC-4447-99C2-6AF46FD3F302}"/>
              </a:ext>
            </a:extLst>
          </p:cNvPr>
          <p:cNvCxnSpPr>
            <a:cxnSpLocks/>
          </p:cNvCxnSpPr>
          <p:nvPr/>
        </p:nvCxnSpPr>
        <p:spPr>
          <a:xfrm flipV="1">
            <a:off x="1597334" y="749065"/>
            <a:ext cx="3269431" cy="9992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0A37DB3-1E21-4049-9AC7-6B643FC4B615}"/>
              </a:ext>
            </a:extLst>
          </p:cNvPr>
          <p:cNvCxnSpPr>
            <a:cxnSpLocks/>
          </p:cNvCxnSpPr>
          <p:nvPr/>
        </p:nvCxnSpPr>
        <p:spPr>
          <a:xfrm>
            <a:off x="1494752" y="1977624"/>
            <a:ext cx="693848" cy="31024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AA4EFC0-AED7-439E-936E-9E4AA8BC1BE1}"/>
              </a:ext>
            </a:extLst>
          </p:cNvPr>
          <p:cNvSpPr txBox="1"/>
          <p:nvPr/>
        </p:nvSpPr>
        <p:spPr>
          <a:xfrm>
            <a:off x="7270735" y="338493"/>
            <a:ext cx="2530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>
                <a:solidFill>
                  <a:srgbClr val="FF0000"/>
                </a:solidFill>
              </a:rPr>
              <a:t>Damaged Epithelial Cells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44F0AFF-2357-4F2A-BEE8-77894BDE4D4F}"/>
              </a:ext>
            </a:extLst>
          </p:cNvPr>
          <p:cNvSpPr txBox="1"/>
          <p:nvPr/>
        </p:nvSpPr>
        <p:spPr>
          <a:xfrm>
            <a:off x="5038277" y="6129719"/>
            <a:ext cx="400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>
                <a:solidFill>
                  <a:srgbClr val="FF0000"/>
                </a:solidFill>
              </a:rPr>
              <a:t>Vasculature </a:t>
            </a:r>
            <a:r>
              <a:rPr lang="en-IE" b="1" dirty="0" err="1">
                <a:solidFill>
                  <a:srgbClr val="FF0000"/>
                </a:solidFill>
              </a:rPr>
              <a:t>Remodeling</a:t>
            </a:r>
            <a:r>
              <a:rPr lang="en-IE" b="1" dirty="0">
                <a:solidFill>
                  <a:srgbClr val="FF0000"/>
                </a:solidFill>
              </a:rPr>
              <a:t> &amp; Angiogenesis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50AAA8B-FEFC-4079-AFB4-5855DC0721A5}"/>
              </a:ext>
            </a:extLst>
          </p:cNvPr>
          <p:cNvCxnSpPr>
            <a:cxnSpLocks/>
          </p:cNvCxnSpPr>
          <p:nvPr/>
        </p:nvCxnSpPr>
        <p:spPr>
          <a:xfrm>
            <a:off x="9243045" y="3568028"/>
            <a:ext cx="0" cy="937422"/>
          </a:xfrm>
          <a:prstGeom prst="straightConnector1">
            <a:avLst/>
          </a:prstGeom>
          <a:ln w="76200">
            <a:solidFill>
              <a:srgbClr val="1F259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A9B4F10-5717-4003-9BBC-E239750D82AC}"/>
              </a:ext>
            </a:extLst>
          </p:cNvPr>
          <p:cNvSpPr txBox="1"/>
          <p:nvPr/>
        </p:nvSpPr>
        <p:spPr>
          <a:xfrm>
            <a:off x="8977304" y="1984343"/>
            <a:ext cx="627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>
                <a:solidFill>
                  <a:schemeClr val="accent1"/>
                </a:solidFill>
              </a:rPr>
              <a:t>TSLP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B6979201-779F-42A7-9C10-92CEF7F9BC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143" y="3053672"/>
            <a:ext cx="624606" cy="62460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1978A9E-A26E-41F3-B4B2-6451E9FDC3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596" y="2581466"/>
            <a:ext cx="624606" cy="624606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E2EB1DE-2BC9-4500-9300-52973F2C823B}"/>
              </a:ext>
            </a:extLst>
          </p:cNvPr>
          <p:cNvCxnSpPr>
            <a:cxnSpLocks/>
          </p:cNvCxnSpPr>
          <p:nvPr/>
        </p:nvCxnSpPr>
        <p:spPr>
          <a:xfrm>
            <a:off x="10383202" y="3073484"/>
            <a:ext cx="895177" cy="0"/>
          </a:xfrm>
          <a:prstGeom prst="straightConnector1">
            <a:avLst/>
          </a:prstGeom>
          <a:ln w="76200">
            <a:solidFill>
              <a:srgbClr val="1F259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C16226E5-DD82-4F5C-91D3-C392EAB3DA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671" y="4947002"/>
            <a:ext cx="624606" cy="624606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C7C4EB85-89D8-4585-809B-70BB7BEA017F}"/>
              </a:ext>
            </a:extLst>
          </p:cNvPr>
          <p:cNvSpPr txBox="1"/>
          <p:nvPr/>
        </p:nvSpPr>
        <p:spPr>
          <a:xfrm>
            <a:off x="11227624" y="2753421"/>
            <a:ext cx="644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E" b="1" dirty="0">
                <a:solidFill>
                  <a:schemeClr val="accent1"/>
                </a:solidFill>
              </a:rPr>
              <a:t>IL-4</a:t>
            </a:r>
          </a:p>
          <a:p>
            <a:pPr algn="ctr"/>
            <a:r>
              <a:rPr lang="en-IE" b="1" dirty="0">
                <a:solidFill>
                  <a:schemeClr val="accent1"/>
                </a:solidFill>
              </a:rPr>
              <a:t>IL-16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51EB0A28-C002-41F6-84A4-EFDC9155445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718" y="2479336"/>
            <a:ext cx="924423" cy="1031133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78B4F51-60EB-47B8-8F5A-C01363315DB3}"/>
              </a:ext>
            </a:extLst>
          </p:cNvPr>
          <p:cNvCxnSpPr>
            <a:cxnSpLocks/>
          </p:cNvCxnSpPr>
          <p:nvPr/>
        </p:nvCxnSpPr>
        <p:spPr>
          <a:xfrm>
            <a:off x="8962026" y="1899820"/>
            <a:ext cx="0" cy="778019"/>
          </a:xfrm>
          <a:prstGeom prst="straightConnector1">
            <a:avLst/>
          </a:prstGeom>
          <a:ln w="76200">
            <a:solidFill>
              <a:srgbClr val="1F259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85DE4B4E-BE66-4113-BB0C-B907DCEF763A}"/>
              </a:ext>
            </a:extLst>
          </p:cNvPr>
          <p:cNvSpPr txBox="1"/>
          <p:nvPr/>
        </p:nvSpPr>
        <p:spPr>
          <a:xfrm>
            <a:off x="8969631" y="4469841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>
                <a:solidFill>
                  <a:schemeClr val="accent1"/>
                </a:solidFill>
              </a:rPr>
              <a:t>MDC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037D2154-4F5A-4A9A-B7D3-8974E801CAD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922" y="2536895"/>
            <a:ext cx="924423" cy="1031133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C2EC7198-2F25-420A-8662-D577B1FC1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460" y="2498237"/>
            <a:ext cx="630486" cy="630486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B3F91FF3-0894-418B-842E-A957AD07B9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995" y="2445822"/>
            <a:ext cx="630486" cy="630486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F554381-57AB-4701-8A5D-0A1E3278A0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764" y="3010611"/>
            <a:ext cx="630486" cy="630486"/>
          </a:xfrm>
          <a:prstGeom prst="rect">
            <a:avLst/>
          </a:prstGeom>
        </p:spPr>
      </p:pic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9809AAC-077E-48EF-823F-939E84D4E471}"/>
              </a:ext>
            </a:extLst>
          </p:cNvPr>
          <p:cNvCxnSpPr>
            <a:cxnSpLocks/>
          </p:cNvCxnSpPr>
          <p:nvPr/>
        </p:nvCxnSpPr>
        <p:spPr>
          <a:xfrm flipH="1">
            <a:off x="3935589" y="3057545"/>
            <a:ext cx="895177" cy="0"/>
          </a:xfrm>
          <a:prstGeom prst="straightConnector1">
            <a:avLst/>
          </a:prstGeom>
          <a:ln w="76200">
            <a:solidFill>
              <a:srgbClr val="1F259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7E6EC9E-FA5C-4F27-AFC5-F8829AD42E64}"/>
              </a:ext>
            </a:extLst>
          </p:cNvPr>
          <p:cNvSpPr txBox="1"/>
          <p:nvPr/>
        </p:nvSpPr>
        <p:spPr>
          <a:xfrm>
            <a:off x="3912708" y="2354674"/>
            <a:ext cx="1053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b="1" dirty="0">
                <a:solidFill>
                  <a:schemeClr val="accent1"/>
                </a:solidFill>
              </a:rPr>
              <a:t>IL-12/23</a:t>
            </a:r>
          </a:p>
          <a:p>
            <a:pPr algn="ctr"/>
            <a:r>
              <a:rPr lang="en-IE" b="1" dirty="0">
                <a:solidFill>
                  <a:schemeClr val="accent1"/>
                </a:solidFill>
              </a:rPr>
              <a:t>p40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2A606071-653F-4BD6-A538-111520545612}"/>
              </a:ext>
            </a:extLst>
          </p:cNvPr>
          <p:cNvCxnSpPr>
            <a:cxnSpLocks/>
          </p:cNvCxnSpPr>
          <p:nvPr/>
        </p:nvCxnSpPr>
        <p:spPr>
          <a:xfrm>
            <a:off x="4524309" y="3379667"/>
            <a:ext cx="0" cy="937422"/>
          </a:xfrm>
          <a:prstGeom prst="straightConnector1">
            <a:avLst/>
          </a:prstGeom>
          <a:ln w="76200">
            <a:solidFill>
              <a:srgbClr val="1F259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AFC9B18F-1A88-4134-BED3-15060A7FED27}"/>
              </a:ext>
            </a:extLst>
          </p:cNvPr>
          <p:cNvSpPr txBox="1"/>
          <p:nvPr/>
        </p:nvSpPr>
        <p:spPr>
          <a:xfrm>
            <a:off x="4079979" y="4241468"/>
            <a:ext cx="904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E" b="1" dirty="0">
                <a:solidFill>
                  <a:schemeClr val="accent1"/>
                </a:solidFill>
              </a:rPr>
              <a:t>IL-8</a:t>
            </a:r>
          </a:p>
          <a:p>
            <a:pPr algn="ctr"/>
            <a:r>
              <a:rPr lang="en-IE" b="1" dirty="0">
                <a:solidFill>
                  <a:schemeClr val="accent1"/>
                </a:solidFill>
              </a:rPr>
              <a:t>MIP-3</a:t>
            </a:r>
            <a:r>
              <a:rPr lang="en-IE" b="1" dirty="0">
                <a:solidFill>
                  <a:schemeClr val="accent1"/>
                </a:solidFill>
                <a:latin typeface="Symbol" panose="05050102010706020507" pitchFamily="18" charset="2"/>
              </a:rPr>
              <a:t>a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3C471E0B-2A35-45AA-8FB9-F918E05BD3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809" y="4950264"/>
            <a:ext cx="630486" cy="630486"/>
          </a:xfrm>
          <a:prstGeom prst="rect">
            <a:avLst/>
          </a:prstGeom>
        </p:spPr>
      </p:pic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E35EEF56-88C1-4B7E-94B6-6F019BF95200}"/>
              </a:ext>
            </a:extLst>
          </p:cNvPr>
          <p:cNvCxnSpPr>
            <a:cxnSpLocks/>
          </p:cNvCxnSpPr>
          <p:nvPr/>
        </p:nvCxnSpPr>
        <p:spPr>
          <a:xfrm>
            <a:off x="3420408" y="3599677"/>
            <a:ext cx="0" cy="540000"/>
          </a:xfrm>
          <a:prstGeom prst="straightConnector1">
            <a:avLst/>
          </a:prstGeom>
          <a:ln w="76200">
            <a:solidFill>
              <a:srgbClr val="1F259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57BAA0D0-F299-488C-97AF-9839E14DF52C}"/>
              </a:ext>
            </a:extLst>
          </p:cNvPr>
          <p:cNvSpPr txBox="1"/>
          <p:nvPr/>
        </p:nvSpPr>
        <p:spPr>
          <a:xfrm>
            <a:off x="3070719" y="4132423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>
                <a:solidFill>
                  <a:schemeClr val="accent1"/>
                </a:solidFill>
              </a:rPr>
              <a:t>IL-17A</a:t>
            </a:r>
            <a:endParaRPr lang="en-IE" b="1" dirty="0">
              <a:solidFill>
                <a:schemeClr val="accent1"/>
              </a:solidFill>
              <a:latin typeface="Symbol" panose="05050102010706020507" pitchFamily="18" charset="2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2763A0E6-8893-44C6-BD48-15E21512BA6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405" y="2804916"/>
            <a:ext cx="549904" cy="549904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582916FC-DC33-46B4-8342-3FEEF753F67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273" y="4995738"/>
            <a:ext cx="549904" cy="549904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3EE5EA57-B43A-4FB9-B83E-CFED5470C42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1024" y="3532260"/>
            <a:ext cx="568821" cy="56882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46EAB06-EA11-451C-B84B-4C75ADE5A3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8673" y="3122753"/>
            <a:ext cx="624606" cy="624606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2BE2B974-D07D-40E2-AA2E-AAB980F4742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3045" y="4986836"/>
            <a:ext cx="515551" cy="515551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8FFEBE42-9AF7-4B29-912D-557E83D81D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464" y="718905"/>
            <a:ext cx="836506" cy="1168259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6315CD3D-DC77-4321-AABE-FEF0F542788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358" y="809614"/>
            <a:ext cx="1031895" cy="1282235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2C2236F6-9FDA-4A34-B0BE-059BED9F87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0557" y="924217"/>
            <a:ext cx="719584" cy="962947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6FED07AC-FAC5-4CAF-82DF-A2F560A6A7E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976" y="3062120"/>
            <a:ext cx="656733" cy="645751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25AB5F4A-BEB8-43BA-9321-893B7AD806C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1420" y="2812132"/>
            <a:ext cx="924423" cy="1031133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230F949D-3332-408E-B4D0-F170ABE6C8B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590" y="2522797"/>
            <a:ext cx="620401" cy="620401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841434A-BD6C-4C1B-9A7B-6AC0EC795EC6}"/>
              </a:ext>
            </a:extLst>
          </p:cNvPr>
          <p:cNvCxnSpPr>
            <a:cxnSpLocks/>
          </p:cNvCxnSpPr>
          <p:nvPr/>
        </p:nvCxnSpPr>
        <p:spPr>
          <a:xfrm>
            <a:off x="7065790" y="3644094"/>
            <a:ext cx="0" cy="540000"/>
          </a:xfrm>
          <a:prstGeom prst="straightConnector1">
            <a:avLst/>
          </a:prstGeom>
          <a:ln w="76200">
            <a:solidFill>
              <a:srgbClr val="1F259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208C8D2F-3846-4D6C-AA68-B2366870CF43}"/>
              </a:ext>
            </a:extLst>
          </p:cNvPr>
          <p:cNvSpPr txBox="1"/>
          <p:nvPr/>
        </p:nvSpPr>
        <p:spPr>
          <a:xfrm>
            <a:off x="3109953" y="2032274"/>
            <a:ext cx="1832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>
                <a:solidFill>
                  <a:srgbClr val="FF0000"/>
                </a:solidFill>
              </a:rPr>
              <a:t>T</a:t>
            </a:r>
            <a:r>
              <a:rPr lang="en-IE" b="1" baseline="-25000" dirty="0">
                <a:solidFill>
                  <a:srgbClr val="FF0000"/>
                </a:solidFill>
              </a:rPr>
              <a:t>H</a:t>
            </a:r>
            <a:r>
              <a:rPr lang="en-IE" b="1" dirty="0">
                <a:solidFill>
                  <a:srgbClr val="FF0000"/>
                </a:solidFill>
              </a:rPr>
              <a:t>17 Polarisation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D9781C2-1D43-42D5-8CA9-3731AD466E91}"/>
              </a:ext>
            </a:extLst>
          </p:cNvPr>
          <p:cNvSpPr txBox="1"/>
          <p:nvPr/>
        </p:nvSpPr>
        <p:spPr>
          <a:xfrm>
            <a:off x="6232277" y="2089666"/>
            <a:ext cx="1822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>
                <a:solidFill>
                  <a:srgbClr val="FF0000"/>
                </a:solidFill>
              </a:rPr>
              <a:t>Innate Activation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86689F5-8953-46D3-91EF-6E7B70028474}"/>
              </a:ext>
            </a:extLst>
          </p:cNvPr>
          <p:cNvSpPr txBox="1"/>
          <p:nvPr/>
        </p:nvSpPr>
        <p:spPr>
          <a:xfrm>
            <a:off x="9708179" y="2100471"/>
            <a:ext cx="1703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>
                <a:solidFill>
                  <a:srgbClr val="FF0000"/>
                </a:solidFill>
              </a:rPr>
              <a:t>T</a:t>
            </a:r>
            <a:r>
              <a:rPr lang="en-IE" b="1" baseline="-25000" dirty="0">
                <a:solidFill>
                  <a:srgbClr val="FF0000"/>
                </a:solidFill>
              </a:rPr>
              <a:t>H</a:t>
            </a:r>
            <a:r>
              <a:rPr lang="en-IE" b="1" dirty="0">
                <a:solidFill>
                  <a:srgbClr val="FF0000"/>
                </a:solidFill>
              </a:rPr>
              <a:t>2 Polarisation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D8802C7-9167-4794-BF66-D9609DEB9724}"/>
              </a:ext>
            </a:extLst>
          </p:cNvPr>
          <p:cNvSpPr txBox="1"/>
          <p:nvPr/>
        </p:nvSpPr>
        <p:spPr>
          <a:xfrm>
            <a:off x="5995439" y="4119885"/>
            <a:ext cx="21130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E" b="1" dirty="0">
                <a:solidFill>
                  <a:schemeClr val="accent1"/>
                </a:solidFill>
              </a:rPr>
              <a:t>IL-6, MCP-1, MCP-4 </a:t>
            </a:r>
          </a:p>
          <a:p>
            <a:pPr algn="ctr"/>
            <a:r>
              <a:rPr lang="en-IE" b="1" dirty="0">
                <a:solidFill>
                  <a:schemeClr val="accent1"/>
                </a:solidFill>
              </a:rPr>
              <a:t>IL-1RA, IL-15</a:t>
            </a:r>
            <a:endParaRPr lang="en-IE" b="1" dirty="0">
              <a:solidFill>
                <a:schemeClr val="accent1"/>
              </a:solidFill>
              <a:latin typeface="Symbol" panose="05050102010706020507" pitchFamily="18" charset="2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A60B69B-8B6A-469F-A529-BBEBFD30F563}"/>
              </a:ext>
            </a:extLst>
          </p:cNvPr>
          <p:cNvSpPr txBox="1"/>
          <p:nvPr/>
        </p:nvSpPr>
        <p:spPr>
          <a:xfrm>
            <a:off x="5377410" y="6433163"/>
            <a:ext cx="3080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E" b="1" dirty="0">
                <a:solidFill>
                  <a:schemeClr val="accent1"/>
                </a:solidFill>
              </a:rPr>
              <a:t>VEGF-A, sTie-2, sICAM-1, </a:t>
            </a:r>
            <a:r>
              <a:rPr lang="en-IE" b="1" dirty="0" err="1">
                <a:solidFill>
                  <a:schemeClr val="accent1"/>
                </a:solidFill>
              </a:rPr>
              <a:t>bFGF</a:t>
            </a:r>
            <a:endParaRPr lang="en-IE" b="1" dirty="0">
              <a:solidFill>
                <a:schemeClr val="accent1"/>
              </a:solidFill>
              <a:latin typeface="Symbol" panose="05050102010706020507" pitchFamily="18" charset="2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D1FB743F-BFE8-44BF-8025-D1201925D183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15803" r="11947"/>
          <a:stretch/>
        </p:blipFill>
        <p:spPr>
          <a:xfrm>
            <a:off x="31959" y="4986836"/>
            <a:ext cx="1839310" cy="1137271"/>
          </a:xfrm>
          <a:prstGeom prst="rect">
            <a:avLst/>
          </a:prstGeom>
        </p:spPr>
      </p:pic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4201EFA9-DC3A-4FA2-9365-885650E63619}"/>
              </a:ext>
            </a:extLst>
          </p:cNvPr>
          <p:cNvCxnSpPr>
            <a:cxnSpLocks/>
          </p:cNvCxnSpPr>
          <p:nvPr/>
        </p:nvCxnSpPr>
        <p:spPr>
          <a:xfrm>
            <a:off x="1407654" y="5489604"/>
            <a:ext cx="895177" cy="0"/>
          </a:xfrm>
          <a:prstGeom prst="straightConnector1">
            <a:avLst/>
          </a:prstGeom>
          <a:ln w="76200">
            <a:solidFill>
              <a:srgbClr val="1F259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61CBD4D9-5E14-403F-9915-0DFB541A736C}"/>
              </a:ext>
            </a:extLst>
          </p:cNvPr>
          <p:cNvSpPr txBox="1"/>
          <p:nvPr/>
        </p:nvSpPr>
        <p:spPr>
          <a:xfrm>
            <a:off x="2252076" y="5169541"/>
            <a:ext cx="569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>
                <a:solidFill>
                  <a:schemeClr val="accent1"/>
                </a:solidFill>
              </a:rPr>
              <a:t>CRP</a:t>
            </a:r>
          </a:p>
          <a:p>
            <a:r>
              <a:rPr lang="en-IE" b="1" dirty="0">
                <a:solidFill>
                  <a:schemeClr val="accent1"/>
                </a:solidFill>
              </a:rPr>
              <a:t>SAA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E3DD54FF-8E5C-4F03-B64F-40B550E43F22}"/>
              </a:ext>
            </a:extLst>
          </p:cNvPr>
          <p:cNvCxnSpPr>
            <a:cxnSpLocks/>
          </p:cNvCxnSpPr>
          <p:nvPr/>
        </p:nvCxnSpPr>
        <p:spPr>
          <a:xfrm>
            <a:off x="979733" y="4347799"/>
            <a:ext cx="0" cy="540000"/>
          </a:xfrm>
          <a:prstGeom prst="straightConnector1">
            <a:avLst/>
          </a:prstGeom>
          <a:ln w="76200">
            <a:solidFill>
              <a:srgbClr val="1F259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FCA3E071-2857-4AF5-8404-59326F99E0BE}"/>
              </a:ext>
            </a:extLst>
          </p:cNvPr>
          <p:cNvSpPr txBox="1"/>
          <p:nvPr/>
        </p:nvSpPr>
        <p:spPr>
          <a:xfrm>
            <a:off x="703520" y="4036739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>
                <a:solidFill>
                  <a:schemeClr val="accent1"/>
                </a:solidFill>
              </a:rPr>
              <a:t>IL-6</a:t>
            </a:r>
            <a:endParaRPr lang="en-IE" b="1" dirty="0">
              <a:solidFill>
                <a:schemeClr val="accent1"/>
              </a:solidFill>
              <a:latin typeface="Symbol" panose="05050102010706020507" pitchFamily="18" charset="2"/>
            </a:endParaRPr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9124BA0E-351A-41C1-ADE6-F2958356ED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913" y="749065"/>
            <a:ext cx="719584" cy="96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157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40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O'Mahony, Liam</dc:creator>
  <cp:lastModifiedBy>O'Mahony, Liam</cp:lastModifiedBy>
  <cp:revision>10</cp:revision>
  <dcterms:created xsi:type="dcterms:W3CDTF">2021-05-11T12:35:37Z</dcterms:created>
  <dcterms:modified xsi:type="dcterms:W3CDTF">2021-05-11T14:41:59Z</dcterms:modified>
</cp:coreProperties>
</file>