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A8522"/>
    <a:srgbClr val="0033CC"/>
    <a:srgbClr val="000000"/>
    <a:srgbClr val="2E2E2E"/>
    <a:srgbClr val="1D4999"/>
    <a:srgbClr val="BE5108"/>
    <a:srgbClr val="FF99FF"/>
    <a:srgbClr val="5B9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67360-C164-423B-BB01-7DB4EE04072E}" type="datetimeFigureOut">
              <a:rPr lang="it-IT" smtClean="0"/>
              <a:t>09/03/2020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3CAFA-03BA-405D-B08D-2FA375D6B66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158398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67360-C164-423B-BB01-7DB4EE04072E}" type="datetimeFigureOut">
              <a:rPr lang="it-IT" smtClean="0"/>
              <a:t>09/03/2020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3CAFA-03BA-405D-B08D-2FA375D6B66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49366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67360-C164-423B-BB01-7DB4EE04072E}" type="datetimeFigureOut">
              <a:rPr lang="it-IT" smtClean="0"/>
              <a:t>09/03/2020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3CAFA-03BA-405D-B08D-2FA375D6B66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419775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67360-C164-423B-BB01-7DB4EE04072E}" type="datetimeFigureOut">
              <a:rPr lang="it-IT" smtClean="0"/>
              <a:t>09/03/2020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3CAFA-03BA-405D-B08D-2FA375D6B66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23627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67360-C164-423B-BB01-7DB4EE04072E}" type="datetimeFigureOut">
              <a:rPr lang="it-IT" smtClean="0"/>
              <a:t>09/03/2020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3CAFA-03BA-405D-B08D-2FA375D6B66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444419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67360-C164-423B-BB01-7DB4EE04072E}" type="datetimeFigureOut">
              <a:rPr lang="it-IT" smtClean="0"/>
              <a:t>09/03/2020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3CAFA-03BA-405D-B08D-2FA375D6B66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573668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67360-C164-423B-BB01-7DB4EE04072E}" type="datetimeFigureOut">
              <a:rPr lang="it-IT" smtClean="0"/>
              <a:t>09/03/2020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3CAFA-03BA-405D-B08D-2FA375D6B66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254605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67360-C164-423B-BB01-7DB4EE04072E}" type="datetimeFigureOut">
              <a:rPr lang="it-IT" smtClean="0"/>
              <a:t>09/03/2020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3CAFA-03BA-405D-B08D-2FA375D6B66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409350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67360-C164-423B-BB01-7DB4EE04072E}" type="datetimeFigureOut">
              <a:rPr lang="it-IT" smtClean="0"/>
              <a:t>09/03/2020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3CAFA-03BA-405D-B08D-2FA375D6B66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68092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67360-C164-423B-BB01-7DB4EE04072E}" type="datetimeFigureOut">
              <a:rPr lang="it-IT" smtClean="0"/>
              <a:t>09/03/2020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3CAFA-03BA-405D-B08D-2FA375D6B66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272927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67360-C164-423B-BB01-7DB4EE04072E}" type="datetimeFigureOut">
              <a:rPr lang="it-IT" smtClean="0"/>
              <a:t>09/03/2020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3CAFA-03BA-405D-B08D-2FA375D6B66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481516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067360-C164-423B-BB01-7DB4EE04072E}" type="datetimeFigureOut">
              <a:rPr lang="it-IT" smtClean="0"/>
              <a:t>09/03/2020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C3CAFA-03BA-405D-B08D-2FA375D6B66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8396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hdphoto" Target="../media/hdphoto1.wdp"/><Relationship Id="rId7" Type="http://schemas.openxmlformats.org/officeDocument/2006/relationships/image" Target="../media/image5.png"/><Relationship Id="rId12" Type="http://schemas.openxmlformats.org/officeDocument/2006/relationships/image" Target="../media/image10.tif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ccia curva 14"/>
          <p:cNvSpPr/>
          <p:nvPr/>
        </p:nvSpPr>
        <p:spPr>
          <a:xfrm flipV="1">
            <a:off x="690424" y="3745822"/>
            <a:ext cx="561600" cy="1281600"/>
          </a:xfrm>
          <a:prstGeom prst="bentArrow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21" name="Freccia curva 20"/>
          <p:cNvSpPr/>
          <p:nvPr/>
        </p:nvSpPr>
        <p:spPr>
          <a:xfrm>
            <a:off x="691365" y="1606136"/>
            <a:ext cx="559719" cy="1281600"/>
          </a:xfrm>
          <a:prstGeom prst="bentArrow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grpSp>
        <p:nvGrpSpPr>
          <p:cNvPr id="38" name="Gruppo 37"/>
          <p:cNvGrpSpPr/>
          <p:nvPr/>
        </p:nvGrpSpPr>
        <p:grpSpPr>
          <a:xfrm>
            <a:off x="443731" y="3000200"/>
            <a:ext cx="648587" cy="636448"/>
            <a:chOff x="6620812" y="2512072"/>
            <a:chExt cx="1763334" cy="1763334"/>
          </a:xfrm>
        </p:grpSpPr>
        <p:pic>
          <p:nvPicPr>
            <p:cNvPr id="8" name="Immagine 7"/>
            <p:cNvPicPr>
              <a:picLocks noChangeAspect="1"/>
            </p:cNvPicPr>
            <p:nvPr/>
          </p:nvPicPr>
          <p:blipFill>
            <a:blip r:embed="rId2" cstate="print">
              <a:biLevel thresh="25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CrisscrossEtching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20812" y="2512072"/>
              <a:ext cx="1763334" cy="1763334"/>
            </a:xfrm>
            <a:prstGeom prst="rect">
              <a:avLst/>
            </a:prstGeom>
            <a:ln>
              <a:noFill/>
            </a:ln>
          </p:spPr>
        </p:pic>
        <p:sp>
          <p:nvSpPr>
            <p:cNvPr id="26" name="Ovale 25"/>
            <p:cNvSpPr/>
            <p:nvPr/>
          </p:nvSpPr>
          <p:spPr>
            <a:xfrm>
              <a:off x="7083379" y="3593206"/>
              <a:ext cx="90000" cy="90152"/>
            </a:xfrm>
            <a:prstGeom prst="ellipse">
              <a:avLst/>
            </a:prstGeom>
            <a:solidFill>
              <a:srgbClr val="000000"/>
            </a:solidFill>
            <a:ln>
              <a:solidFill>
                <a:srgbClr val="2E2E2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0" name="Ovale 49"/>
            <p:cNvSpPr/>
            <p:nvPr/>
          </p:nvSpPr>
          <p:spPr>
            <a:xfrm>
              <a:off x="7237774" y="3633136"/>
              <a:ext cx="90000" cy="90152"/>
            </a:xfrm>
            <a:prstGeom prst="ellipse">
              <a:avLst/>
            </a:prstGeom>
            <a:solidFill>
              <a:srgbClr val="000000"/>
            </a:solidFill>
            <a:ln>
              <a:solidFill>
                <a:srgbClr val="2E2E2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1" name="Ovale 50"/>
            <p:cNvSpPr/>
            <p:nvPr/>
          </p:nvSpPr>
          <p:spPr>
            <a:xfrm>
              <a:off x="7235779" y="3462268"/>
              <a:ext cx="90000" cy="90152"/>
            </a:xfrm>
            <a:prstGeom prst="ellipse">
              <a:avLst/>
            </a:prstGeom>
            <a:solidFill>
              <a:srgbClr val="000000"/>
            </a:solidFill>
            <a:ln>
              <a:solidFill>
                <a:srgbClr val="2E2E2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2" name="Ovale 51"/>
            <p:cNvSpPr/>
            <p:nvPr/>
          </p:nvSpPr>
          <p:spPr>
            <a:xfrm>
              <a:off x="7377448" y="3513784"/>
              <a:ext cx="90000" cy="90152"/>
            </a:xfrm>
            <a:prstGeom prst="ellipse">
              <a:avLst/>
            </a:prstGeom>
            <a:solidFill>
              <a:srgbClr val="000000"/>
            </a:solidFill>
            <a:ln>
              <a:solidFill>
                <a:srgbClr val="2E2E2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55" name="Freccia a destra 54"/>
          <p:cNvSpPr/>
          <p:nvPr/>
        </p:nvSpPr>
        <p:spPr>
          <a:xfrm>
            <a:off x="2978546" y="1599208"/>
            <a:ext cx="703720" cy="297718"/>
          </a:xfrm>
          <a:prstGeom prst="rightArrow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2" name="CasellaDiTesto 61"/>
          <p:cNvSpPr txBox="1"/>
          <p:nvPr/>
        </p:nvSpPr>
        <p:spPr>
          <a:xfrm>
            <a:off x="2432518" y="2310455"/>
            <a:ext cx="139091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</p:txBody>
      </p:sp>
      <p:sp>
        <p:nvSpPr>
          <p:cNvPr id="103" name="Freccia a destra 102"/>
          <p:cNvSpPr/>
          <p:nvPr/>
        </p:nvSpPr>
        <p:spPr>
          <a:xfrm>
            <a:off x="9911868" y="1600332"/>
            <a:ext cx="703720" cy="297718"/>
          </a:xfrm>
          <a:prstGeom prst="rightArrow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4" name="Freccia a destra 103"/>
          <p:cNvSpPr/>
          <p:nvPr/>
        </p:nvSpPr>
        <p:spPr>
          <a:xfrm>
            <a:off x="5485496" y="1599208"/>
            <a:ext cx="703720" cy="297718"/>
          </a:xfrm>
          <a:prstGeom prst="rightArrow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6" name="Freccia a destra 105"/>
          <p:cNvSpPr/>
          <p:nvPr/>
        </p:nvSpPr>
        <p:spPr>
          <a:xfrm>
            <a:off x="2978546" y="4718973"/>
            <a:ext cx="703720" cy="297718"/>
          </a:xfrm>
          <a:prstGeom prst="rightArrow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1" name="CasellaDiTesto 110"/>
          <p:cNvSpPr txBox="1"/>
          <p:nvPr/>
        </p:nvSpPr>
        <p:spPr>
          <a:xfrm>
            <a:off x="3902158" y="5062984"/>
            <a:ext cx="139091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Raw</a:t>
            </a:r>
            <a:r>
              <a:rPr lang="it-IT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data     </a:t>
            </a:r>
          </a:p>
        </p:txBody>
      </p:sp>
      <p:sp>
        <p:nvSpPr>
          <p:cNvPr id="112" name="Freccia a destra 111"/>
          <p:cNvSpPr/>
          <p:nvPr/>
        </p:nvSpPr>
        <p:spPr>
          <a:xfrm>
            <a:off x="5485496" y="4718973"/>
            <a:ext cx="703720" cy="297718"/>
          </a:xfrm>
          <a:prstGeom prst="rightArrow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8" name="Freccia a destra 127"/>
          <p:cNvSpPr/>
          <p:nvPr/>
        </p:nvSpPr>
        <p:spPr>
          <a:xfrm>
            <a:off x="7873189" y="5339219"/>
            <a:ext cx="703720" cy="297718"/>
          </a:xfrm>
          <a:prstGeom prst="rightArrow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6" name="Freccia a destra 145"/>
          <p:cNvSpPr/>
          <p:nvPr/>
        </p:nvSpPr>
        <p:spPr>
          <a:xfrm>
            <a:off x="9941768" y="5339219"/>
            <a:ext cx="703720" cy="297718"/>
          </a:xfrm>
          <a:prstGeom prst="rightArrow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41" name="Freccia curva 1040"/>
          <p:cNvSpPr/>
          <p:nvPr/>
        </p:nvSpPr>
        <p:spPr>
          <a:xfrm rot="16200000">
            <a:off x="8486793" y="1185709"/>
            <a:ext cx="485033" cy="3701591"/>
          </a:xfrm>
          <a:prstGeom prst="bentArrow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165" name="Freccia a destra 164"/>
          <p:cNvSpPr/>
          <p:nvPr/>
        </p:nvSpPr>
        <p:spPr>
          <a:xfrm>
            <a:off x="7886710" y="1599208"/>
            <a:ext cx="703720" cy="297718"/>
          </a:xfrm>
          <a:prstGeom prst="rightArrow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1048" name="Gruppo 1047"/>
          <p:cNvGrpSpPr/>
          <p:nvPr/>
        </p:nvGrpSpPr>
        <p:grpSpPr>
          <a:xfrm>
            <a:off x="1327284" y="571500"/>
            <a:ext cx="1536536" cy="2339658"/>
            <a:chOff x="1251084" y="0"/>
            <a:chExt cx="1536536" cy="2339658"/>
          </a:xfrm>
        </p:grpSpPr>
        <p:grpSp>
          <p:nvGrpSpPr>
            <p:cNvPr id="1033" name="Gruppo 1032"/>
            <p:cNvGrpSpPr/>
            <p:nvPr/>
          </p:nvGrpSpPr>
          <p:grpSpPr>
            <a:xfrm>
              <a:off x="1323893" y="275932"/>
              <a:ext cx="1390919" cy="1841789"/>
              <a:chOff x="1401276" y="385478"/>
              <a:chExt cx="1390919" cy="1981866"/>
            </a:xfrm>
          </p:grpSpPr>
          <p:grpSp>
            <p:nvGrpSpPr>
              <p:cNvPr id="1027" name="Gruppo 1026"/>
              <p:cNvGrpSpPr/>
              <p:nvPr/>
            </p:nvGrpSpPr>
            <p:grpSpPr>
              <a:xfrm>
                <a:off x="1491465" y="1610528"/>
                <a:ext cx="1210540" cy="338973"/>
                <a:chOff x="1827724" y="1610528"/>
                <a:chExt cx="1210540" cy="338973"/>
              </a:xfrm>
            </p:grpSpPr>
            <p:pic>
              <p:nvPicPr>
                <p:cNvPr id="16" name="Immagine 15"/>
                <p:cNvPicPr>
                  <a:picLocks noChangeAspect="1"/>
                </p:cNvPicPr>
                <p:nvPr/>
              </p:nvPicPr>
              <p:blipFill>
                <a:blip r:embed="rId4" cstate="print">
                  <a:duotone>
                    <a:schemeClr val="accent5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607616" y="1610528"/>
                  <a:ext cx="430648" cy="338973"/>
                </a:xfrm>
                <a:prstGeom prst="rect">
                  <a:avLst/>
                </a:prstGeom>
              </p:spPr>
            </p:pic>
            <p:pic>
              <p:nvPicPr>
                <p:cNvPr id="19" name="Immagine 18"/>
                <p:cNvPicPr>
                  <a:picLocks noChangeAspect="1"/>
                </p:cNvPicPr>
                <p:nvPr/>
              </p:nvPicPr>
              <p:blipFill>
                <a:blip r:embed="rId4" cstate="print">
                  <a:duotone>
                    <a:schemeClr val="accent6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217670" y="1610528"/>
                  <a:ext cx="430648" cy="338973"/>
                </a:xfrm>
                <a:prstGeom prst="rect">
                  <a:avLst/>
                </a:prstGeom>
              </p:spPr>
            </p:pic>
            <p:pic>
              <p:nvPicPr>
                <p:cNvPr id="20" name="Immagine 19"/>
                <p:cNvPicPr>
                  <a:picLocks noChangeAspect="1"/>
                </p:cNvPicPr>
                <p:nvPr/>
              </p:nvPicPr>
              <p:blipFill>
                <a:blip r:embed="rId4" cstate="print">
                  <a:duotone>
                    <a:schemeClr val="accent2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827724" y="1610528"/>
                  <a:ext cx="430648" cy="338973"/>
                </a:xfrm>
                <a:prstGeom prst="rect">
                  <a:avLst/>
                </a:prstGeom>
              </p:spPr>
            </p:pic>
          </p:grpSp>
          <p:grpSp>
            <p:nvGrpSpPr>
              <p:cNvPr id="1025" name="Gruppo 1024"/>
              <p:cNvGrpSpPr/>
              <p:nvPr/>
            </p:nvGrpSpPr>
            <p:grpSpPr>
              <a:xfrm>
                <a:off x="1636690" y="385478"/>
                <a:ext cx="920091" cy="457251"/>
                <a:chOff x="2008838" y="385478"/>
                <a:chExt cx="920091" cy="457251"/>
              </a:xfrm>
            </p:grpSpPr>
            <p:pic>
              <p:nvPicPr>
                <p:cNvPr id="49" name="Immagine 48"/>
                <p:cNvPicPr>
                  <a:picLocks noChangeAspect="1"/>
                </p:cNvPicPr>
                <p:nvPr/>
              </p:nvPicPr>
              <p:blipFill rotWithShape="1"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22354" r="70296"/>
                <a:stretch/>
              </p:blipFill>
              <p:spPr>
                <a:xfrm>
                  <a:off x="2008838" y="385478"/>
                  <a:ext cx="230023" cy="457251"/>
                </a:xfrm>
                <a:prstGeom prst="rect">
                  <a:avLst/>
                </a:prstGeom>
              </p:spPr>
            </p:pic>
            <p:pic>
              <p:nvPicPr>
                <p:cNvPr id="56" name="Immagine 55"/>
                <p:cNvPicPr>
                  <a:picLocks noChangeAspect="1"/>
                </p:cNvPicPr>
                <p:nvPr/>
              </p:nvPicPr>
              <p:blipFill rotWithShape="1"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22354" r="70296"/>
                <a:stretch/>
              </p:blipFill>
              <p:spPr>
                <a:xfrm>
                  <a:off x="2238861" y="385478"/>
                  <a:ext cx="230023" cy="457251"/>
                </a:xfrm>
                <a:prstGeom prst="rect">
                  <a:avLst/>
                </a:prstGeom>
              </p:spPr>
            </p:pic>
            <p:pic>
              <p:nvPicPr>
                <p:cNvPr id="57" name="Immagine 56"/>
                <p:cNvPicPr>
                  <a:picLocks noChangeAspect="1"/>
                </p:cNvPicPr>
                <p:nvPr/>
              </p:nvPicPr>
              <p:blipFill rotWithShape="1"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22354" r="70296"/>
                <a:stretch/>
              </p:blipFill>
              <p:spPr>
                <a:xfrm>
                  <a:off x="2468883" y="385478"/>
                  <a:ext cx="230023" cy="457251"/>
                </a:xfrm>
                <a:prstGeom prst="rect">
                  <a:avLst/>
                </a:prstGeom>
              </p:spPr>
            </p:pic>
            <p:pic>
              <p:nvPicPr>
                <p:cNvPr id="58" name="Immagine 57"/>
                <p:cNvPicPr>
                  <a:picLocks noChangeAspect="1"/>
                </p:cNvPicPr>
                <p:nvPr/>
              </p:nvPicPr>
              <p:blipFill rotWithShape="1"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22354" r="70296"/>
                <a:stretch/>
              </p:blipFill>
              <p:spPr>
                <a:xfrm>
                  <a:off x="2698906" y="385478"/>
                  <a:ext cx="230023" cy="457251"/>
                </a:xfrm>
                <a:prstGeom prst="rect">
                  <a:avLst/>
                </a:prstGeom>
              </p:spPr>
            </p:pic>
          </p:grpSp>
          <p:sp>
            <p:nvSpPr>
              <p:cNvPr id="59" name="CasellaDiTesto 58"/>
              <p:cNvSpPr txBox="1"/>
              <p:nvPr/>
            </p:nvSpPr>
            <p:spPr>
              <a:xfrm>
                <a:off x="1531086" y="979847"/>
                <a:ext cx="1131299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Serial </a:t>
                </a:r>
                <a:r>
                  <a:rPr lang="it-IT" sz="11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dilution</a:t>
                </a:r>
                <a:r>
                  <a:rPr lang="it-IT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</a:p>
            </p:txBody>
          </p:sp>
          <p:sp>
            <p:nvSpPr>
              <p:cNvPr id="63" name="CasellaDiTesto 62"/>
              <p:cNvSpPr txBox="1"/>
              <p:nvPr/>
            </p:nvSpPr>
            <p:spPr>
              <a:xfrm>
                <a:off x="1401276" y="1936457"/>
                <a:ext cx="1390919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11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Selective</a:t>
                </a:r>
                <a:r>
                  <a:rPr lang="it-IT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culture media   </a:t>
                </a:r>
              </a:p>
            </p:txBody>
          </p:sp>
          <p:sp>
            <p:nvSpPr>
              <p:cNvPr id="67" name="CasellaDiTesto 66"/>
              <p:cNvSpPr txBox="1"/>
              <p:nvPr/>
            </p:nvSpPr>
            <p:spPr>
              <a:xfrm>
                <a:off x="1531086" y="1277526"/>
                <a:ext cx="113129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+</a:t>
                </a:r>
                <a:r>
                  <a:rPr lang="it-IT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</a:p>
            </p:txBody>
          </p:sp>
        </p:grpSp>
        <p:sp>
          <p:nvSpPr>
            <p:cNvPr id="1047" name="Rettangolo arrotondato 1046"/>
            <p:cNvSpPr/>
            <p:nvPr/>
          </p:nvSpPr>
          <p:spPr>
            <a:xfrm>
              <a:off x="1251084" y="0"/>
              <a:ext cx="1536536" cy="2339658"/>
            </a:xfrm>
            <a:prstGeom prst="roundRect">
              <a:avLst/>
            </a:prstGeom>
            <a:noFill/>
            <a:ln w="1270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pSp>
        <p:nvGrpSpPr>
          <p:cNvPr id="1049" name="Gruppo 1048"/>
          <p:cNvGrpSpPr/>
          <p:nvPr/>
        </p:nvGrpSpPr>
        <p:grpSpPr>
          <a:xfrm>
            <a:off x="1327284" y="3874554"/>
            <a:ext cx="1537200" cy="2023664"/>
            <a:chOff x="1483658" y="3557054"/>
            <a:chExt cx="1537200" cy="2023664"/>
          </a:xfrm>
        </p:grpSpPr>
        <p:grpSp>
          <p:nvGrpSpPr>
            <p:cNvPr id="1046" name="Gruppo 1045"/>
            <p:cNvGrpSpPr/>
            <p:nvPr/>
          </p:nvGrpSpPr>
          <p:grpSpPr>
            <a:xfrm>
              <a:off x="1556799" y="3733062"/>
              <a:ext cx="1390919" cy="1603384"/>
              <a:chOff x="1172557" y="3635837"/>
              <a:chExt cx="1390919" cy="1603384"/>
            </a:xfrm>
          </p:grpSpPr>
          <p:pic>
            <p:nvPicPr>
              <p:cNvPr id="96" name="Immagine 95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9703672">
                <a:off x="1408638" y="4016495"/>
                <a:ext cx="503269" cy="518379"/>
              </a:xfrm>
              <a:prstGeom prst="rect">
                <a:avLst/>
              </a:prstGeom>
            </p:spPr>
          </p:pic>
          <p:pic>
            <p:nvPicPr>
              <p:cNvPr id="97" name="Immagine 96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210490">
                <a:off x="1690637" y="3635837"/>
                <a:ext cx="503269" cy="518379"/>
              </a:xfrm>
              <a:prstGeom prst="rect">
                <a:avLst/>
              </a:prstGeom>
            </p:spPr>
          </p:pic>
          <p:pic>
            <p:nvPicPr>
              <p:cNvPr id="98" name="Immagine 97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3436426">
                <a:off x="1901324" y="3927221"/>
                <a:ext cx="503269" cy="518379"/>
              </a:xfrm>
              <a:prstGeom prst="rect">
                <a:avLst/>
              </a:prstGeom>
            </p:spPr>
          </p:pic>
          <p:sp>
            <p:nvSpPr>
              <p:cNvPr id="99" name="CasellaDiTesto 98"/>
              <p:cNvSpPr txBox="1"/>
              <p:nvPr/>
            </p:nvSpPr>
            <p:spPr>
              <a:xfrm>
                <a:off x="1172557" y="4639057"/>
                <a:ext cx="1390919" cy="6001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11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Extraction</a:t>
                </a:r>
                <a:r>
                  <a:rPr lang="it-IT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of </a:t>
                </a:r>
                <a:r>
                  <a:rPr lang="it-IT" sz="11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total</a:t>
                </a:r>
                <a:r>
                  <a:rPr lang="it-IT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DNA from the target sample  </a:t>
                </a:r>
              </a:p>
            </p:txBody>
          </p:sp>
        </p:grpSp>
        <p:sp>
          <p:nvSpPr>
            <p:cNvPr id="173" name="Rettangolo arrotondato 172"/>
            <p:cNvSpPr/>
            <p:nvPr/>
          </p:nvSpPr>
          <p:spPr>
            <a:xfrm>
              <a:off x="1483658" y="3557054"/>
              <a:ext cx="1537200" cy="2023664"/>
            </a:xfrm>
            <a:prstGeom prst="roundRect">
              <a:avLst/>
            </a:prstGeom>
            <a:noFill/>
            <a:ln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pSp>
        <p:nvGrpSpPr>
          <p:cNvPr id="1051" name="Gruppo 1050"/>
          <p:cNvGrpSpPr/>
          <p:nvPr/>
        </p:nvGrpSpPr>
        <p:grpSpPr>
          <a:xfrm>
            <a:off x="3829342" y="571500"/>
            <a:ext cx="1536536" cy="2339658"/>
            <a:chOff x="3444108" y="191059"/>
            <a:chExt cx="1536536" cy="2339658"/>
          </a:xfrm>
        </p:grpSpPr>
        <p:grpSp>
          <p:nvGrpSpPr>
            <p:cNvPr id="1050" name="Gruppo 1049"/>
            <p:cNvGrpSpPr/>
            <p:nvPr/>
          </p:nvGrpSpPr>
          <p:grpSpPr>
            <a:xfrm>
              <a:off x="3516917" y="274541"/>
              <a:ext cx="1390919" cy="2238776"/>
              <a:chOff x="3558584" y="274541"/>
              <a:chExt cx="1390919" cy="2238776"/>
            </a:xfrm>
          </p:grpSpPr>
          <p:grpSp>
            <p:nvGrpSpPr>
              <p:cNvPr id="1034" name="Gruppo 1033"/>
              <p:cNvGrpSpPr/>
              <p:nvPr/>
            </p:nvGrpSpPr>
            <p:grpSpPr>
              <a:xfrm>
                <a:off x="3790866" y="274541"/>
                <a:ext cx="900955" cy="1933848"/>
                <a:chOff x="4434361" y="196957"/>
                <a:chExt cx="900955" cy="1933848"/>
              </a:xfrm>
            </p:grpSpPr>
            <p:grpSp>
              <p:nvGrpSpPr>
                <p:cNvPr id="22" name="Gruppo 21"/>
                <p:cNvGrpSpPr/>
                <p:nvPr/>
              </p:nvGrpSpPr>
              <p:grpSpPr>
                <a:xfrm>
                  <a:off x="4644268" y="498249"/>
                  <a:ext cx="627622" cy="391235"/>
                  <a:chOff x="3509703" y="640555"/>
                  <a:chExt cx="3490174" cy="2134673"/>
                </a:xfrm>
              </p:grpSpPr>
              <p:pic>
                <p:nvPicPr>
                  <p:cNvPr id="14" name="Immagine 13"/>
                  <p:cNvPicPr>
                    <a:picLocks noChangeAspect="1"/>
                  </p:cNvPicPr>
                  <p:nvPr/>
                </p:nvPicPr>
                <p:blipFill rotWithShape="1">
                  <a:blip r:embed="rId7" cstate="print">
                    <a:duotone>
                      <a:schemeClr val="accent2">
                        <a:shade val="45000"/>
                        <a:satMod val="135000"/>
                      </a:schemeClr>
                      <a:prstClr val="white"/>
                    </a:duotone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t="2780"/>
                  <a:stretch/>
                </p:blipFill>
                <p:spPr>
                  <a:xfrm>
                    <a:off x="3509703" y="640555"/>
                    <a:ext cx="3490174" cy="213467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sp>
                <p:nvSpPr>
                  <p:cNvPr id="17" name="Ovale 16"/>
                  <p:cNvSpPr/>
                  <p:nvPr/>
                </p:nvSpPr>
                <p:spPr>
                  <a:xfrm>
                    <a:off x="5353185" y="1654393"/>
                    <a:ext cx="249150" cy="174162"/>
                  </a:xfrm>
                  <a:prstGeom prst="ellipse">
                    <a:avLst/>
                  </a:prstGeom>
                  <a:noFill/>
                  <a:ln w="28575">
                    <a:solidFill>
                      <a:srgbClr val="BE5108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>
                      <a:ln>
                        <a:solidFill>
                          <a:schemeClr val="tx1"/>
                        </a:solidFill>
                      </a:ln>
                      <a:noFill/>
                    </a:endParaRPr>
                  </a:p>
                </p:txBody>
              </p:sp>
              <p:sp>
                <p:nvSpPr>
                  <p:cNvPr id="23" name="Ovale 22"/>
                  <p:cNvSpPr/>
                  <p:nvPr/>
                </p:nvSpPr>
                <p:spPr>
                  <a:xfrm>
                    <a:off x="4101700" y="1828558"/>
                    <a:ext cx="249150" cy="174162"/>
                  </a:xfrm>
                  <a:prstGeom prst="ellipse">
                    <a:avLst/>
                  </a:prstGeom>
                  <a:noFill/>
                  <a:ln w="28575">
                    <a:solidFill>
                      <a:srgbClr val="BE5108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>
                      <a:ln>
                        <a:solidFill>
                          <a:schemeClr val="tx1"/>
                        </a:solidFill>
                      </a:ln>
                      <a:noFill/>
                    </a:endParaRPr>
                  </a:p>
                </p:txBody>
              </p:sp>
              <p:sp>
                <p:nvSpPr>
                  <p:cNvPr id="24" name="Ovale 23"/>
                  <p:cNvSpPr/>
                  <p:nvPr/>
                </p:nvSpPr>
                <p:spPr>
                  <a:xfrm>
                    <a:off x="6299974" y="1828556"/>
                    <a:ext cx="249150" cy="174162"/>
                  </a:xfrm>
                  <a:prstGeom prst="ellipse">
                    <a:avLst/>
                  </a:prstGeom>
                  <a:noFill/>
                  <a:ln w="28575">
                    <a:solidFill>
                      <a:srgbClr val="BE5108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>
                      <a:ln>
                        <a:solidFill>
                          <a:schemeClr val="tx1"/>
                        </a:solidFill>
                      </a:ln>
                      <a:noFill/>
                    </a:endParaRPr>
                  </a:p>
                </p:txBody>
              </p:sp>
            </p:grpSp>
            <p:grpSp>
              <p:nvGrpSpPr>
                <p:cNvPr id="39" name="Gruppo 38"/>
                <p:cNvGrpSpPr/>
                <p:nvPr/>
              </p:nvGrpSpPr>
              <p:grpSpPr>
                <a:xfrm>
                  <a:off x="4644268" y="1124622"/>
                  <a:ext cx="627622" cy="390865"/>
                  <a:chOff x="3509703" y="640555"/>
                  <a:chExt cx="3490174" cy="2134673"/>
                </a:xfrm>
              </p:grpSpPr>
              <p:pic>
                <p:nvPicPr>
                  <p:cNvPr id="40" name="Immagine 39"/>
                  <p:cNvPicPr>
                    <a:picLocks noChangeAspect="1"/>
                  </p:cNvPicPr>
                  <p:nvPr/>
                </p:nvPicPr>
                <p:blipFill rotWithShape="1">
                  <a:blip r:embed="rId7" cstate="print">
                    <a:duotone>
                      <a:schemeClr val="accent6">
                        <a:shade val="45000"/>
                        <a:satMod val="135000"/>
                      </a:schemeClr>
                      <a:prstClr val="white"/>
                    </a:duotone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t="2780"/>
                  <a:stretch/>
                </p:blipFill>
                <p:spPr>
                  <a:xfrm>
                    <a:off x="3509703" y="640555"/>
                    <a:ext cx="3490174" cy="213467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sp>
                <p:nvSpPr>
                  <p:cNvPr id="41" name="Ovale 40"/>
                  <p:cNvSpPr/>
                  <p:nvPr/>
                </p:nvSpPr>
                <p:spPr>
                  <a:xfrm>
                    <a:off x="5353185" y="1654393"/>
                    <a:ext cx="249150" cy="174162"/>
                  </a:xfrm>
                  <a:prstGeom prst="ellipse">
                    <a:avLst/>
                  </a:prstGeom>
                  <a:noFill/>
                  <a:ln w="28575">
                    <a:solidFill>
                      <a:srgbClr val="4A852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>
                      <a:ln>
                        <a:solidFill>
                          <a:schemeClr val="tx1"/>
                        </a:solidFill>
                      </a:ln>
                      <a:noFill/>
                    </a:endParaRPr>
                  </a:p>
                </p:txBody>
              </p:sp>
              <p:sp>
                <p:nvSpPr>
                  <p:cNvPr id="42" name="Ovale 41"/>
                  <p:cNvSpPr/>
                  <p:nvPr/>
                </p:nvSpPr>
                <p:spPr>
                  <a:xfrm>
                    <a:off x="4101700" y="1828558"/>
                    <a:ext cx="249150" cy="174162"/>
                  </a:xfrm>
                  <a:prstGeom prst="ellipse">
                    <a:avLst/>
                  </a:prstGeom>
                  <a:noFill/>
                  <a:ln w="28575">
                    <a:solidFill>
                      <a:srgbClr val="4A852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>
                      <a:ln>
                        <a:solidFill>
                          <a:schemeClr val="tx1"/>
                        </a:solidFill>
                      </a:ln>
                      <a:noFill/>
                    </a:endParaRPr>
                  </a:p>
                </p:txBody>
              </p:sp>
              <p:sp>
                <p:nvSpPr>
                  <p:cNvPr id="43" name="Ovale 42"/>
                  <p:cNvSpPr/>
                  <p:nvPr/>
                </p:nvSpPr>
                <p:spPr>
                  <a:xfrm>
                    <a:off x="6299974" y="1828556"/>
                    <a:ext cx="249150" cy="174162"/>
                  </a:xfrm>
                  <a:prstGeom prst="ellipse">
                    <a:avLst/>
                  </a:prstGeom>
                  <a:noFill/>
                  <a:ln w="28575">
                    <a:solidFill>
                      <a:srgbClr val="4A852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>
                      <a:ln>
                        <a:solidFill>
                          <a:schemeClr val="tx1"/>
                        </a:solidFill>
                      </a:ln>
                      <a:noFill/>
                    </a:endParaRPr>
                  </a:p>
                </p:txBody>
              </p:sp>
            </p:grpSp>
            <p:grpSp>
              <p:nvGrpSpPr>
                <p:cNvPr id="44" name="Gruppo 43"/>
                <p:cNvGrpSpPr/>
                <p:nvPr/>
              </p:nvGrpSpPr>
              <p:grpSpPr>
                <a:xfrm>
                  <a:off x="4680230" y="1739940"/>
                  <a:ext cx="626564" cy="390865"/>
                  <a:chOff x="3509584" y="640555"/>
                  <a:chExt cx="3490174" cy="2134673"/>
                </a:xfrm>
              </p:grpSpPr>
              <p:pic>
                <p:nvPicPr>
                  <p:cNvPr id="45" name="Immagine 44"/>
                  <p:cNvPicPr>
                    <a:picLocks noChangeAspect="1"/>
                  </p:cNvPicPr>
                  <p:nvPr/>
                </p:nvPicPr>
                <p:blipFill rotWithShape="1">
                  <a:blip r:embed="rId7" cstate="print">
                    <a:duotone>
                      <a:schemeClr val="accent5">
                        <a:shade val="45000"/>
                        <a:satMod val="135000"/>
                      </a:schemeClr>
                      <a:prstClr val="white"/>
                    </a:duotone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t="2780"/>
                  <a:stretch/>
                </p:blipFill>
                <p:spPr>
                  <a:xfrm>
                    <a:off x="3509584" y="640555"/>
                    <a:ext cx="3490174" cy="213467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sp>
                <p:nvSpPr>
                  <p:cNvPr id="46" name="Ovale 45"/>
                  <p:cNvSpPr/>
                  <p:nvPr/>
                </p:nvSpPr>
                <p:spPr>
                  <a:xfrm>
                    <a:off x="5353185" y="1654393"/>
                    <a:ext cx="249150" cy="174162"/>
                  </a:xfrm>
                  <a:prstGeom prst="ellipse">
                    <a:avLst/>
                  </a:prstGeom>
                  <a:noFill/>
                  <a:ln w="28575">
                    <a:solidFill>
                      <a:srgbClr val="1D4999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>
                      <a:ln>
                        <a:solidFill>
                          <a:schemeClr val="tx1"/>
                        </a:solidFill>
                      </a:ln>
                      <a:noFill/>
                    </a:endParaRPr>
                  </a:p>
                </p:txBody>
              </p:sp>
              <p:sp>
                <p:nvSpPr>
                  <p:cNvPr id="47" name="Ovale 46"/>
                  <p:cNvSpPr/>
                  <p:nvPr/>
                </p:nvSpPr>
                <p:spPr>
                  <a:xfrm>
                    <a:off x="4101700" y="1828558"/>
                    <a:ext cx="249150" cy="174162"/>
                  </a:xfrm>
                  <a:prstGeom prst="ellipse">
                    <a:avLst/>
                  </a:prstGeom>
                  <a:noFill/>
                  <a:ln w="28575">
                    <a:solidFill>
                      <a:srgbClr val="1D4999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>
                      <a:ln>
                        <a:solidFill>
                          <a:schemeClr val="tx1"/>
                        </a:solidFill>
                      </a:ln>
                      <a:noFill/>
                    </a:endParaRPr>
                  </a:p>
                </p:txBody>
              </p:sp>
              <p:sp>
                <p:nvSpPr>
                  <p:cNvPr id="48" name="Ovale 47"/>
                  <p:cNvSpPr/>
                  <p:nvPr/>
                </p:nvSpPr>
                <p:spPr>
                  <a:xfrm>
                    <a:off x="6299974" y="1828556"/>
                    <a:ext cx="249150" cy="174162"/>
                  </a:xfrm>
                  <a:prstGeom prst="ellipse">
                    <a:avLst/>
                  </a:prstGeom>
                  <a:noFill/>
                  <a:ln w="28575">
                    <a:solidFill>
                      <a:srgbClr val="1D4999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>
                      <a:ln>
                        <a:solidFill>
                          <a:schemeClr val="tx1"/>
                        </a:solidFill>
                      </a:ln>
                      <a:noFill/>
                    </a:endParaRPr>
                  </a:p>
                </p:txBody>
              </p:sp>
            </p:grpSp>
            <p:pic>
              <p:nvPicPr>
                <p:cNvPr id="69" name="Immagine 68"/>
                <p:cNvPicPr>
                  <a:picLocks noChangeAspect="1"/>
                </p:cNvPicPr>
                <p:nvPr/>
              </p:nvPicPr>
              <p:blipFill rotWithShape="1"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22354" r="70296"/>
                <a:stretch/>
              </p:blipFill>
              <p:spPr>
                <a:xfrm rot="3900000">
                  <a:off x="4527185" y="321190"/>
                  <a:ext cx="187933" cy="373582"/>
                </a:xfrm>
                <a:prstGeom prst="rect">
                  <a:avLst/>
                </a:prstGeom>
              </p:spPr>
            </p:pic>
            <p:pic>
              <p:nvPicPr>
                <p:cNvPr id="73" name="Immagine 72"/>
                <p:cNvPicPr>
                  <a:picLocks noChangeAspect="1"/>
                </p:cNvPicPr>
                <p:nvPr/>
              </p:nvPicPr>
              <p:blipFill>
                <a:blip r:embed="rId9" cstate="print">
                  <a:duotone>
                    <a:schemeClr val="accent5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 rot="16200000">
                  <a:off x="4950506" y="1485202"/>
                  <a:ext cx="430648" cy="338973"/>
                </a:xfrm>
                <a:prstGeom prst="rect">
                  <a:avLst/>
                </a:prstGeom>
              </p:spPr>
            </p:pic>
            <p:pic>
              <p:nvPicPr>
                <p:cNvPr id="74" name="Immagine 73"/>
                <p:cNvPicPr>
                  <a:picLocks noChangeAspect="1"/>
                </p:cNvPicPr>
                <p:nvPr/>
              </p:nvPicPr>
              <p:blipFill>
                <a:blip r:embed="rId9" cstate="print">
                  <a:duotone>
                    <a:schemeClr val="accent6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 rot="16200000">
                  <a:off x="4929240" y="870070"/>
                  <a:ext cx="430648" cy="338973"/>
                </a:xfrm>
                <a:prstGeom prst="rect">
                  <a:avLst/>
                </a:prstGeom>
              </p:spPr>
            </p:pic>
            <p:pic>
              <p:nvPicPr>
                <p:cNvPr id="75" name="Immagine 74"/>
                <p:cNvPicPr>
                  <a:picLocks noChangeAspect="1"/>
                </p:cNvPicPr>
                <p:nvPr/>
              </p:nvPicPr>
              <p:blipFill>
                <a:blip r:embed="rId9" cstate="print">
                  <a:duotone>
                    <a:schemeClr val="accent2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 rot="16200000">
                  <a:off x="4929240" y="242794"/>
                  <a:ext cx="430648" cy="338973"/>
                </a:xfrm>
                <a:prstGeom prst="rect">
                  <a:avLst/>
                </a:prstGeom>
              </p:spPr>
            </p:pic>
            <p:pic>
              <p:nvPicPr>
                <p:cNvPr id="77" name="Immagine 76"/>
                <p:cNvPicPr>
                  <a:picLocks noChangeAspect="1"/>
                </p:cNvPicPr>
                <p:nvPr/>
              </p:nvPicPr>
              <p:blipFill rotWithShape="1"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22354" r="70296"/>
                <a:stretch/>
              </p:blipFill>
              <p:spPr>
                <a:xfrm rot="3900000">
                  <a:off x="4527185" y="1599973"/>
                  <a:ext cx="187933" cy="373582"/>
                </a:xfrm>
                <a:prstGeom prst="rect">
                  <a:avLst/>
                </a:prstGeom>
              </p:spPr>
            </p:pic>
            <p:pic>
              <p:nvPicPr>
                <p:cNvPr id="79" name="Immagine 78"/>
                <p:cNvPicPr>
                  <a:picLocks noChangeAspect="1"/>
                </p:cNvPicPr>
                <p:nvPr/>
              </p:nvPicPr>
              <p:blipFill rotWithShape="1"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22354" r="70296"/>
                <a:stretch/>
              </p:blipFill>
              <p:spPr>
                <a:xfrm rot="3900000">
                  <a:off x="4527185" y="963798"/>
                  <a:ext cx="187933" cy="373582"/>
                </a:xfrm>
                <a:prstGeom prst="rect">
                  <a:avLst/>
                </a:prstGeom>
              </p:spPr>
            </p:pic>
          </p:grpSp>
          <p:sp>
            <p:nvSpPr>
              <p:cNvPr id="80" name="CasellaDiTesto 79"/>
              <p:cNvSpPr txBox="1"/>
              <p:nvPr/>
            </p:nvSpPr>
            <p:spPr>
              <a:xfrm>
                <a:off x="3558584" y="2251707"/>
                <a:ext cx="1390919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11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Plating</a:t>
                </a:r>
                <a:r>
                  <a:rPr lang="it-IT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</a:t>
                </a:r>
              </a:p>
            </p:txBody>
          </p:sp>
        </p:grpSp>
        <p:sp>
          <p:nvSpPr>
            <p:cNvPr id="175" name="Rettangolo arrotondato 174"/>
            <p:cNvSpPr/>
            <p:nvPr/>
          </p:nvSpPr>
          <p:spPr>
            <a:xfrm>
              <a:off x="3444108" y="191059"/>
              <a:ext cx="1536536" cy="2339658"/>
            </a:xfrm>
            <a:prstGeom prst="roundRect">
              <a:avLst/>
            </a:prstGeom>
            <a:noFill/>
            <a:ln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pSp>
        <p:nvGrpSpPr>
          <p:cNvPr id="1052" name="Gruppo 1051"/>
          <p:cNvGrpSpPr/>
          <p:nvPr/>
        </p:nvGrpSpPr>
        <p:grpSpPr>
          <a:xfrm>
            <a:off x="3816642" y="4290888"/>
            <a:ext cx="1949666" cy="1190997"/>
            <a:chOff x="3702342" y="3584203"/>
            <a:chExt cx="1949666" cy="1190997"/>
          </a:xfrm>
        </p:grpSpPr>
        <p:grpSp>
          <p:nvGrpSpPr>
            <p:cNvPr id="1035" name="Gruppo 1034"/>
            <p:cNvGrpSpPr/>
            <p:nvPr/>
          </p:nvGrpSpPr>
          <p:grpSpPr>
            <a:xfrm>
              <a:off x="3702958" y="3660527"/>
              <a:ext cx="1949050" cy="728945"/>
              <a:chOff x="3203177" y="4840331"/>
              <a:chExt cx="1949050" cy="728945"/>
            </a:xfrm>
          </p:grpSpPr>
          <p:sp>
            <p:nvSpPr>
              <p:cNvPr id="1029" name="CasellaDiTesto 1028"/>
              <p:cNvSpPr txBox="1"/>
              <p:nvPr/>
            </p:nvSpPr>
            <p:spPr>
              <a:xfrm>
                <a:off x="3258273" y="4840331"/>
                <a:ext cx="1534710" cy="24622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it-IT" sz="1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</a:t>
                </a:r>
                <a:r>
                  <a:rPr lang="it-IT" sz="1000" dirty="0" err="1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</a:t>
                </a:r>
                <a:r>
                  <a:rPr lang="it-IT" sz="1000" dirty="0" err="1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it-IT" sz="1000" dirty="0" err="1">
                    <a:solidFill>
                      <a:srgbClr val="0033CC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cc</a:t>
                </a:r>
                <a:r>
                  <a:rPr lang="it-IT" sz="1000" dirty="0" err="1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</a:t>
                </a:r>
                <a:r>
                  <a:rPr lang="it-IT" sz="1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</a:t>
                </a:r>
                <a:r>
                  <a:rPr lang="it-IT" sz="1000" dirty="0" err="1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it-IT" sz="1000" dirty="0" err="1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</a:t>
                </a:r>
                <a:r>
                  <a:rPr lang="it-IT" sz="1000" dirty="0" err="1">
                    <a:solidFill>
                      <a:srgbClr val="0033CC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r>
                  <a:rPr lang="it-IT" sz="1000" dirty="0" err="1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aa</a:t>
                </a:r>
                <a:r>
                  <a:rPr lang="it-IT" sz="1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</a:t>
                </a:r>
                <a:r>
                  <a:rPr lang="it-IT" sz="1000" dirty="0" err="1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</a:t>
                </a:r>
                <a:r>
                  <a:rPr lang="it-IT" sz="1000" dirty="0" err="1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it-IT" sz="1000" dirty="0" err="1">
                    <a:solidFill>
                      <a:srgbClr val="0033CC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r>
                  <a:rPr lang="it-IT" sz="1000" dirty="0" err="1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it-IT" sz="1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</a:t>
                </a:r>
                <a:r>
                  <a:rPr lang="it-IT" sz="1000" dirty="0" err="1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tt</a:t>
                </a:r>
                <a:r>
                  <a:rPr lang="it-IT" sz="1000" dirty="0" err="1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it-IT" sz="1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gg</a:t>
                </a:r>
                <a:r>
                  <a:rPr lang="it-IT" sz="1000" dirty="0" err="1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endParaRPr lang="it-IT" sz="1000" dirty="0"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9" name="CasellaDiTesto 88"/>
              <p:cNvSpPr txBox="1"/>
              <p:nvPr/>
            </p:nvSpPr>
            <p:spPr>
              <a:xfrm>
                <a:off x="4079512" y="5196632"/>
                <a:ext cx="764065" cy="24622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it-IT" sz="1000" dirty="0" err="1">
                    <a:solidFill>
                      <a:srgbClr val="0033CC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cc</a:t>
                </a:r>
                <a:r>
                  <a:rPr lang="it-IT" sz="1000" dirty="0" err="1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</a:t>
                </a:r>
                <a:r>
                  <a:rPr lang="it-IT" sz="1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</a:t>
                </a:r>
                <a:r>
                  <a:rPr lang="it-IT" sz="1000" dirty="0" err="1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it-IT" sz="1000" dirty="0" err="1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</a:t>
                </a:r>
                <a:r>
                  <a:rPr lang="it-IT" sz="1000" dirty="0" err="1">
                    <a:solidFill>
                      <a:srgbClr val="0033CC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r>
                  <a:rPr lang="it-IT" sz="1000" dirty="0" err="1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endParaRPr lang="it-IT" sz="1000" dirty="0"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0" name="CasellaDiTesto 89"/>
              <p:cNvSpPr txBox="1"/>
              <p:nvPr/>
            </p:nvSpPr>
            <p:spPr>
              <a:xfrm>
                <a:off x="3343844" y="5093274"/>
                <a:ext cx="1035276" cy="24622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it-IT" sz="1000" dirty="0" err="1">
                    <a:solidFill>
                      <a:srgbClr val="0033CC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r>
                  <a:rPr lang="it-IT" sz="1000" dirty="0" err="1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it-IT" sz="1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</a:t>
                </a:r>
                <a:r>
                  <a:rPr lang="it-IT" sz="1000" dirty="0" err="1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</a:t>
                </a:r>
                <a:r>
                  <a:rPr lang="it-IT" sz="1000" dirty="0" err="1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aa</a:t>
                </a:r>
                <a:r>
                  <a:rPr lang="it-IT" sz="1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</a:t>
                </a:r>
                <a:r>
                  <a:rPr lang="it-IT" sz="1000" dirty="0" err="1">
                    <a:solidFill>
                      <a:srgbClr val="0033CC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r>
                  <a:rPr lang="it-IT" sz="1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gg</a:t>
                </a:r>
                <a:r>
                  <a:rPr lang="it-IT" sz="1000" dirty="0" err="1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</a:t>
                </a:r>
                <a:r>
                  <a:rPr lang="it-IT" sz="1000" dirty="0" err="1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it-IT" sz="1000" dirty="0" err="1">
                    <a:solidFill>
                      <a:srgbClr val="0033CC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r>
                  <a:rPr lang="it-IT" sz="1000" dirty="0" err="1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tt</a:t>
                </a:r>
                <a:endParaRPr lang="it-IT" sz="1000" dirty="0"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1" name="CasellaDiTesto 90"/>
              <p:cNvSpPr txBox="1"/>
              <p:nvPr/>
            </p:nvSpPr>
            <p:spPr>
              <a:xfrm>
                <a:off x="3230640" y="4972577"/>
                <a:ext cx="831155" cy="24622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it-IT" sz="1000" dirty="0" err="1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</a:t>
                </a:r>
                <a:r>
                  <a:rPr lang="it-IT" sz="1000" dirty="0" err="1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it-IT" sz="1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gg</a:t>
                </a:r>
                <a:r>
                  <a:rPr lang="it-IT" sz="1000" dirty="0" err="1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it-IT" sz="1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</a:t>
                </a:r>
                <a:r>
                  <a:rPr lang="it-IT" sz="1000" dirty="0" err="1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</a:t>
                </a:r>
                <a:r>
                  <a:rPr lang="it-IT" sz="1000" dirty="0" err="1">
                    <a:solidFill>
                      <a:srgbClr val="0033CC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r>
                  <a:rPr lang="it-IT" sz="1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</a:t>
                </a:r>
                <a:r>
                  <a:rPr lang="it-IT" sz="1000" dirty="0" err="1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it-IT" sz="1000" dirty="0" err="1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</a:t>
                </a:r>
                <a:r>
                  <a:rPr lang="it-IT" sz="1000" dirty="0" err="1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endParaRPr lang="it-IT" sz="1000" dirty="0"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2" name="CasellaDiTesto 91"/>
              <p:cNvSpPr txBox="1"/>
              <p:nvPr/>
            </p:nvSpPr>
            <p:spPr>
              <a:xfrm>
                <a:off x="3256116" y="5323055"/>
                <a:ext cx="1422880" cy="24622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it-IT" sz="1000" dirty="0" err="1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it-IT" sz="1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</a:t>
                </a:r>
                <a:r>
                  <a:rPr lang="it-IT" sz="1000" dirty="0" err="1">
                    <a:solidFill>
                      <a:srgbClr val="0033CC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ccc</a:t>
                </a:r>
                <a:r>
                  <a:rPr lang="it-IT" sz="1000" dirty="0" err="1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it-IT" sz="1000" dirty="0" err="1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</a:t>
                </a:r>
                <a:r>
                  <a:rPr lang="it-IT" sz="1000" dirty="0" err="1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it-IT" sz="1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</a:t>
                </a:r>
                <a:r>
                  <a:rPr lang="it-IT" sz="1000" dirty="0" err="1">
                    <a:solidFill>
                      <a:srgbClr val="0033CC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r>
                  <a:rPr lang="it-IT" sz="1000" dirty="0" err="1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</a:t>
                </a:r>
                <a:r>
                  <a:rPr lang="it-IT" sz="1000" dirty="0" err="1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it-IT" sz="1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</a:t>
                </a:r>
                <a:r>
                  <a:rPr lang="it-IT" sz="1000" dirty="0" err="1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aa</a:t>
                </a:r>
                <a:r>
                  <a:rPr lang="it-IT" sz="1000" dirty="0" err="1">
                    <a:solidFill>
                      <a:srgbClr val="0033CC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r>
                  <a:rPr lang="it-IT" sz="1000" dirty="0" err="1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tt</a:t>
                </a:r>
                <a:r>
                  <a:rPr lang="it-IT" sz="1000" dirty="0" err="1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aa</a:t>
                </a:r>
                <a:r>
                  <a:rPr lang="it-IT" sz="1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</a:t>
                </a:r>
                <a:r>
                  <a:rPr lang="it-IT" sz="1000" dirty="0" err="1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tt</a:t>
                </a:r>
                <a:endParaRPr lang="it-IT" sz="1000" dirty="0"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4" name="CasellaDiTesto 93"/>
              <p:cNvSpPr txBox="1"/>
              <p:nvPr/>
            </p:nvSpPr>
            <p:spPr>
              <a:xfrm>
                <a:off x="3203177" y="5196632"/>
                <a:ext cx="1038863" cy="24622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it-IT" sz="1000" dirty="0" err="1">
                    <a:solidFill>
                      <a:srgbClr val="0033CC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r>
                  <a:rPr lang="it-IT" sz="1000" dirty="0" err="1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it-IT" sz="1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</a:t>
                </a:r>
                <a:r>
                  <a:rPr lang="it-IT" sz="1000" dirty="0" err="1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</a:t>
                </a:r>
                <a:r>
                  <a:rPr lang="it-IT" sz="1000" dirty="0" err="1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aa</a:t>
                </a:r>
                <a:r>
                  <a:rPr lang="it-IT" sz="1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</a:t>
                </a:r>
                <a:r>
                  <a:rPr lang="it-IT" sz="1000" dirty="0" err="1">
                    <a:solidFill>
                      <a:srgbClr val="0033CC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r>
                  <a:rPr lang="it-IT" sz="1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gg</a:t>
                </a:r>
                <a:r>
                  <a:rPr lang="it-IT" sz="1000" dirty="0" err="1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</a:t>
                </a:r>
                <a:r>
                  <a:rPr lang="it-IT" sz="1000" dirty="0" err="1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it-IT" sz="1000" dirty="0" err="1">
                    <a:solidFill>
                      <a:srgbClr val="0033CC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r>
                  <a:rPr lang="it-IT" sz="1000" dirty="0" err="1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tt</a:t>
                </a:r>
                <a:r>
                  <a:rPr lang="it-IT" sz="1000" dirty="0" err="1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endParaRPr lang="it-IT" sz="1000" dirty="0"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7" name="CasellaDiTesto 106"/>
              <p:cNvSpPr txBox="1"/>
              <p:nvPr/>
            </p:nvSpPr>
            <p:spPr>
              <a:xfrm>
                <a:off x="3923235" y="4966754"/>
                <a:ext cx="1228992" cy="24622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it-IT" sz="1000" dirty="0" err="1">
                    <a:solidFill>
                      <a:srgbClr val="0033CC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r>
                  <a:rPr lang="it-IT" sz="1000" dirty="0" err="1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</a:t>
                </a:r>
                <a:r>
                  <a:rPr lang="it-IT" sz="1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</a:t>
                </a:r>
                <a:r>
                  <a:rPr lang="it-IT" sz="1000" dirty="0" err="1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it-IT" sz="1000" dirty="0" err="1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</a:t>
                </a:r>
                <a:r>
                  <a:rPr lang="it-IT" sz="1000" dirty="0" err="1">
                    <a:solidFill>
                      <a:srgbClr val="0033CC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r>
                  <a:rPr lang="it-IT" sz="1000" dirty="0" err="1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aa</a:t>
                </a:r>
                <a:r>
                  <a:rPr lang="it-IT" sz="1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</a:t>
                </a:r>
                <a:r>
                  <a:rPr lang="it-IT" sz="1000" dirty="0" err="1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</a:t>
                </a:r>
                <a:r>
                  <a:rPr lang="it-IT" sz="1000" dirty="0" err="1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endParaRPr lang="it-IT" sz="1000" dirty="0"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78" name="Rettangolo arrotondato 177"/>
            <p:cNvSpPr/>
            <p:nvPr/>
          </p:nvSpPr>
          <p:spPr>
            <a:xfrm>
              <a:off x="3702342" y="3584203"/>
              <a:ext cx="1536536" cy="1190997"/>
            </a:xfrm>
            <a:prstGeom prst="roundRect">
              <a:avLst/>
            </a:prstGeom>
            <a:noFill/>
            <a:ln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84" name="CasellaDiTesto 83"/>
          <p:cNvSpPr txBox="1"/>
          <p:nvPr/>
        </p:nvSpPr>
        <p:spPr>
          <a:xfrm>
            <a:off x="8646207" y="1356734"/>
            <a:ext cx="13084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Identification</a:t>
            </a:r>
            <a:r>
              <a:rPr lang="it-IT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the </a:t>
            </a:r>
            <a:r>
              <a:rPr lang="it-IT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isolated</a:t>
            </a:r>
            <a:r>
              <a:rPr lang="it-IT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colonies</a:t>
            </a:r>
            <a:r>
              <a:rPr lang="it-IT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through</a:t>
            </a:r>
            <a:r>
              <a:rPr lang="it-IT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16S </a:t>
            </a:r>
            <a:r>
              <a:rPr lang="it-IT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rRNA</a:t>
            </a:r>
            <a:r>
              <a:rPr lang="it-IT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sequencing</a:t>
            </a:r>
            <a:r>
              <a:rPr lang="it-IT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</a:p>
        </p:txBody>
      </p:sp>
      <p:grpSp>
        <p:nvGrpSpPr>
          <p:cNvPr id="95" name="Gruppo 94"/>
          <p:cNvGrpSpPr/>
          <p:nvPr/>
        </p:nvGrpSpPr>
        <p:grpSpPr>
          <a:xfrm>
            <a:off x="6321444" y="1056342"/>
            <a:ext cx="1445389" cy="1370224"/>
            <a:chOff x="6343481" y="383242"/>
            <a:chExt cx="1445389" cy="1370224"/>
          </a:xfrm>
        </p:grpSpPr>
        <p:grpSp>
          <p:nvGrpSpPr>
            <p:cNvPr id="88" name="Gruppo 87"/>
            <p:cNvGrpSpPr/>
            <p:nvPr/>
          </p:nvGrpSpPr>
          <p:grpSpPr>
            <a:xfrm>
              <a:off x="6367522" y="516328"/>
              <a:ext cx="1390919" cy="1082132"/>
              <a:chOff x="6367522" y="516328"/>
              <a:chExt cx="1390919" cy="1082132"/>
            </a:xfrm>
          </p:grpSpPr>
          <p:sp>
            <p:nvSpPr>
              <p:cNvPr id="82" name="CasellaDiTesto 81"/>
              <p:cNvSpPr txBox="1"/>
              <p:nvPr/>
            </p:nvSpPr>
            <p:spPr>
              <a:xfrm>
                <a:off x="6367522" y="1167573"/>
                <a:ext cx="1390919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DNA </a:t>
                </a:r>
                <a:r>
                  <a:rPr lang="it-IT" sz="11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extraction</a:t>
                </a:r>
                <a:r>
                  <a:rPr lang="it-IT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from the </a:t>
                </a:r>
                <a:r>
                  <a:rPr lang="it-IT" sz="11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isolated</a:t>
                </a:r>
                <a:r>
                  <a:rPr lang="it-IT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it-IT" sz="11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colonies</a:t>
                </a:r>
                <a:r>
                  <a:rPr lang="it-IT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</a:t>
                </a:r>
              </a:p>
            </p:txBody>
          </p:sp>
          <p:pic>
            <p:nvPicPr>
              <p:cNvPr id="7" name="Immagine 6"/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480922">
                <a:off x="6826274" y="516328"/>
                <a:ext cx="473415" cy="518379"/>
              </a:xfrm>
              <a:prstGeom prst="rect">
                <a:avLst/>
              </a:prstGeom>
            </p:spPr>
          </p:pic>
        </p:grpSp>
        <p:sp>
          <p:nvSpPr>
            <p:cNvPr id="180" name="Rettangolo arrotondato 179"/>
            <p:cNvSpPr/>
            <p:nvPr/>
          </p:nvSpPr>
          <p:spPr>
            <a:xfrm>
              <a:off x="6343481" y="383242"/>
              <a:ext cx="1445389" cy="1370224"/>
            </a:xfrm>
            <a:prstGeom prst="roundRect">
              <a:avLst/>
            </a:prstGeom>
            <a:noFill/>
            <a:ln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pSp>
        <p:nvGrpSpPr>
          <p:cNvPr id="65" name="Gruppo 64"/>
          <p:cNvGrpSpPr/>
          <p:nvPr/>
        </p:nvGrpSpPr>
        <p:grpSpPr>
          <a:xfrm>
            <a:off x="6321444" y="5147527"/>
            <a:ext cx="1536536" cy="722680"/>
            <a:chOff x="6252510" y="3541200"/>
            <a:chExt cx="1536536" cy="722680"/>
          </a:xfrm>
        </p:grpSpPr>
        <p:sp>
          <p:nvSpPr>
            <p:cNvPr id="183" name="Rettangolo arrotondato 182"/>
            <p:cNvSpPr/>
            <p:nvPr/>
          </p:nvSpPr>
          <p:spPr>
            <a:xfrm>
              <a:off x="6252510" y="3541200"/>
              <a:ext cx="1536536" cy="722680"/>
            </a:xfrm>
            <a:prstGeom prst="roundRect">
              <a:avLst/>
            </a:prstGeom>
            <a:noFill/>
            <a:ln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grpSp>
          <p:nvGrpSpPr>
            <p:cNvPr id="64" name="Gruppo 63"/>
            <p:cNvGrpSpPr/>
            <p:nvPr/>
          </p:nvGrpSpPr>
          <p:grpSpPr>
            <a:xfrm>
              <a:off x="6329173" y="3671931"/>
              <a:ext cx="1383210" cy="111434"/>
              <a:chOff x="6307427" y="3671931"/>
              <a:chExt cx="1383210" cy="111434"/>
            </a:xfrm>
          </p:grpSpPr>
          <p:sp>
            <p:nvSpPr>
              <p:cNvPr id="1036" name="Freccia a destra 1035"/>
              <p:cNvSpPr/>
              <p:nvPr/>
            </p:nvSpPr>
            <p:spPr>
              <a:xfrm>
                <a:off x="6307427" y="3671931"/>
                <a:ext cx="414000" cy="111434"/>
              </a:xfrm>
              <a:prstGeom prst="rightArrow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14" name="Freccia a destra 113"/>
              <p:cNvSpPr/>
              <p:nvPr/>
            </p:nvSpPr>
            <p:spPr>
              <a:xfrm>
                <a:off x="6788597" y="3671931"/>
                <a:ext cx="414000" cy="111434"/>
              </a:xfrm>
              <a:prstGeom prst="rightArrow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17" name="Freccia a destra 116"/>
              <p:cNvSpPr/>
              <p:nvPr/>
            </p:nvSpPr>
            <p:spPr>
              <a:xfrm>
                <a:off x="7276637" y="3671931"/>
                <a:ext cx="414000" cy="111434"/>
              </a:xfrm>
              <a:prstGeom prst="rightArrow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sp>
          <p:nvSpPr>
            <p:cNvPr id="184" name="CasellaDiTesto 183"/>
            <p:cNvSpPr txBox="1"/>
            <p:nvPr/>
          </p:nvSpPr>
          <p:spPr>
            <a:xfrm>
              <a:off x="6325319" y="3752486"/>
              <a:ext cx="1390919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1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Contigs</a:t>
              </a:r>
              <a:r>
                <a:rPr lang="it-IT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of a putative </a:t>
              </a:r>
              <a:r>
                <a:rPr lang="it-IT" sz="11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novel</a:t>
              </a:r>
              <a:r>
                <a:rPr lang="it-IT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it-IT" sz="11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species</a:t>
              </a:r>
              <a:r>
                <a:rPr lang="it-IT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 </a:t>
              </a:r>
            </a:p>
          </p:txBody>
        </p:sp>
      </p:grpSp>
      <p:grpSp>
        <p:nvGrpSpPr>
          <p:cNvPr id="70" name="Gruppo 69"/>
          <p:cNvGrpSpPr/>
          <p:nvPr/>
        </p:nvGrpSpPr>
        <p:grpSpPr>
          <a:xfrm>
            <a:off x="6321444" y="3732021"/>
            <a:ext cx="1536536" cy="1284479"/>
            <a:chOff x="6224815" y="4544821"/>
            <a:chExt cx="1536536" cy="1284479"/>
          </a:xfrm>
        </p:grpSpPr>
        <p:grpSp>
          <p:nvGrpSpPr>
            <p:cNvPr id="66" name="Gruppo 65"/>
            <p:cNvGrpSpPr/>
            <p:nvPr/>
          </p:nvGrpSpPr>
          <p:grpSpPr>
            <a:xfrm>
              <a:off x="6301478" y="4689542"/>
              <a:ext cx="1383210" cy="360299"/>
              <a:chOff x="6307427" y="4664142"/>
              <a:chExt cx="1383210" cy="360299"/>
            </a:xfrm>
          </p:grpSpPr>
          <p:sp>
            <p:nvSpPr>
              <p:cNvPr id="120" name="Freccia a destra 119"/>
              <p:cNvSpPr/>
              <p:nvPr/>
            </p:nvSpPr>
            <p:spPr>
              <a:xfrm>
                <a:off x="6307427" y="4664142"/>
                <a:ext cx="414000" cy="111434"/>
              </a:xfrm>
              <a:prstGeom prst="rightArrow">
                <a:avLst/>
              </a:prstGeom>
              <a:solidFill>
                <a:srgbClr val="4A8522"/>
              </a:solidFill>
              <a:ln>
                <a:solidFill>
                  <a:srgbClr val="4A852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21" name="Freccia a destra 120"/>
              <p:cNvSpPr/>
              <p:nvPr/>
            </p:nvSpPr>
            <p:spPr>
              <a:xfrm>
                <a:off x="6788597" y="4664142"/>
                <a:ext cx="414000" cy="111434"/>
              </a:xfrm>
              <a:prstGeom prst="rightArrow">
                <a:avLst/>
              </a:prstGeom>
              <a:solidFill>
                <a:srgbClr val="4A8522"/>
              </a:solidFill>
              <a:ln>
                <a:solidFill>
                  <a:srgbClr val="4A852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22" name="Freccia a destra 121"/>
              <p:cNvSpPr/>
              <p:nvPr/>
            </p:nvSpPr>
            <p:spPr>
              <a:xfrm>
                <a:off x="7276637" y="4664142"/>
                <a:ext cx="414000" cy="111434"/>
              </a:xfrm>
              <a:prstGeom prst="rightArrow">
                <a:avLst/>
              </a:prstGeom>
              <a:solidFill>
                <a:srgbClr val="4A8522"/>
              </a:solidFill>
              <a:ln>
                <a:solidFill>
                  <a:srgbClr val="4A852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24" name="Freccia a destra 123"/>
              <p:cNvSpPr/>
              <p:nvPr/>
            </p:nvSpPr>
            <p:spPr>
              <a:xfrm flipH="1">
                <a:off x="6307427" y="4913007"/>
                <a:ext cx="414000" cy="111434"/>
              </a:xfrm>
              <a:prstGeom prst="rightArrow">
                <a:avLst/>
              </a:prstGeom>
              <a:solidFill>
                <a:srgbClr val="4A8522"/>
              </a:solidFill>
              <a:ln>
                <a:solidFill>
                  <a:srgbClr val="4A852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25" name="Freccia a destra 124"/>
              <p:cNvSpPr/>
              <p:nvPr/>
            </p:nvSpPr>
            <p:spPr>
              <a:xfrm flipH="1">
                <a:off x="6788597" y="4913007"/>
                <a:ext cx="414000" cy="111434"/>
              </a:xfrm>
              <a:prstGeom prst="rightArrow">
                <a:avLst/>
              </a:prstGeom>
              <a:solidFill>
                <a:srgbClr val="4A8522"/>
              </a:solidFill>
              <a:ln>
                <a:solidFill>
                  <a:srgbClr val="4A852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26" name="Freccia a destra 125"/>
              <p:cNvSpPr/>
              <p:nvPr/>
            </p:nvSpPr>
            <p:spPr>
              <a:xfrm flipH="1">
                <a:off x="7276637" y="4913007"/>
                <a:ext cx="414000" cy="111434"/>
              </a:xfrm>
              <a:prstGeom prst="rightArrow">
                <a:avLst/>
              </a:prstGeom>
              <a:solidFill>
                <a:srgbClr val="4A8522"/>
              </a:solidFill>
              <a:ln>
                <a:solidFill>
                  <a:srgbClr val="4A852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sp>
          <p:nvSpPr>
            <p:cNvPr id="186" name="Rettangolo arrotondato 185"/>
            <p:cNvSpPr/>
            <p:nvPr/>
          </p:nvSpPr>
          <p:spPr>
            <a:xfrm>
              <a:off x="6224815" y="4544821"/>
              <a:ext cx="1536536" cy="1284479"/>
            </a:xfrm>
            <a:prstGeom prst="roundRect">
              <a:avLst/>
            </a:prstGeom>
            <a:noFill/>
            <a:ln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87" name="CasellaDiTesto 186"/>
            <p:cNvSpPr txBox="1"/>
            <p:nvPr/>
          </p:nvSpPr>
          <p:spPr>
            <a:xfrm>
              <a:off x="6297624" y="5133162"/>
              <a:ext cx="1390919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1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Contigs</a:t>
              </a:r>
              <a:r>
                <a:rPr lang="it-IT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of </a:t>
              </a:r>
              <a:r>
                <a:rPr lang="it-IT" sz="11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classified</a:t>
              </a:r>
              <a:r>
                <a:rPr lang="it-IT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it-IT" sz="11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bifidobacterial</a:t>
              </a:r>
              <a:r>
                <a:rPr lang="it-IT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it-IT" sz="11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species</a:t>
              </a:r>
              <a:r>
                <a:rPr lang="it-IT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</a:t>
              </a:r>
            </a:p>
          </p:txBody>
        </p:sp>
      </p:grpSp>
      <p:grpSp>
        <p:nvGrpSpPr>
          <p:cNvPr id="113" name="Gruppo 112"/>
          <p:cNvGrpSpPr/>
          <p:nvPr/>
        </p:nvGrpSpPr>
        <p:grpSpPr>
          <a:xfrm>
            <a:off x="8646207" y="4864701"/>
            <a:ext cx="1306800" cy="1284479"/>
            <a:chOff x="8646216" y="4407501"/>
            <a:chExt cx="1279325" cy="1284479"/>
          </a:xfrm>
        </p:grpSpPr>
        <p:sp>
          <p:nvSpPr>
            <p:cNvPr id="194" name="Rettangolo arrotondato 193"/>
            <p:cNvSpPr/>
            <p:nvPr/>
          </p:nvSpPr>
          <p:spPr>
            <a:xfrm>
              <a:off x="8756147" y="4407501"/>
              <a:ext cx="1059462" cy="1284479"/>
            </a:xfrm>
            <a:prstGeom prst="roundRect">
              <a:avLst/>
            </a:prstGeom>
            <a:noFill/>
            <a:ln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grpSp>
          <p:nvGrpSpPr>
            <p:cNvPr id="110" name="Gruppo 109"/>
            <p:cNvGrpSpPr/>
            <p:nvPr/>
          </p:nvGrpSpPr>
          <p:grpSpPr>
            <a:xfrm>
              <a:off x="8646216" y="4525780"/>
              <a:ext cx="1279325" cy="997120"/>
              <a:chOff x="9046934" y="2157587"/>
              <a:chExt cx="1279325" cy="997120"/>
            </a:xfrm>
          </p:grpSpPr>
          <p:sp>
            <p:nvSpPr>
              <p:cNvPr id="192" name="CasellaDiTesto 191"/>
              <p:cNvSpPr txBox="1"/>
              <p:nvPr/>
            </p:nvSpPr>
            <p:spPr>
              <a:xfrm>
                <a:off x="9046934" y="2893097"/>
                <a:ext cx="1279325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11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Glycobiome</a:t>
                </a:r>
                <a:r>
                  <a:rPr lang="it-IT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it-IT" sz="11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analysis</a:t>
                </a:r>
                <a:r>
                  <a:rPr lang="it-IT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</a:t>
                </a:r>
              </a:p>
            </p:txBody>
          </p:sp>
          <p:grpSp>
            <p:nvGrpSpPr>
              <p:cNvPr id="102" name="Gruppo 101"/>
              <p:cNvGrpSpPr/>
              <p:nvPr/>
            </p:nvGrpSpPr>
            <p:grpSpPr>
              <a:xfrm>
                <a:off x="9310122" y="2157587"/>
                <a:ext cx="752949" cy="668690"/>
                <a:chOff x="9299327" y="2157587"/>
                <a:chExt cx="752949" cy="668690"/>
              </a:xfrm>
            </p:grpSpPr>
            <p:grpSp>
              <p:nvGrpSpPr>
                <p:cNvPr id="101" name="Gruppo 100"/>
                <p:cNvGrpSpPr/>
                <p:nvPr/>
              </p:nvGrpSpPr>
              <p:grpSpPr>
                <a:xfrm>
                  <a:off x="9299327" y="2157587"/>
                  <a:ext cx="408225" cy="288000"/>
                  <a:chOff x="9299327" y="2157587"/>
                  <a:chExt cx="408225" cy="288000"/>
                </a:xfrm>
              </p:grpSpPr>
              <p:sp>
                <p:nvSpPr>
                  <p:cNvPr id="1037" name="Ovale 1036"/>
                  <p:cNvSpPr/>
                  <p:nvPr/>
                </p:nvSpPr>
                <p:spPr>
                  <a:xfrm>
                    <a:off x="9359403" y="2157587"/>
                    <a:ext cx="288072" cy="288000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/>
                  </a:p>
                </p:txBody>
              </p:sp>
              <p:sp>
                <p:nvSpPr>
                  <p:cNvPr id="138" name="CasellaDiTesto 137"/>
                  <p:cNvSpPr txBox="1"/>
                  <p:nvPr/>
                </p:nvSpPr>
                <p:spPr>
                  <a:xfrm>
                    <a:off x="9299327" y="2193021"/>
                    <a:ext cx="408225" cy="2308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it-IT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GH</a:t>
                    </a:r>
                    <a:r>
                      <a:rPr lang="it-IT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S</a:t>
                    </a:r>
                  </a:p>
                </p:txBody>
              </p:sp>
            </p:grpSp>
            <p:grpSp>
              <p:nvGrpSpPr>
                <p:cNvPr id="200" name="Gruppo 199"/>
                <p:cNvGrpSpPr/>
                <p:nvPr/>
              </p:nvGrpSpPr>
              <p:grpSpPr>
                <a:xfrm>
                  <a:off x="9644051" y="2157587"/>
                  <a:ext cx="408225" cy="288000"/>
                  <a:chOff x="9299327" y="2157587"/>
                  <a:chExt cx="408225" cy="288000"/>
                </a:xfrm>
              </p:grpSpPr>
              <p:sp>
                <p:nvSpPr>
                  <p:cNvPr id="201" name="Ovale 200"/>
                  <p:cNvSpPr/>
                  <p:nvPr/>
                </p:nvSpPr>
                <p:spPr>
                  <a:xfrm>
                    <a:off x="9359403" y="2157587"/>
                    <a:ext cx="288072" cy="288000"/>
                  </a:xfrm>
                  <a:prstGeom prst="ellipse">
                    <a:avLst/>
                  </a:prstGeom>
                  <a:solidFill>
                    <a:schemeClr val="accent4">
                      <a:lumMod val="60000"/>
                      <a:lumOff val="40000"/>
                    </a:schemeClr>
                  </a:solidFill>
                  <a:ln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/>
                  </a:p>
                </p:txBody>
              </p:sp>
              <p:sp>
                <p:nvSpPr>
                  <p:cNvPr id="202" name="CasellaDiTesto 201"/>
                  <p:cNvSpPr txBox="1"/>
                  <p:nvPr/>
                </p:nvSpPr>
                <p:spPr>
                  <a:xfrm>
                    <a:off x="9299327" y="2193021"/>
                    <a:ext cx="408225" cy="2308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it-IT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GT</a:t>
                    </a:r>
                    <a:r>
                      <a:rPr lang="it-IT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S</a:t>
                    </a:r>
                  </a:p>
                </p:txBody>
              </p:sp>
            </p:grpSp>
            <p:grpSp>
              <p:nvGrpSpPr>
                <p:cNvPr id="203" name="Gruppo 202"/>
                <p:cNvGrpSpPr/>
                <p:nvPr/>
              </p:nvGrpSpPr>
              <p:grpSpPr>
                <a:xfrm>
                  <a:off x="9644051" y="2538277"/>
                  <a:ext cx="408225" cy="288000"/>
                  <a:chOff x="9299327" y="2157587"/>
                  <a:chExt cx="408225" cy="288000"/>
                </a:xfrm>
              </p:grpSpPr>
              <p:sp>
                <p:nvSpPr>
                  <p:cNvPr id="204" name="Ovale 203"/>
                  <p:cNvSpPr/>
                  <p:nvPr/>
                </p:nvSpPr>
                <p:spPr>
                  <a:xfrm>
                    <a:off x="9359403" y="2157587"/>
                    <a:ext cx="288072" cy="288000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solidFill>
                      <a:schemeClr val="accent2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/>
                  </a:p>
                </p:txBody>
              </p:sp>
              <p:sp>
                <p:nvSpPr>
                  <p:cNvPr id="205" name="CasellaDiTesto 204"/>
                  <p:cNvSpPr txBox="1"/>
                  <p:nvPr/>
                </p:nvSpPr>
                <p:spPr>
                  <a:xfrm>
                    <a:off x="9299327" y="2193021"/>
                    <a:ext cx="408225" cy="2308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it-IT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PL</a:t>
                    </a:r>
                    <a:r>
                      <a:rPr lang="it-IT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S</a:t>
                    </a:r>
                    <a:endParaRPr lang="it-IT" sz="900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</p:grpSp>
            <p:grpSp>
              <p:nvGrpSpPr>
                <p:cNvPr id="206" name="Gruppo 205"/>
                <p:cNvGrpSpPr/>
                <p:nvPr/>
              </p:nvGrpSpPr>
              <p:grpSpPr>
                <a:xfrm>
                  <a:off x="9299327" y="2538277"/>
                  <a:ext cx="408225" cy="288000"/>
                  <a:chOff x="9299327" y="2157587"/>
                  <a:chExt cx="408225" cy="288000"/>
                </a:xfrm>
              </p:grpSpPr>
              <p:sp>
                <p:nvSpPr>
                  <p:cNvPr id="207" name="Ovale 206"/>
                  <p:cNvSpPr/>
                  <p:nvPr/>
                </p:nvSpPr>
                <p:spPr>
                  <a:xfrm>
                    <a:off x="9359403" y="2157587"/>
                    <a:ext cx="288072" cy="288000"/>
                  </a:xfrm>
                  <a:prstGeom prst="ellipse">
                    <a:avLst/>
                  </a:prstGeom>
                  <a:solidFill>
                    <a:srgbClr val="92D050"/>
                  </a:solidFill>
                  <a:ln>
                    <a:solidFill>
                      <a:srgbClr val="92D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/>
                  </a:p>
                </p:txBody>
              </p:sp>
              <p:sp>
                <p:nvSpPr>
                  <p:cNvPr id="208" name="CasellaDiTesto 207"/>
                  <p:cNvSpPr txBox="1"/>
                  <p:nvPr/>
                </p:nvSpPr>
                <p:spPr>
                  <a:xfrm>
                    <a:off x="9299327" y="2193021"/>
                    <a:ext cx="408225" cy="2308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it-IT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CE</a:t>
                    </a:r>
                    <a:r>
                      <a:rPr lang="it-IT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S</a:t>
                    </a:r>
                  </a:p>
                </p:txBody>
              </p:sp>
            </p:grpSp>
          </p:grpSp>
        </p:grpSp>
      </p:grpSp>
      <p:grpSp>
        <p:nvGrpSpPr>
          <p:cNvPr id="133" name="Gruppo 132"/>
          <p:cNvGrpSpPr/>
          <p:nvPr/>
        </p:nvGrpSpPr>
        <p:grpSpPr>
          <a:xfrm>
            <a:off x="10580104" y="4853902"/>
            <a:ext cx="1390919" cy="1284479"/>
            <a:chOff x="10460710" y="4572264"/>
            <a:chExt cx="1390919" cy="1284479"/>
          </a:xfrm>
        </p:grpSpPr>
        <p:grpSp>
          <p:nvGrpSpPr>
            <p:cNvPr id="129" name="Gruppo 128"/>
            <p:cNvGrpSpPr/>
            <p:nvPr/>
          </p:nvGrpSpPr>
          <p:grpSpPr>
            <a:xfrm>
              <a:off x="10460710" y="4729239"/>
              <a:ext cx="1390919" cy="967796"/>
              <a:chOff x="10460710" y="4729239"/>
              <a:chExt cx="1390919" cy="967796"/>
            </a:xfrm>
          </p:grpSpPr>
          <p:pic>
            <p:nvPicPr>
              <p:cNvPr id="145" name="Immagine 144"/>
              <p:cNvPicPr>
                <a:picLocks noChangeAspect="1"/>
              </p:cNvPicPr>
              <p:nvPr/>
            </p:nvPicPr>
            <p:blipFill>
              <a:blip r:embed="rId11" cstate="print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838305" y="4729239"/>
                <a:ext cx="635729" cy="500397"/>
              </a:xfrm>
              <a:prstGeom prst="rect">
                <a:avLst/>
              </a:prstGeom>
            </p:spPr>
          </p:pic>
          <p:sp>
            <p:nvSpPr>
              <p:cNvPr id="212" name="CasellaDiTesto 211"/>
              <p:cNvSpPr txBox="1"/>
              <p:nvPr/>
            </p:nvSpPr>
            <p:spPr>
              <a:xfrm>
                <a:off x="10460710" y="5266148"/>
                <a:ext cx="1390919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11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Selected</a:t>
                </a:r>
                <a:endParaRPr lang="it-IT" sz="11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:r>
                  <a:rPr lang="it-IT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medium   </a:t>
                </a:r>
              </a:p>
            </p:txBody>
          </p:sp>
        </p:grpSp>
        <p:sp>
          <p:nvSpPr>
            <p:cNvPr id="213" name="Rettangolo arrotondato 212"/>
            <p:cNvSpPr/>
            <p:nvPr/>
          </p:nvSpPr>
          <p:spPr>
            <a:xfrm>
              <a:off x="10615062" y="4572264"/>
              <a:ext cx="1082215" cy="1284479"/>
            </a:xfrm>
            <a:prstGeom prst="roundRect">
              <a:avLst/>
            </a:prstGeom>
            <a:noFill/>
            <a:ln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dirty="0"/>
                <a:t>&lt;</a:t>
              </a:r>
            </a:p>
          </p:txBody>
        </p:sp>
      </p:grpSp>
      <p:sp>
        <p:nvSpPr>
          <p:cNvPr id="216" name="Freccia a destra 215"/>
          <p:cNvSpPr/>
          <p:nvPr/>
        </p:nvSpPr>
        <p:spPr>
          <a:xfrm rot="16200000">
            <a:off x="10923703" y="4248900"/>
            <a:ext cx="703720" cy="297718"/>
          </a:xfrm>
          <a:prstGeom prst="rightArrow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152" name="Gruppo 151"/>
          <p:cNvGrpSpPr/>
          <p:nvPr/>
        </p:nvGrpSpPr>
        <p:grpSpPr>
          <a:xfrm>
            <a:off x="10580104" y="2572065"/>
            <a:ext cx="1390919" cy="1284479"/>
            <a:chOff x="10561050" y="2089465"/>
            <a:chExt cx="1390919" cy="1284479"/>
          </a:xfrm>
        </p:grpSpPr>
        <p:grpSp>
          <p:nvGrpSpPr>
            <p:cNvPr id="135" name="Gruppo 134"/>
            <p:cNvGrpSpPr/>
            <p:nvPr/>
          </p:nvGrpSpPr>
          <p:grpSpPr>
            <a:xfrm>
              <a:off x="10561050" y="2226123"/>
              <a:ext cx="1390919" cy="1011162"/>
              <a:chOff x="10561050" y="2262243"/>
              <a:chExt cx="1390919" cy="1011162"/>
            </a:xfrm>
          </p:grpSpPr>
          <p:grpSp>
            <p:nvGrpSpPr>
              <p:cNvPr id="134" name="Gruppo 133"/>
              <p:cNvGrpSpPr/>
              <p:nvPr/>
            </p:nvGrpSpPr>
            <p:grpSpPr>
              <a:xfrm>
                <a:off x="10816665" y="2262243"/>
                <a:ext cx="879689" cy="692527"/>
                <a:chOff x="10766845" y="2618945"/>
                <a:chExt cx="879689" cy="692527"/>
              </a:xfrm>
            </p:grpSpPr>
            <p:pic>
              <p:nvPicPr>
                <p:cNvPr id="160" name="Immagine 159"/>
                <p:cNvPicPr>
                  <a:picLocks noChangeAspect="1"/>
                </p:cNvPicPr>
                <p:nvPr/>
              </p:nvPicPr>
              <p:blipFill rotWithShape="1">
                <a:blip r:embed="rId7" cstate="print">
                  <a:duotone>
                    <a:schemeClr val="accent2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2780"/>
                <a:stretch/>
              </p:blipFill>
              <p:spPr>
                <a:xfrm>
                  <a:off x="10976752" y="2920237"/>
                  <a:ext cx="627622" cy="391235"/>
                </a:xfrm>
                <a:prstGeom prst="rect">
                  <a:avLst/>
                </a:prstGeom>
                <a:ln>
                  <a:noFill/>
                </a:ln>
              </p:spPr>
            </p:pic>
            <p:pic>
              <p:nvPicPr>
                <p:cNvPr id="161" name="Immagine 160"/>
                <p:cNvPicPr>
                  <a:picLocks noChangeAspect="1"/>
                </p:cNvPicPr>
                <p:nvPr/>
              </p:nvPicPr>
              <p:blipFill rotWithShape="1"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22354" r="70296"/>
                <a:stretch/>
              </p:blipFill>
              <p:spPr>
                <a:xfrm rot="3900000">
                  <a:off x="10859669" y="2743178"/>
                  <a:ext cx="187933" cy="373582"/>
                </a:xfrm>
                <a:prstGeom prst="rect">
                  <a:avLst/>
                </a:prstGeom>
              </p:spPr>
            </p:pic>
            <p:pic>
              <p:nvPicPr>
                <p:cNvPr id="162" name="Immagine 161"/>
                <p:cNvPicPr>
                  <a:picLocks noChangeAspect="1"/>
                </p:cNvPicPr>
                <p:nvPr/>
              </p:nvPicPr>
              <p:blipFill>
                <a:blip r:embed="rId9" cstate="print">
                  <a:duotone>
                    <a:schemeClr val="accent2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 rot="16200000">
                  <a:off x="11261724" y="2664782"/>
                  <a:ext cx="430648" cy="338973"/>
                </a:xfrm>
                <a:prstGeom prst="rect">
                  <a:avLst/>
                </a:prstGeom>
              </p:spPr>
            </p:pic>
          </p:grpSp>
          <p:sp>
            <p:nvSpPr>
              <p:cNvPr id="218" name="CasellaDiTesto 217"/>
              <p:cNvSpPr txBox="1"/>
              <p:nvPr/>
            </p:nvSpPr>
            <p:spPr>
              <a:xfrm>
                <a:off x="10561050" y="3011795"/>
                <a:ext cx="1390919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11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Plating</a:t>
                </a:r>
                <a:r>
                  <a:rPr lang="it-IT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</a:t>
                </a:r>
              </a:p>
            </p:txBody>
          </p:sp>
        </p:grpSp>
        <p:sp>
          <p:nvSpPr>
            <p:cNvPr id="219" name="Rettangolo arrotondato 218"/>
            <p:cNvSpPr/>
            <p:nvPr/>
          </p:nvSpPr>
          <p:spPr>
            <a:xfrm>
              <a:off x="10715402" y="2089465"/>
              <a:ext cx="1082215" cy="1284479"/>
            </a:xfrm>
            <a:prstGeom prst="roundRect">
              <a:avLst/>
            </a:prstGeom>
            <a:noFill/>
            <a:ln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dirty="0"/>
                <a:t>&lt;</a:t>
              </a:r>
            </a:p>
          </p:txBody>
        </p:sp>
      </p:grpSp>
      <p:sp>
        <p:nvSpPr>
          <p:cNvPr id="166" name="CasellaDiTesto 165"/>
          <p:cNvSpPr txBox="1"/>
          <p:nvPr/>
        </p:nvSpPr>
        <p:spPr>
          <a:xfrm>
            <a:off x="2578955" y="4079186"/>
            <a:ext cx="151756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Whole</a:t>
            </a:r>
          </a:p>
          <a:p>
            <a:pPr algn="ctr"/>
            <a:r>
              <a:rPr lang="it-IT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Metagenome</a:t>
            </a:r>
            <a:r>
              <a:rPr lang="it-IT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it-IT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Sequencing</a:t>
            </a:r>
            <a:endParaRPr lang="it-IT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3" name="CasellaDiTesto 222"/>
          <p:cNvSpPr txBox="1"/>
          <p:nvPr/>
        </p:nvSpPr>
        <p:spPr>
          <a:xfrm>
            <a:off x="5078575" y="4163825"/>
            <a:ext cx="151756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Metagenomic</a:t>
            </a:r>
            <a:r>
              <a:rPr lang="it-IT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it-IT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Assembly</a:t>
            </a:r>
          </a:p>
        </p:txBody>
      </p:sp>
      <p:sp>
        <p:nvSpPr>
          <p:cNvPr id="224" name="CasellaDiTesto 223"/>
          <p:cNvSpPr txBox="1"/>
          <p:nvPr/>
        </p:nvSpPr>
        <p:spPr>
          <a:xfrm>
            <a:off x="9534847" y="4882277"/>
            <a:ext cx="151756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GH </a:t>
            </a:r>
            <a:r>
              <a:rPr lang="it-IT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Enzyme</a:t>
            </a:r>
            <a:endParaRPr lang="it-IT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it-IT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Selection</a:t>
            </a:r>
            <a:endParaRPr lang="it-IT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9" name="CasellaDiTesto 165">
            <a:extLst>
              <a:ext uri="{FF2B5EF4-FFF2-40B4-BE49-F238E27FC236}">
                <a16:creationId xmlns:a16="http://schemas.microsoft.com/office/drawing/2014/main" xmlns="" id="{0CB5FAC5-A5F9-44CF-A424-5AA55B25221E}"/>
              </a:ext>
            </a:extLst>
          </p:cNvPr>
          <p:cNvSpPr txBox="1"/>
          <p:nvPr/>
        </p:nvSpPr>
        <p:spPr>
          <a:xfrm>
            <a:off x="9504947" y="993773"/>
            <a:ext cx="151756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Whole</a:t>
            </a:r>
          </a:p>
          <a:p>
            <a:pPr algn="ctr"/>
            <a:r>
              <a:rPr lang="it-IT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Genome </a:t>
            </a:r>
          </a:p>
          <a:p>
            <a:pPr algn="ctr"/>
            <a:r>
              <a:rPr lang="it-IT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Sequencing</a:t>
            </a:r>
            <a:endParaRPr lang="it-IT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A5CA24D0-75B9-4A13-803C-319A50BFA055}"/>
              </a:ext>
            </a:extLst>
          </p:cNvPr>
          <p:cNvGrpSpPr/>
          <p:nvPr/>
        </p:nvGrpSpPr>
        <p:grpSpPr>
          <a:xfrm>
            <a:off x="10734456" y="1106952"/>
            <a:ext cx="1082215" cy="1284479"/>
            <a:chOff x="10791907" y="1140508"/>
            <a:chExt cx="1082215" cy="1284479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xmlns="" id="{A3116823-3243-42A8-B227-1EBB8BF51782}"/>
                </a:ext>
              </a:extLst>
            </p:cNvPr>
            <p:cNvGrpSpPr/>
            <p:nvPr/>
          </p:nvGrpSpPr>
          <p:grpSpPr>
            <a:xfrm>
              <a:off x="10953084" y="1217419"/>
              <a:ext cx="759860" cy="1173009"/>
              <a:chOff x="10966847" y="1217419"/>
              <a:chExt cx="759860" cy="1173009"/>
            </a:xfrm>
          </p:grpSpPr>
          <p:pic>
            <p:nvPicPr>
              <p:cNvPr id="9" name="Picture 8" descr="A close up of a logo&#10;&#10;Description automatically generated">
                <a:extLst>
                  <a:ext uri="{FF2B5EF4-FFF2-40B4-BE49-F238E27FC236}">
                    <a16:creationId xmlns:a16="http://schemas.microsoft.com/office/drawing/2014/main" xmlns="" id="{B3D6D80D-1646-446B-89BF-48D71902CA3D}"/>
                  </a:ext>
                  <a:ext uri="{C183D7F6-B498-43B3-948B-1728B52AA6E4}">
                    <adec:decorative xmlns:adec="http://schemas.microsoft.com/office/drawing/2017/decorative" xmlns="" val="0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1278" t="22349" r="20929" b="20697"/>
              <a:stretch/>
            </p:blipFill>
            <p:spPr>
              <a:xfrm>
                <a:off x="10996866" y="1217419"/>
                <a:ext cx="699823" cy="689675"/>
              </a:xfrm>
              <a:prstGeom prst="rect">
                <a:avLst/>
              </a:prstGeom>
            </p:spPr>
          </p:pic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xmlns="" id="{61505542-6227-4876-958E-A73C3FC7A943}"/>
                  </a:ext>
                </a:extLst>
              </p:cNvPr>
              <p:cNvSpPr txBox="1"/>
              <p:nvPr/>
            </p:nvSpPr>
            <p:spPr>
              <a:xfrm>
                <a:off x="10966847" y="1959541"/>
                <a:ext cx="759860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Novel genome </a:t>
                </a:r>
              </a:p>
            </p:txBody>
          </p:sp>
        </p:grpSp>
        <p:sp>
          <p:nvSpPr>
            <p:cNvPr id="150" name="Rettangolo arrotondato 218">
              <a:extLst>
                <a:ext uri="{FF2B5EF4-FFF2-40B4-BE49-F238E27FC236}">
                  <a16:creationId xmlns:a16="http://schemas.microsoft.com/office/drawing/2014/main" xmlns="" id="{C59D2A2B-3308-4222-A9A2-CD63CC4D1866}"/>
                </a:ext>
              </a:extLst>
            </p:cNvPr>
            <p:cNvSpPr/>
            <p:nvPr/>
          </p:nvSpPr>
          <p:spPr>
            <a:xfrm>
              <a:off x="10791907" y="1140508"/>
              <a:ext cx="1082215" cy="1284479"/>
            </a:xfrm>
            <a:prstGeom prst="roundRect">
              <a:avLst/>
            </a:prstGeom>
            <a:noFill/>
            <a:ln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dirty="0"/>
                <a:t>&lt;</a:t>
              </a: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A2164123-95CF-4F41-A29E-86CA6C53EC5F}"/>
              </a:ext>
            </a:extLst>
          </p:cNvPr>
          <p:cNvSpPr txBox="1"/>
          <p:nvPr/>
        </p:nvSpPr>
        <p:spPr>
          <a:xfrm>
            <a:off x="789053" y="1363681"/>
            <a:ext cx="31995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a)</a:t>
            </a:r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xmlns="" id="{FE157A57-0C19-401B-A018-1F535E623C1B}"/>
              </a:ext>
            </a:extLst>
          </p:cNvPr>
          <p:cNvSpPr txBox="1"/>
          <p:nvPr/>
        </p:nvSpPr>
        <p:spPr>
          <a:xfrm>
            <a:off x="789053" y="5030308"/>
            <a:ext cx="31995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b)</a:t>
            </a:r>
          </a:p>
        </p:txBody>
      </p:sp>
    </p:spTree>
    <p:extLst>
      <p:ext uri="{BB962C8B-B14F-4D97-AF65-F5344CB8AC3E}">
        <p14:creationId xmlns:p14="http://schemas.microsoft.com/office/powerpoint/2010/main" val="303587980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279</TotalTime>
  <Words>82</Words>
  <Application>Microsoft Office PowerPoint</Application>
  <PresentationFormat>Widescreen</PresentationFormat>
  <Paragraphs>42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Tema di Office</vt:lpstr>
      <vt:lpstr>PowerPoint Presentation</vt:lpstr>
    </vt:vector>
  </TitlesOfParts>
  <Company>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G</dc:creator>
  <cp:lastModifiedBy>Marco Ventura</cp:lastModifiedBy>
  <cp:revision>26</cp:revision>
  <dcterms:created xsi:type="dcterms:W3CDTF">2020-03-08T16:47:19Z</dcterms:created>
  <dcterms:modified xsi:type="dcterms:W3CDTF">2020-03-09T14:22:00Z</dcterms:modified>
</cp:coreProperties>
</file>