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66" r:id="rId2"/>
    <p:sldId id="286" r:id="rId3"/>
    <p:sldId id="258" r:id="rId4"/>
    <p:sldId id="293" r:id="rId5"/>
    <p:sldId id="257" r:id="rId6"/>
    <p:sldId id="267" r:id="rId7"/>
    <p:sldId id="268" r:id="rId8"/>
    <p:sldId id="291" r:id="rId9"/>
    <p:sldId id="260" r:id="rId10"/>
    <p:sldId id="269" r:id="rId11"/>
    <p:sldId id="288" r:id="rId12"/>
    <p:sldId id="292" r:id="rId13"/>
    <p:sldId id="290" r:id="rId14"/>
    <p:sldId id="289" r:id="rId15"/>
    <p:sldId id="271" r:id="rId16"/>
    <p:sldId id="284" r:id="rId17"/>
    <p:sldId id="285" r:id="rId18"/>
    <p:sldId id="283" r:id="rId19"/>
    <p:sldId id="273" r:id="rId20"/>
    <p:sldId id="274" r:id="rId21"/>
    <p:sldId id="275" r:id="rId22"/>
    <p:sldId id="281" r:id="rId23"/>
    <p:sldId id="282" r:id="rId24"/>
    <p:sldId id="276" r:id="rId25"/>
    <p:sldId id="278" r:id="rId26"/>
    <p:sldId id="280" r:id="rId27"/>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67" autoAdjust="0"/>
    <p:restoredTop sz="86377" autoAdjust="0"/>
  </p:normalViewPr>
  <p:slideViewPr>
    <p:cSldViewPr>
      <p:cViewPr varScale="1">
        <p:scale>
          <a:sx n="78" d="100"/>
          <a:sy n="78" d="100"/>
        </p:scale>
        <p:origin x="-1614" y="-102"/>
      </p:cViewPr>
      <p:guideLst>
        <p:guide orient="horz" pos="2160"/>
        <p:guide pos="2880"/>
      </p:guideLst>
    </p:cSldViewPr>
  </p:slideViewPr>
  <p:outlineViewPr>
    <p:cViewPr>
      <p:scale>
        <a:sx n="33" d="100"/>
        <a:sy n="33" d="100"/>
      </p:scale>
      <p:origin x="0" y="1158"/>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en-IE"/>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pPr>
              <a:defRPr/>
            </a:pPr>
            <a:fld id="{ADA00E57-250A-412A-ACFE-C669861F98AB}" type="datetimeFigureOut">
              <a:rPr lang="en-IE"/>
              <a:pPr>
                <a:defRPr/>
              </a:pPr>
              <a:t>12/04/2011</a:t>
            </a:fld>
            <a:endParaRPr lang="en-IE" dirty="0"/>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pPr>
              <a:defRPr/>
            </a:pPr>
            <a:endParaRPr lang="en-IE"/>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pPr>
              <a:defRPr/>
            </a:pPr>
            <a:fld id="{C4866A2B-7042-40DD-BCB9-302929716F8C}" type="slidenum">
              <a:rPr lang="en-IE"/>
              <a:pPr>
                <a:defRPr/>
              </a:pPr>
              <a:t>‹#›</a:t>
            </a:fld>
            <a:endParaRPr lang="en-IE"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3C724600-5D19-4667-B970-06D2B0401821}" type="datetimeFigureOut">
              <a:rPr lang="en-US"/>
              <a:pPr>
                <a:defRPr/>
              </a:pPr>
              <a:t>4/12/2011</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3209281D-04A6-42BA-9F33-1886215E5D51}" type="slidenum">
              <a:rPr lang="en-GB"/>
              <a:pPr>
                <a:defRPr/>
              </a:pPr>
              <a:t>‹#›</a:t>
            </a:fld>
            <a:endParaRPr lang="en-GB"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E" dirty="0" smtClean="0"/>
          </a:p>
        </p:txBody>
      </p:sp>
      <p:sp>
        <p:nvSpPr>
          <p:cNvPr id="4" name="Slide Number Placeholder 3"/>
          <p:cNvSpPr>
            <a:spLocks noGrp="1"/>
          </p:cNvSpPr>
          <p:nvPr>
            <p:ph type="sldNum" sz="quarter" idx="5"/>
          </p:nvPr>
        </p:nvSpPr>
        <p:spPr/>
        <p:txBody>
          <a:bodyPr/>
          <a:lstStyle/>
          <a:p>
            <a:pPr>
              <a:defRPr/>
            </a:pPr>
            <a:fld id="{DA9B20E8-943C-428A-BA70-B7F3B72DD197}" type="slidenum">
              <a:rPr lang="en-GB" smtClean="0"/>
              <a:pPr>
                <a:defRPr/>
              </a:pPr>
              <a:t>1</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dirty="0" smtClean="0"/>
              <a:t>PISCES, a three-year project funded by the European Commission LIFE+, is enabling sectors as diverse as shipping, aggregates, fishing and tourism to come together in order to create a set of guidelines to manage their activities in a sustainable way. These stakeholders will be considering how their activities have an impact on the ecosystem and will share perspectives from multiple countries and industries to find consensus on how to look after the Celtic Sea</a:t>
            </a:r>
            <a:r>
              <a:rPr lang="en-IE" i="1" dirty="0" smtClean="0"/>
              <a:t>. PISCES aims to translate policy into real action and to set an example of how important legislation such as the EU Marine Strategy Framework Directive might be rolled out in practice.</a:t>
            </a:r>
            <a:endParaRPr lang="en-GB" i="1" dirty="0" smtClean="0"/>
          </a:p>
          <a:p>
            <a:endParaRPr lang="en-IE" dirty="0" smtClean="0"/>
          </a:p>
        </p:txBody>
      </p:sp>
      <p:sp>
        <p:nvSpPr>
          <p:cNvPr id="4" name="Slide Number Placeholder 3"/>
          <p:cNvSpPr>
            <a:spLocks noGrp="1"/>
          </p:cNvSpPr>
          <p:nvPr>
            <p:ph type="sldNum" sz="quarter" idx="5"/>
          </p:nvPr>
        </p:nvSpPr>
        <p:spPr/>
        <p:txBody>
          <a:bodyPr/>
          <a:lstStyle/>
          <a:p>
            <a:pPr>
              <a:defRPr/>
            </a:pPr>
            <a:fld id="{04B0272B-E625-470A-8062-620AD73648E8}" type="slidenum">
              <a:rPr lang="en-GB" smtClean="0"/>
              <a:pPr>
                <a:defRPr/>
              </a:pPr>
              <a:t>2</a:t>
            </a:fld>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dirty="0" smtClean="0"/>
              <a:t>Driver/ Basis of this research:</a:t>
            </a:r>
          </a:p>
          <a:p>
            <a:endParaRPr lang="en-GB" dirty="0" smtClean="0"/>
          </a:p>
          <a:p>
            <a:r>
              <a:rPr lang="en-IE" dirty="0" smtClean="0"/>
              <a:t>Maintaining the ecological health and integrity of the sea and its coastal areas is key to the development of a sustainable future for the Celtic Sea.</a:t>
            </a:r>
            <a:endParaRPr lang="en-GB" dirty="0" smtClean="0"/>
          </a:p>
          <a:p>
            <a:endParaRPr lang="en-IE" dirty="0" smtClean="0"/>
          </a:p>
          <a:p>
            <a:r>
              <a:rPr lang="en-IE" dirty="0" smtClean="0"/>
              <a:t>The MFSD is significant in proposing an EA and environmental management of European seas on a regional basis.</a:t>
            </a:r>
          </a:p>
          <a:p>
            <a:r>
              <a:rPr lang="en-IE" dirty="0" smtClean="0"/>
              <a:t>Kidd et al. (2011)</a:t>
            </a:r>
            <a:r>
              <a:rPr lang="en-IE" b="1" i="1" dirty="0" smtClean="0"/>
              <a:t>: Much has been done to elaborate what EA entails and understanding is developing. The time has come for us to shift the focus of debate from conceptualising EA to issues related to its implementation.</a:t>
            </a:r>
          </a:p>
          <a:p>
            <a:endParaRPr lang="en-IE" dirty="0" smtClean="0"/>
          </a:p>
        </p:txBody>
      </p:sp>
      <p:sp>
        <p:nvSpPr>
          <p:cNvPr id="4" name="Slide Number Placeholder 3"/>
          <p:cNvSpPr>
            <a:spLocks noGrp="1"/>
          </p:cNvSpPr>
          <p:nvPr>
            <p:ph type="sldNum" sz="quarter" idx="5"/>
          </p:nvPr>
        </p:nvSpPr>
        <p:spPr/>
        <p:txBody>
          <a:bodyPr/>
          <a:lstStyle/>
          <a:p>
            <a:pPr>
              <a:defRPr/>
            </a:pPr>
            <a:fld id="{F200CFE5-DE3A-4663-9BAF-658FA541BDA8}" type="slidenum">
              <a:rPr lang="en-GB" smtClean="0"/>
              <a:pPr>
                <a:defRPr/>
              </a:pPr>
              <a:t>3</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IE" dirty="0" smtClean="0"/>
              <a:t>EA is embedded in the concept of sustainable development and puts emphasis on a management regime that maintains the health of the ecosystem alongside appropriate human use of the marine environment, for the benefit of current and future generations.</a:t>
            </a:r>
          </a:p>
          <a:p>
            <a:endParaRPr lang="en-IE" dirty="0"/>
          </a:p>
        </p:txBody>
      </p:sp>
      <p:sp>
        <p:nvSpPr>
          <p:cNvPr id="4" name="Slide Number Placeholder 3"/>
          <p:cNvSpPr>
            <a:spLocks noGrp="1"/>
          </p:cNvSpPr>
          <p:nvPr>
            <p:ph type="sldNum" sz="quarter" idx="10"/>
          </p:nvPr>
        </p:nvSpPr>
        <p:spPr/>
        <p:txBody>
          <a:bodyPr/>
          <a:lstStyle/>
          <a:p>
            <a:pPr>
              <a:defRPr/>
            </a:pPr>
            <a:fld id="{3209281D-04A6-42BA-9F33-1886215E5D51}" type="slidenum">
              <a:rPr lang="en-GB" smtClean="0"/>
              <a:pPr>
                <a:defRPr/>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dirty="0" smtClean="0"/>
              <a:t>We want to introduce an ecosystem approach to marine management across a number of countries, cultures and sectors that will be relevant and useful to people operating within and around the Celtic Sea.</a:t>
            </a:r>
            <a:r>
              <a:rPr lang="en-IE" baseline="0" dirty="0" smtClean="0"/>
              <a:t> </a:t>
            </a:r>
            <a:r>
              <a:rPr lang="en-IE" dirty="0" smtClean="0"/>
              <a:t>The European Commission has funded over €1 million towards this project. The funding comes from LIFE+ which is the European Unions financial instrument to support environmental and nature conservation projects. </a:t>
            </a:r>
            <a:br>
              <a:rPr lang="en-IE" dirty="0" smtClean="0"/>
            </a:br>
            <a:r>
              <a:rPr lang="en-IE" dirty="0" smtClean="0"/>
              <a:t/>
            </a:r>
            <a:br>
              <a:rPr lang="en-IE" dirty="0" smtClean="0"/>
            </a:br>
            <a:endParaRPr lang="en-IE" dirty="0" smtClean="0"/>
          </a:p>
        </p:txBody>
      </p:sp>
      <p:sp>
        <p:nvSpPr>
          <p:cNvPr id="4" name="Slide Number Placeholder 3"/>
          <p:cNvSpPr>
            <a:spLocks noGrp="1"/>
          </p:cNvSpPr>
          <p:nvPr>
            <p:ph type="sldNum" sz="quarter" idx="5"/>
          </p:nvPr>
        </p:nvSpPr>
        <p:spPr/>
        <p:txBody>
          <a:bodyPr/>
          <a:lstStyle/>
          <a:p>
            <a:pPr>
              <a:defRPr/>
            </a:pPr>
            <a:fld id="{E7B11A4A-11CA-454D-B200-14554E3D7AB6}" type="slidenum">
              <a:rPr lang="en-GB" smtClean="0"/>
              <a:pPr>
                <a:defRPr/>
              </a:pPr>
              <a:t>5</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p:txBody>
          <a:bodyPr wrap="square" numCol="1" anchor="t" anchorCtr="0" compatLnSpc="1">
            <a:prstTxWarp prst="textNoShape">
              <a:avLst/>
            </a:prstTxWarp>
            <a:normAutofit fontScale="92500" lnSpcReduction="10000"/>
          </a:bodyPr>
          <a:lstStyle/>
          <a:p>
            <a:pPr>
              <a:defRPr/>
            </a:pPr>
            <a:r>
              <a:rPr lang="en-IE" dirty="0" smtClean="0"/>
              <a:t>When we talk about the Celtic Sea, we mean the area shown in the map below which extends to include some of the exceedingly busy English channel and also west of Ireland in the deeper waters. There are a number of different Celtic Sea boundaries but we have chosen to follow the one set out by the International Council for the Exploration of the Sea.</a:t>
            </a:r>
            <a:br>
              <a:rPr lang="en-IE" dirty="0" smtClean="0"/>
            </a:br>
            <a:r>
              <a:rPr lang="en-IE" dirty="0" smtClean="0"/>
              <a:t>The (ICES) and OSPAR have identified the Celtic Seas </a:t>
            </a:r>
            <a:r>
              <a:rPr lang="en-IE" dirty="0" err="1" smtClean="0"/>
              <a:t>Ecoregion</a:t>
            </a:r>
            <a:r>
              <a:rPr lang="en-IE" dirty="0" smtClean="0"/>
              <a:t> as having similar biological, physical and socio-economic conditions. The Celtic Sea area identified for the PISCES project is a subdivision of the wider Celtic Seas </a:t>
            </a:r>
            <a:r>
              <a:rPr lang="en-IE" dirty="0" err="1" smtClean="0"/>
              <a:t>Ecoregion</a:t>
            </a:r>
            <a:r>
              <a:rPr lang="en-IE" dirty="0" smtClean="0"/>
              <a:t> and includes the fishing area known as the Celtic Sea (ICES subarea </a:t>
            </a:r>
            <a:r>
              <a:rPr lang="en-IE" dirty="0" err="1" smtClean="0"/>
              <a:t>VIIf</a:t>
            </a:r>
            <a:r>
              <a:rPr lang="en-IE" dirty="0" smtClean="0"/>
              <a:t>-k) and the western part of the English Channel (</a:t>
            </a:r>
            <a:r>
              <a:rPr lang="en-IE" dirty="0" err="1" smtClean="0"/>
              <a:t>VIIe</a:t>
            </a:r>
            <a:r>
              <a:rPr lang="en-IE" dirty="0" smtClean="0"/>
              <a:t>). This can be seen as a distinct area within the wider </a:t>
            </a:r>
            <a:r>
              <a:rPr lang="en-IE" dirty="0" err="1" smtClean="0"/>
              <a:t>ecoregion</a:t>
            </a:r>
            <a:r>
              <a:rPr lang="en-IE" dirty="0" smtClean="0"/>
              <a:t>. There are similarities in physical conditions and marine species found throughout the area. There are also similarities in the conditions experienced by different activities, including fisheries, tourism and recreation and there are stakeholders that share common interests across the political and geographical boundaries.</a:t>
            </a:r>
          </a:p>
          <a:p>
            <a:pPr>
              <a:defRPr/>
            </a:pPr>
            <a:endParaRPr lang="en-IE" dirty="0" smtClean="0"/>
          </a:p>
          <a:p>
            <a:pPr>
              <a:defRPr/>
            </a:pPr>
            <a:r>
              <a:rPr lang="en-IE" dirty="0" smtClean="0"/>
              <a:t/>
            </a:r>
            <a:br>
              <a:rPr lang="en-IE" dirty="0" smtClean="0"/>
            </a:br>
            <a:r>
              <a:rPr lang="en-IE" dirty="0" smtClean="0"/>
              <a:t>This is a huge area covering the coasts of three different countries, shallow and deep waters. Although we do not cover the Spanish coast, Spanish fisheries operate in these waters and are therefore contributing to the project as stakeholders.</a:t>
            </a:r>
            <a:br>
              <a:rPr lang="en-IE" dirty="0" smtClean="0"/>
            </a:br>
            <a:r>
              <a:rPr lang="en-IE" dirty="0" smtClean="0"/>
              <a:t/>
            </a:r>
            <a:br>
              <a:rPr lang="en-IE" dirty="0" smtClean="0"/>
            </a:br>
            <a:r>
              <a:rPr lang="en-IE" dirty="0" smtClean="0"/>
              <a:t>The Celtic Sea is an important habitat for rare birds, sharks, seals, dolphins and whales as well as commercially important fish stocks.</a:t>
            </a:r>
            <a:br>
              <a:rPr lang="en-IE" dirty="0" smtClean="0"/>
            </a:br>
            <a:r>
              <a:rPr lang="en-IE" dirty="0" smtClean="0"/>
              <a:t/>
            </a:r>
            <a:br>
              <a:rPr lang="en-IE" dirty="0" smtClean="0"/>
            </a:br>
            <a:r>
              <a:rPr lang="en-IE" dirty="0" smtClean="0"/>
              <a:t>People from across Europe heavily use this region as it is vital for their livelihoods and well-being. Key influences include: fisheries, </a:t>
            </a:r>
            <a:r>
              <a:rPr lang="en-IE" dirty="0" err="1" smtClean="0"/>
              <a:t>mariculture</a:t>
            </a:r>
            <a:r>
              <a:rPr lang="en-IE" dirty="0" smtClean="0"/>
              <a:t>, chemical pollution, shipping, aggregate extraction, construction, dredging, coastal development, and recreation &amp; tourism. Individually these activities might be sustained by the ecosystem but collectively, they pose a threat to marine biodiversity and our future economy</a:t>
            </a:r>
          </a:p>
          <a:p>
            <a:pPr>
              <a:defRPr/>
            </a:pPr>
            <a:endParaRPr lang="en-IE" dirty="0" smtClean="0"/>
          </a:p>
        </p:txBody>
      </p:sp>
      <p:sp>
        <p:nvSpPr>
          <p:cNvPr id="4" name="Slide Number Placeholder 3"/>
          <p:cNvSpPr>
            <a:spLocks noGrp="1"/>
          </p:cNvSpPr>
          <p:nvPr>
            <p:ph type="sldNum" sz="quarter" idx="5"/>
          </p:nvPr>
        </p:nvSpPr>
        <p:spPr/>
        <p:txBody>
          <a:bodyPr/>
          <a:lstStyle/>
          <a:p>
            <a:pPr>
              <a:defRPr/>
            </a:pPr>
            <a:fld id="{C5D1B607-F85E-4FC1-A1DF-0AC31EF7C6D9}" type="slidenum">
              <a:rPr lang="en-GB" smtClean="0"/>
              <a:pPr>
                <a:defRPr/>
              </a:pPr>
              <a:t>6</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dirty="0" smtClean="0"/>
              <a:t>Project goal: To develop stakeholder-led guidelines for an ecosystem approach (EA), using innovative stakeholder engagement methodologies, that are advocated and communicated to wider stakeholders, policy and decision-makers and the project is accepted as a model for implementation of the EA. </a:t>
            </a:r>
          </a:p>
          <a:p>
            <a:endParaRPr lang="en-IE" dirty="0" smtClean="0"/>
          </a:p>
          <a:p>
            <a:r>
              <a:rPr lang="en-IE" b="1" dirty="0" smtClean="0"/>
              <a:t>To provide an invaluable test-drive as to how other marine regions may be managed in the future, as emerging policies are put into practice.</a:t>
            </a:r>
            <a:endParaRPr lang="en-IE" dirty="0" smtClean="0"/>
          </a:p>
          <a:p>
            <a:r>
              <a:rPr lang="en-IE" dirty="0" smtClean="0"/>
              <a:t>We will maintain close interactions with industry, government, agencies and related projects across the UK, Ireland, France and Spain as well as reaching wider into the European Union and beyond. </a:t>
            </a:r>
            <a:br>
              <a:rPr lang="en-IE" dirty="0" smtClean="0"/>
            </a:br>
            <a:r>
              <a:rPr lang="en-IE" dirty="0" smtClean="0"/>
              <a:t/>
            </a:r>
            <a:br>
              <a:rPr lang="en-IE" dirty="0" smtClean="0"/>
            </a:br>
            <a:endParaRPr lang="en-IE" dirty="0" smtClean="0"/>
          </a:p>
          <a:p>
            <a:endParaRPr lang="en-IE" dirty="0" smtClean="0"/>
          </a:p>
        </p:txBody>
      </p:sp>
      <p:sp>
        <p:nvSpPr>
          <p:cNvPr id="4" name="Slide Number Placeholder 3"/>
          <p:cNvSpPr>
            <a:spLocks noGrp="1"/>
          </p:cNvSpPr>
          <p:nvPr>
            <p:ph type="sldNum" sz="quarter" idx="5"/>
          </p:nvPr>
        </p:nvSpPr>
        <p:spPr/>
        <p:txBody>
          <a:bodyPr/>
          <a:lstStyle/>
          <a:p>
            <a:pPr>
              <a:defRPr/>
            </a:pPr>
            <a:fld id="{20BFBD62-11C5-4284-9926-1A47E0E1D202}" type="slidenum">
              <a:rPr lang="en-GB" smtClean="0"/>
              <a:pPr>
                <a:defRPr/>
              </a:pPr>
              <a:t>7</a:t>
            </a:fld>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b="1" dirty="0" smtClean="0"/>
              <a:t>The PISCES project is putting people who use the sea (stakeholders) first. </a:t>
            </a:r>
          </a:p>
          <a:p>
            <a:endParaRPr lang="en-IE" dirty="0" smtClean="0"/>
          </a:p>
          <a:p>
            <a:r>
              <a:rPr lang="en-IE" dirty="0" smtClean="0"/>
              <a:t>Through a series of workshops, these stakeholders will be defining an ecosystem approach and building a common level of understanding of the risks and opportunities facing the multiple sectors that operate in the Celtic Sea. It will be up to the stakeholders to deliver the final guidelines to managing the marine environment more sustainably.</a:t>
            </a:r>
            <a:br>
              <a:rPr lang="en-IE" dirty="0" smtClean="0"/>
            </a:br>
            <a:r>
              <a:rPr lang="en-IE" dirty="0" smtClean="0"/>
              <a:t/>
            </a:r>
            <a:br>
              <a:rPr lang="en-IE" dirty="0" smtClean="0"/>
            </a:br>
            <a:r>
              <a:rPr lang="en-IE" dirty="0" smtClean="0"/>
              <a:t>To enable this to happen, </a:t>
            </a:r>
            <a:r>
              <a:rPr lang="en-IE" b="1" dirty="0" smtClean="0"/>
              <a:t>PISCES has a core management team </a:t>
            </a:r>
            <a:r>
              <a:rPr lang="en-IE" dirty="0" smtClean="0"/>
              <a:t>and also </a:t>
            </a:r>
            <a:r>
              <a:rPr lang="en-IE" b="1" dirty="0" smtClean="0"/>
              <a:t>an advisory team to provide stakeholders with specialist knowledge and support</a:t>
            </a:r>
          </a:p>
          <a:p>
            <a:endParaRPr lang="en-IE" b="1" dirty="0" smtClean="0"/>
          </a:p>
        </p:txBody>
      </p:sp>
      <p:sp>
        <p:nvSpPr>
          <p:cNvPr id="4" name="Slide Number Placeholder 3"/>
          <p:cNvSpPr>
            <a:spLocks noGrp="1"/>
          </p:cNvSpPr>
          <p:nvPr>
            <p:ph type="sldNum" sz="quarter" idx="5"/>
          </p:nvPr>
        </p:nvSpPr>
        <p:spPr/>
        <p:txBody>
          <a:bodyPr/>
          <a:lstStyle/>
          <a:p>
            <a:pPr>
              <a:defRPr/>
            </a:pPr>
            <a:fld id="{E596CD46-7B75-42E3-9766-0BDB8098E3F5}" type="slidenum">
              <a:rPr lang="en-GB" smtClean="0"/>
              <a:pPr>
                <a:defRPr/>
              </a:pPr>
              <a:t>8</a:t>
            </a:fld>
            <a:endParaRPr lang="en-GB"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smtClean="0"/>
              <a:t>The core stakeholder group will act as ambassadors for their sector, helping to spread news about PISCES, lessons learnt and the final guidelines to wider stakeholders in their sector and beyond. </a:t>
            </a:r>
            <a:br>
              <a:rPr lang="en-IE" smtClean="0"/>
            </a:br>
            <a:r>
              <a:rPr lang="en-IE" smtClean="0"/>
              <a:t/>
            </a:r>
            <a:br>
              <a:rPr lang="en-IE" smtClean="0"/>
            </a:br>
            <a:endParaRPr lang="en-GB" smtClean="0"/>
          </a:p>
        </p:txBody>
      </p:sp>
      <p:sp>
        <p:nvSpPr>
          <p:cNvPr id="4" name="Slide Number Placeholder 3"/>
          <p:cNvSpPr>
            <a:spLocks noGrp="1"/>
          </p:cNvSpPr>
          <p:nvPr>
            <p:ph type="sldNum" sz="quarter" idx="5"/>
          </p:nvPr>
        </p:nvSpPr>
        <p:spPr/>
        <p:txBody>
          <a:bodyPr/>
          <a:lstStyle/>
          <a:p>
            <a:pPr>
              <a:defRPr/>
            </a:pPr>
            <a:fld id="{362BE574-90E5-4365-A4F6-46A2C58CD01F}" type="slidenum">
              <a:rPr lang="en-GB" smtClean="0"/>
              <a:pPr>
                <a:defRPr/>
              </a:pPr>
              <a:t>9</a:t>
            </a:fld>
            <a:endParaRPr lang="en-GB"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smtClean="0"/>
              <a:t>The PISCES Advisory group consists of a small group of experts in marine stakeholder engagement, marine policy, climate change and the ecosystem approach.</a:t>
            </a:r>
          </a:p>
        </p:txBody>
      </p:sp>
      <p:sp>
        <p:nvSpPr>
          <p:cNvPr id="4" name="Slide Number Placeholder 3"/>
          <p:cNvSpPr>
            <a:spLocks noGrp="1"/>
          </p:cNvSpPr>
          <p:nvPr>
            <p:ph type="sldNum" sz="quarter" idx="5"/>
          </p:nvPr>
        </p:nvSpPr>
        <p:spPr/>
        <p:txBody>
          <a:bodyPr/>
          <a:lstStyle/>
          <a:p>
            <a:pPr>
              <a:defRPr/>
            </a:pPr>
            <a:fld id="{44E33276-E0D3-48A2-83FB-C62F1B4AC2E5}" type="slidenum">
              <a:rPr lang="en-GB" smtClean="0"/>
              <a:pPr>
                <a:defRPr/>
              </a:pPr>
              <a:t>10</a:t>
            </a:fld>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E" smtClean="0"/>
          </a:p>
        </p:txBody>
      </p:sp>
      <p:sp>
        <p:nvSpPr>
          <p:cNvPr id="4" name="Slide Number Placeholder 3"/>
          <p:cNvSpPr>
            <a:spLocks noGrp="1"/>
          </p:cNvSpPr>
          <p:nvPr>
            <p:ph type="sldNum" sz="quarter" idx="5"/>
          </p:nvPr>
        </p:nvSpPr>
        <p:spPr/>
        <p:txBody>
          <a:bodyPr/>
          <a:lstStyle/>
          <a:p>
            <a:pPr>
              <a:defRPr/>
            </a:pPr>
            <a:fld id="{B6E170AC-2D8F-4A10-9902-C3AEA6323E53}" type="slidenum">
              <a:rPr lang="en-GB" smtClean="0"/>
              <a:pPr>
                <a:defRPr/>
              </a:pPr>
              <a:t>11</a:t>
            </a:fld>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smtClean="0"/>
              <a:t>An online mapping tool that allows you to view different layers of data describing the Celtic Sea marine environment. We are using the interactive map to show the various human impacts in the area. A key part of the project is sharing information between sectors and as our collective knowledge of the region grows, we'll be adding more layers</a:t>
            </a:r>
          </a:p>
          <a:p>
            <a:endParaRPr lang="en-IE" smtClean="0"/>
          </a:p>
        </p:txBody>
      </p:sp>
      <p:sp>
        <p:nvSpPr>
          <p:cNvPr id="4" name="Slide Number Placeholder 3"/>
          <p:cNvSpPr>
            <a:spLocks noGrp="1"/>
          </p:cNvSpPr>
          <p:nvPr>
            <p:ph type="sldNum" sz="quarter" idx="5"/>
          </p:nvPr>
        </p:nvSpPr>
        <p:spPr/>
        <p:txBody>
          <a:bodyPr/>
          <a:lstStyle/>
          <a:p>
            <a:pPr>
              <a:defRPr/>
            </a:pPr>
            <a:fld id="{52CA137B-A640-438D-B399-79BA211ED701}" type="slidenum">
              <a:rPr lang="en-GB" smtClean="0"/>
              <a:pPr>
                <a:defRPr/>
              </a:pPr>
              <a:t>12</a:t>
            </a:fld>
            <a:endParaRPr lang="en-GB"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smtClean="0"/>
              <a:t>We held two online tutorials in September and October 2010 covering marine spatial planning and European marine policy. Participants watched video presentations and submitted their questions to leading marine figures in a virtual setting.</a:t>
            </a:r>
            <a:br>
              <a:rPr lang="en-IE" smtClean="0"/>
            </a:br>
            <a:r>
              <a:rPr lang="en-IE" smtClean="0"/>
              <a:t/>
            </a:r>
            <a:br>
              <a:rPr lang="en-IE" smtClean="0"/>
            </a:br>
            <a:endParaRPr lang="en-IE" smtClean="0"/>
          </a:p>
        </p:txBody>
      </p:sp>
      <p:sp>
        <p:nvSpPr>
          <p:cNvPr id="4" name="Slide Number Placeholder 3"/>
          <p:cNvSpPr>
            <a:spLocks noGrp="1"/>
          </p:cNvSpPr>
          <p:nvPr>
            <p:ph type="sldNum" sz="quarter" idx="5"/>
          </p:nvPr>
        </p:nvSpPr>
        <p:spPr/>
        <p:txBody>
          <a:bodyPr/>
          <a:lstStyle/>
          <a:p>
            <a:pPr>
              <a:defRPr/>
            </a:pPr>
            <a:fld id="{E7F6DC5F-42A8-4A3D-9831-FCF2E8415543}" type="slidenum">
              <a:rPr lang="en-GB" smtClean="0"/>
              <a:pPr>
                <a:defRPr/>
              </a:pPr>
              <a:t>13</a:t>
            </a:fld>
            <a:endParaRPr lang="en-GB"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smtClean="0"/>
              <a:t>PISCES website available in English, French and Spanish</a:t>
            </a:r>
          </a:p>
        </p:txBody>
      </p:sp>
      <p:sp>
        <p:nvSpPr>
          <p:cNvPr id="4" name="Slide Number Placeholder 3"/>
          <p:cNvSpPr>
            <a:spLocks noGrp="1"/>
          </p:cNvSpPr>
          <p:nvPr>
            <p:ph type="sldNum" sz="quarter" idx="5"/>
          </p:nvPr>
        </p:nvSpPr>
        <p:spPr/>
        <p:txBody>
          <a:bodyPr/>
          <a:lstStyle/>
          <a:p>
            <a:pPr>
              <a:defRPr/>
            </a:pPr>
            <a:fld id="{7A085B3F-6AB1-4A18-A41F-736BCE22FEEA}" type="slidenum">
              <a:rPr lang="en-GB" smtClean="0"/>
              <a:pPr>
                <a:defRPr/>
              </a:pPr>
              <a:t>14</a:t>
            </a:fld>
            <a:endParaRPr lang="en-GB"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E" smtClean="0"/>
          </a:p>
        </p:txBody>
      </p:sp>
      <p:sp>
        <p:nvSpPr>
          <p:cNvPr id="4" name="Slide Number Placeholder 3"/>
          <p:cNvSpPr>
            <a:spLocks noGrp="1"/>
          </p:cNvSpPr>
          <p:nvPr>
            <p:ph type="sldNum" sz="quarter" idx="5"/>
          </p:nvPr>
        </p:nvSpPr>
        <p:spPr/>
        <p:txBody>
          <a:bodyPr/>
          <a:lstStyle/>
          <a:p>
            <a:pPr>
              <a:defRPr/>
            </a:pPr>
            <a:fld id="{C315CE2D-3777-45D9-A9C2-1EB7716BAEBB}" type="slidenum">
              <a:rPr lang="en-GB" smtClean="0"/>
              <a:pPr>
                <a:defRPr/>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E" smtClean="0"/>
          </a:p>
        </p:txBody>
      </p:sp>
      <p:sp>
        <p:nvSpPr>
          <p:cNvPr id="4" name="Slide Number Placeholder 3"/>
          <p:cNvSpPr>
            <a:spLocks noGrp="1"/>
          </p:cNvSpPr>
          <p:nvPr>
            <p:ph type="sldNum" sz="quarter" idx="5"/>
          </p:nvPr>
        </p:nvSpPr>
        <p:spPr/>
        <p:txBody>
          <a:bodyPr/>
          <a:lstStyle/>
          <a:p>
            <a:pPr>
              <a:defRPr/>
            </a:pPr>
            <a:fld id="{4CA252C9-3BB4-4B9D-8371-A18A2E1B5D85}" type="slidenum">
              <a:rPr lang="en-GB" smtClean="0"/>
              <a:pPr>
                <a:defRPr/>
              </a:pPr>
              <a:t>16</a:t>
            </a:fld>
            <a:endParaRPr lang="en-GB"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E" smtClean="0"/>
          </a:p>
        </p:txBody>
      </p:sp>
      <p:sp>
        <p:nvSpPr>
          <p:cNvPr id="4" name="Slide Number Placeholder 3"/>
          <p:cNvSpPr>
            <a:spLocks noGrp="1"/>
          </p:cNvSpPr>
          <p:nvPr>
            <p:ph type="sldNum" sz="quarter" idx="5"/>
          </p:nvPr>
        </p:nvSpPr>
        <p:spPr/>
        <p:txBody>
          <a:bodyPr/>
          <a:lstStyle/>
          <a:p>
            <a:pPr>
              <a:defRPr/>
            </a:pPr>
            <a:fld id="{C0F69D48-92B3-4E21-8BBA-EFCA145F4301}" type="slidenum">
              <a:rPr lang="en-GB" smtClean="0"/>
              <a:pPr>
                <a:defRPr/>
              </a:pPr>
              <a:t>17</a:t>
            </a:fld>
            <a:endParaRPr lang="en-GB"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dirty="0" smtClean="0"/>
              <a:t>Stages set out. Member States need to decide targets &amp; indicators therefore want an idea of what programme of measure is before they tie themselves to these targets. Therefore will be considering all in 2012. Coincides with results of PISCES which should inform the types of things that could appear in a Programme</a:t>
            </a:r>
            <a:r>
              <a:rPr lang="en-GB" baseline="0" dirty="0" smtClean="0"/>
              <a:t> of Measures</a:t>
            </a:r>
            <a:endParaRPr lang="en-GB" dirty="0" smtClean="0"/>
          </a:p>
        </p:txBody>
      </p:sp>
      <p:sp>
        <p:nvSpPr>
          <p:cNvPr id="4" name="Slide Number Placeholder 3"/>
          <p:cNvSpPr>
            <a:spLocks noGrp="1"/>
          </p:cNvSpPr>
          <p:nvPr>
            <p:ph type="sldNum" sz="quarter" idx="5"/>
          </p:nvPr>
        </p:nvSpPr>
        <p:spPr/>
        <p:txBody>
          <a:bodyPr/>
          <a:lstStyle/>
          <a:p>
            <a:pPr>
              <a:defRPr/>
            </a:pPr>
            <a:fld id="{5E5C764B-818E-4CBC-8A3E-FF90713157D8}" type="slidenum">
              <a:rPr lang="en-GB" smtClean="0"/>
              <a:pPr>
                <a:defRPr/>
              </a:pPr>
              <a:t>18</a:t>
            </a:fld>
            <a:endParaRPr lang="en-GB"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The MSFD has utilised traditional consultation processes, focusing predominantly on traditional methods such as online questionnaires, invitations to comment on documents, and via dialogue at conferences. It is clear that traditional methods and processes applied have been based on preconceived ideas and material, retaining a ‘top-down’ approach.</a:t>
            </a:r>
          </a:p>
          <a:p>
            <a:endParaRPr lang="en-GB" smtClean="0"/>
          </a:p>
          <a:p>
            <a:r>
              <a:rPr lang="en-GB" smtClean="0"/>
              <a:t>Stakeholders have been selected that are well linked to networks within their sectors and have indicated a willingness to communicate PISCES to wider stakeholders. </a:t>
            </a:r>
            <a:endParaRPr lang="en-IE" smtClean="0"/>
          </a:p>
        </p:txBody>
      </p:sp>
      <p:sp>
        <p:nvSpPr>
          <p:cNvPr id="4" name="Slide Number Placeholder 3"/>
          <p:cNvSpPr>
            <a:spLocks noGrp="1"/>
          </p:cNvSpPr>
          <p:nvPr>
            <p:ph type="sldNum" sz="quarter" idx="5"/>
          </p:nvPr>
        </p:nvSpPr>
        <p:spPr/>
        <p:txBody>
          <a:bodyPr/>
          <a:lstStyle/>
          <a:p>
            <a:pPr>
              <a:defRPr/>
            </a:pPr>
            <a:fld id="{A7DF1FB7-3E55-4070-9437-492AE8D67C2C}" type="slidenum">
              <a:rPr lang="en-GB" smtClean="0"/>
              <a:pPr>
                <a:defRPr/>
              </a:pPr>
              <a:t>19</a:t>
            </a:fld>
            <a:endParaRPr lang="en-GB"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E" smtClean="0"/>
          </a:p>
        </p:txBody>
      </p:sp>
      <p:sp>
        <p:nvSpPr>
          <p:cNvPr id="4" name="Slide Number Placeholder 3"/>
          <p:cNvSpPr>
            <a:spLocks noGrp="1"/>
          </p:cNvSpPr>
          <p:nvPr>
            <p:ph type="sldNum" sz="quarter" idx="5"/>
          </p:nvPr>
        </p:nvSpPr>
        <p:spPr/>
        <p:txBody>
          <a:bodyPr/>
          <a:lstStyle/>
          <a:p>
            <a:pPr>
              <a:defRPr/>
            </a:pPr>
            <a:fld id="{0EF579F9-F125-4495-B236-415DFFD1BA7F}" type="slidenum">
              <a:rPr lang="en-GB" smtClean="0"/>
              <a:pPr>
                <a:defRPr/>
              </a:pPr>
              <a:t>20</a:t>
            </a:fld>
            <a:endParaRPr lang="en-GB"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E" smtClean="0"/>
          </a:p>
        </p:txBody>
      </p:sp>
      <p:sp>
        <p:nvSpPr>
          <p:cNvPr id="4" name="Slide Number Placeholder 3"/>
          <p:cNvSpPr>
            <a:spLocks noGrp="1"/>
          </p:cNvSpPr>
          <p:nvPr>
            <p:ph type="sldNum" sz="quarter" idx="5"/>
          </p:nvPr>
        </p:nvSpPr>
        <p:spPr/>
        <p:txBody>
          <a:bodyPr/>
          <a:lstStyle/>
          <a:p>
            <a:pPr>
              <a:defRPr/>
            </a:pPr>
            <a:fld id="{5531DACD-E1D5-4C62-BEDA-13BA8F463469}" type="slidenum">
              <a:rPr lang="en-GB" smtClean="0"/>
              <a:pPr>
                <a:defRPr/>
              </a:pPr>
              <a:t>21</a:t>
            </a:fld>
            <a:endParaRPr lang="en-GB"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E" smtClean="0"/>
          </a:p>
        </p:txBody>
      </p:sp>
      <p:sp>
        <p:nvSpPr>
          <p:cNvPr id="4" name="Slide Number Placeholder 3"/>
          <p:cNvSpPr>
            <a:spLocks noGrp="1"/>
          </p:cNvSpPr>
          <p:nvPr>
            <p:ph type="sldNum" sz="quarter" idx="5"/>
          </p:nvPr>
        </p:nvSpPr>
        <p:spPr/>
        <p:txBody>
          <a:bodyPr/>
          <a:lstStyle/>
          <a:p>
            <a:pPr>
              <a:defRPr/>
            </a:pPr>
            <a:fld id="{48D97C5B-3C6A-4D81-9B0F-4530EA9B9A20}" type="slidenum">
              <a:rPr lang="en-GB" smtClean="0"/>
              <a:pPr>
                <a:defRPr/>
              </a:pPr>
              <a:t>22</a:t>
            </a:fld>
            <a:endParaRPr lang="en-GB"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dirty="0" smtClean="0"/>
              <a:t>Stakeholders with very different interests and</a:t>
            </a:r>
            <a:r>
              <a:rPr lang="en-IE" baseline="0" dirty="0" smtClean="0"/>
              <a:t> expertise from different sectors and disciplines are brought together to share knowledge and develop common understanding. In this way, mutually acceptable and sustainable ways forward to manage coastal and marine ecosystems can be achieved</a:t>
            </a:r>
            <a:endParaRPr lang="en-IE" dirty="0" smtClean="0"/>
          </a:p>
        </p:txBody>
      </p:sp>
      <p:sp>
        <p:nvSpPr>
          <p:cNvPr id="4" name="Slide Number Placeholder 3"/>
          <p:cNvSpPr>
            <a:spLocks noGrp="1"/>
          </p:cNvSpPr>
          <p:nvPr>
            <p:ph type="sldNum" sz="quarter" idx="5"/>
          </p:nvPr>
        </p:nvSpPr>
        <p:spPr/>
        <p:txBody>
          <a:bodyPr/>
          <a:lstStyle/>
          <a:p>
            <a:pPr>
              <a:defRPr/>
            </a:pPr>
            <a:fld id="{1CEC78A0-9359-4516-A8B5-0BC4C5C48B14}" type="slidenum">
              <a:rPr lang="en-GB" smtClean="0"/>
              <a:pPr>
                <a:defRPr/>
              </a:pPr>
              <a:t>23</a:t>
            </a:fld>
            <a:endParaRPr lang="en-GB"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b="1" smtClean="0"/>
              <a:t>PISCES will provide an invaluable test-drive as to how other marine regions may be managed in the future, as emerging policies are put into practice.</a:t>
            </a:r>
            <a:endParaRPr lang="en-IE" smtClean="0"/>
          </a:p>
          <a:p>
            <a:endParaRPr lang="en-IE" smtClean="0"/>
          </a:p>
          <a:p>
            <a:r>
              <a:rPr lang="en-IE" smtClean="0"/>
              <a:t>We will maintain close interactions with industry, government, agencies and related projects across the UK, Ireland, France and Spain as well as reaching wider into the European Union and beyond. </a:t>
            </a:r>
            <a:br>
              <a:rPr lang="en-IE" smtClean="0"/>
            </a:br>
            <a:r>
              <a:rPr lang="en-IE" smtClean="0"/>
              <a:t/>
            </a:r>
            <a:br>
              <a:rPr lang="en-IE" smtClean="0"/>
            </a:br>
            <a:endParaRPr lang="en-IE" smtClean="0"/>
          </a:p>
          <a:p>
            <a:endParaRPr lang="en-IE" smtClean="0"/>
          </a:p>
        </p:txBody>
      </p:sp>
      <p:sp>
        <p:nvSpPr>
          <p:cNvPr id="4" name="Slide Number Placeholder 3"/>
          <p:cNvSpPr>
            <a:spLocks noGrp="1"/>
          </p:cNvSpPr>
          <p:nvPr>
            <p:ph type="sldNum" sz="quarter" idx="5"/>
          </p:nvPr>
        </p:nvSpPr>
        <p:spPr/>
        <p:txBody>
          <a:bodyPr/>
          <a:lstStyle/>
          <a:p>
            <a:pPr>
              <a:defRPr/>
            </a:pPr>
            <a:fld id="{466EBDE6-DD58-44E6-8611-B79C881E6093}" type="slidenum">
              <a:rPr lang="en-GB" smtClean="0"/>
              <a:pPr>
                <a:defRPr/>
              </a:pPr>
              <a:t>24</a:t>
            </a:fld>
            <a:endParaRPr lang="en-GB"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smtClean="0"/>
              <a:t>Ultimate output: </a:t>
            </a:r>
          </a:p>
          <a:p>
            <a:endParaRPr lang="en-IE" smtClean="0"/>
          </a:p>
          <a:p>
            <a:r>
              <a:rPr lang="en-IE" smtClean="0"/>
              <a:t>The project is accepted as a model for implementation of the EA. </a:t>
            </a:r>
          </a:p>
        </p:txBody>
      </p:sp>
      <p:sp>
        <p:nvSpPr>
          <p:cNvPr id="4" name="Slide Number Placeholder 3"/>
          <p:cNvSpPr>
            <a:spLocks noGrp="1"/>
          </p:cNvSpPr>
          <p:nvPr>
            <p:ph type="sldNum" sz="quarter" idx="5"/>
          </p:nvPr>
        </p:nvSpPr>
        <p:spPr/>
        <p:txBody>
          <a:bodyPr/>
          <a:lstStyle/>
          <a:p>
            <a:pPr>
              <a:defRPr/>
            </a:pPr>
            <a:fld id="{8DCD8057-D03D-41AA-B381-A255E9F8CBD7}" type="slidenum">
              <a:rPr lang="en-GB" smtClean="0"/>
              <a:pPr>
                <a:defRPr/>
              </a:pPr>
              <a:t>25</a:t>
            </a:fld>
            <a:endParaRPr lang="en-GB"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E" smtClean="0"/>
          </a:p>
        </p:txBody>
      </p:sp>
      <p:sp>
        <p:nvSpPr>
          <p:cNvPr id="4" name="Slide Number Placeholder 3"/>
          <p:cNvSpPr>
            <a:spLocks noGrp="1"/>
          </p:cNvSpPr>
          <p:nvPr>
            <p:ph type="sldNum" sz="quarter" idx="5"/>
          </p:nvPr>
        </p:nvSpPr>
        <p:spPr/>
        <p:txBody>
          <a:bodyPr/>
          <a:lstStyle/>
          <a:p>
            <a:pPr>
              <a:defRPr/>
            </a:pPr>
            <a:fld id="{8B491C7B-16C8-4F9C-9CBB-174EBCACBBF2}" type="slidenum">
              <a:rPr lang="en-GB" smtClean="0"/>
              <a:pPr>
                <a:defRPr/>
              </a:pPr>
              <a:t>26</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54393B37-DD96-465C-86F0-551C7BF08C05}" type="datetimeFigureOut">
              <a:rPr lang="en-US"/>
              <a:pPr>
                <a:defRPr/>
              </a:pPr>
              <a:t>4/12/2011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7B15D5D-1771-4A5D-B19F-986993DB721F}" type="slidenum">
              <a:rPr lang="en-GB"/>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DFE1C041-D5D1-4FD0-A7F8-E9D9B6FCA3DC}" type="datetimeFigureOut">
              <a:rPr lang="en-US"/>
              <a:pPr>
                <a:defRPr/>
              </a:pPr>
              <a:t>4/12/2011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EB65610-BABF-43E2-9812-E82511A47127}"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F06B7C0-2EB1-4B4B-B7AA-97B5D2CDD7C8}" type="datetimeFigureOut">
              <a:rPr lang="en-US"/>
              <a:pPr>
                <a:defRPr/>
              </a:pPr>
              <a:t>4/12/2011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20B1FF0-5385-47DE-953B-0AB6BF3483C0}"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18618638-F976-416A-A851-E849ACE29CBB}" type="datetimeFigureOut">
              <a:rPr lang="en-US"/>
              <a:pPr>
                <a:defRPr/>
              </a:pPr>
              <a:t>4/12/2011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416E823-B3C8-4E71-A9A1-5B715A2C4842}"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A226EF85-0F81-4D51-8C27-2AAF0E8DD575}" type="datetimeFigureOut">
              <a:rPr lang="en-US"/>
              <a:pPr>
                <a:defRPr/>
              </a:pPr>
              <a:t>4/12/2011</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0DDED558-4596-40C1-82FE-6162C4DD5C17}"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56F4ECCF-A0E2-4432-8645-852451019CAB}" type="datetimeFigureOut">
              <a:rPr lang="en-US"/>
              <a:pPr>
                <a:defRPr/>
              </a:pPr>
              <a:t>4/12/2011</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5AB40F25-4639-484D-A0C5-BFF98964E79B}"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9A2B38C-8E91-4737-886C-8222A8A5555C}" type="datetimeFigureOut">
              <a:rPr lang="en-US"/>
              <a:pPr>
                <a:defRPr/>
              </a:pPr>
              <a:t>4/12/2011</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F1627B4F-35AD-4762-A56C-945891001542}"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737002C-D655-42D4-B0BD-57F8BE455CF6}" type="datetimeFigureOut">
              <a:rPr lang="en-US"/>
              <a:pPr>
                <a:defRPr/>
              </a:pPr>
              <a:t>4/12/2011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1C0E0EC5-1DCA-4C1A-9500-6EF0DE9A37B1}"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FDA2C72-2420-4432-9D4B-81382A8FC4A3}" type="datetimeFigureOut">
              <a:rPr lang="en-US"/>
              <a:pPr>
                <a:defRPr/>
              </a:pPr>
              <a:t>4/12/2011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39039B3-46C8-4241-9ED8-C0CA80EFD8B2}"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28172A68-1BCF-4A5D-93CA-A21F24C6A4AE}" type="datetimeFigureOut">
              <a:rPr lang="en-US"/>
              <a:pPr>
                <a:defRPr/>
              </a:pPr>
              <a:t>4/12/2011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84EEA1D-63F0-4BCC-A69F-4AD0FD9E7D11}"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0CFCA9DF-3543-47DE-ACCB-499EC4C071D4}" type="datetimeFigureOut">
              <a:rPr lang="en-US"/>
              <a:pPr>
                <a:defRPr/>
              </a:pPr>
              <a:t>4/12/2011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69B0B8A-5828-4BA9-8AEF-1E65AE093F27}"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18" Type="http://schemas.openxmlformats.org/officeDocument/2006/relationships/image" Target="../media/image6.jpeg"/><Relationship Id="rId3" Type="http://schemas.openxmlformats.org/officeDocument/2006/relationships/slideLayout" Target="../slideLayouts/slideLayout3.xml"/><Relationship Id="rId21" Type="http://schemas.openxmlformats.org/officeDocument/2006/relationships/image" Target="../media/image9.jpeg"/><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jpeg"/><Relationship Id="rId2" Type="http://schemas.openxmlformats.org/officeDocument/2006/relationships/slideLayout" Target="../slideLayouts/slideLayout2.xml"/><Relationship Id="rId16" Type="http://schemas.openxmlformats.org/officeDocument/2006/relationships/image" Target="../media/image4.jpeg"/><Relationship Id="rId20"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19" Type="http://schemas.openxmlformats.org/officeDocument/2006/relationships/image" Target="../media/image7.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 Id="rId22" Type="http://schemas.openxmlformats.org/officeDocument/2006/relationships/image" Target="../media/image10.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F9243496-5924-47F1-82FC-6304B0FEFA45}" type="datetimeFigureOut">
              <a:rPr lang="en-US"/>
              <a:pPr>
                <a:defRPr/>
              </a:pPr>
              <a:t>4/12/2011</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B019FC0C-9CF9-46B2-8BF6-8378DD95B1B3}" type="slidenum">
              <a:rPr lang="en-GB"/>
              <a:pPr>
                <a:defRPr/>
              </a:pPr>
              <a:t>‹#›</a:t>
            </a:fld>
            <a:endParaRPr lang="en-GB" dirty="0"/>
          </a:p>
        </p:txBody>
      </p:sp>
      <p:grpSp>
        <p:nvGrpSpPr>
          <p:cNvPr id="1031" name="Group 7"/>
          <p:cNvGrpSpPr>
            <a:grpSpLocks/>
          </p:cNvGrpSpPr>
          <p:nvPr userDrawn="1"/>
        </p:nvGrpSpPr>
        <p:grpSpPr bwMode="auto">
          <a:xfrm>
            <a:off x="0" y="5683250"/>
            <a:ext cx="9144000" cy="1174750"/>
            <a:chOff x="158" y="2387"/>
            <a:chExt cx="5748" cy="740"/>
          </a:xfrm>
        </p:grpSpPr>
        <p:pic>
          <p:nvPicPr>
            <p:cNvPr id="1034" name="Picture 8" descr="feet_on_sandPicture1"/>
            <p:cNvPicPr>
              <a:picLocks noChangeAspect="1" noChangeArrowheads="1"/>
            </p:cNvPicPr>
            <p:nvPr userDrawn="1"/>
          </p:nvPicPr>
          <p:blipFill>
            <a:blip r:embed="rId13" cstate="print"/>
            <a:srcRect/>
            <a:stretch>
              <a:fillRect/>
            </a:stretch>
          </p:blipFill>
          <p:spPr bwMode="auto">
            <a:xfrm>
              <a:off x="158" y="2387"/>
              <a:ext cx="499" cy="740"/>
            </a:xfrm>
            <a:prstGeom prst="rect">
              <a:avLst/>
            </a:prstGeom>
            <a:noFill/>
            <a:ln w="9525">
              <a:noFill/>
              <a:miter lim="800000"/>
              <a:headEnd/>
              <a:tailEnd/>
            </a:ln>
          </p:spPr>
        </p:pic>
        <p:pic>
          <p:nvPicPr>
            <p:cNvPr id="1035" name="Picture 9" descr="kelpPicture1"/>
            <p:cNvPicPr>
              <a:picLocks noChangeAspect="1" noChangeArrowheads="1"/>
            </p:cNvPicPr>
            <p:nvPr userDrawn="1"/>
          </p:nvPicPr>
          <p:blipFill>
            <a:blip r:embed="rId14" cstate="print"/>
            <a:srcRect/>
            <a:stretch>
              <a:fillRect/>
            </a:stretch>
          </p:blipFill>
          <p:spPr bwMode="auto">
            <a:xfrm>
              <a:off x="5420" y="2387"/>
              <a:ext cx="486" cy="738"/>
            </a:xfrm>
            <a:prstGeom prst="rect">
              <a:avLst/>
            </a:prstGeom>
            <a:noFill/>
            <a:ln w="9525">
              <a:noFill/>
              <a:miter lim="800000"/>
              <a:headEnd/>
              <a:tailEnd/>
            </a:ln>
          </p:spPr>
        </p:pic>
        <p:pic>
          <p:nvPicPr>
            <p:cNvPr id="1036" name="Picture 10" descr="Blue Shark Paul Naylor www"/>
            <p:cNvPicPr>
              <a:picLocks noChangeAspect="1" noChangeArrowheads="1"/>
            </p:cNvPicPr>
            <p:nvPr userDrawn="1"/>
          </p:nvPicPr>
          <p:blipFill>
            <a:blip r:embed="rId15" cstate="print"/>
            <a:srcRect/>
            <a:stretch>
              <a:fillRect/>
            </a:stretch>
          </p:blipFill>
          <p:spPr bwMode="auto">
            <a:xfrm>
              <a:off x="2336" y="2387"/>
              <a:ext cx="1088" cy="738"/>
            </a:xfrm>
            <a:prstGeom prst="rect">
              <a:avLst/>
            </a:prstGeom>
            <a:noFill/>
            <a:ln w="9525">
              <a:noFill/>
              <a:miter lim="800000"/>
              <a:headEnd/>
              <a:tailEnd/>
            </a:ln>
          </p:spPr>
        </p:pic>
        <p:pic>
          <p:nvPicPr>
            <p:cNvPr id="1037" name="Picture 11" descr="fishboatsPicture1"/>
            <p:cNvPicPr>
              <a:picLocks noChangeAspect="1" noChangeArrowheads="1"/>
            </p:cNvPicPr>
            <p:nvPr userDrawn="1"/>
          </p:nvPicPr>
          <p:blipFill>
            <a:blip r:embed="rId16" cstate="print"/>
            <a:srcRect/>
            <a:stretch>
              <a:fillRect/>
            </a:stretch>
          </p:blipFill>
          <p:spPr bwMode="auto">
            <a:xfrm>
              <a:off x="4332" y="2387"/>
              <a:ext cx="1120" cy="738"/>
            </a:xfrm>
            <a:prstGeom prst="rect">
              <a:avLst/>
            </a:prstGeom>
            <a:noFill/>
            <a:ln w="9525">
              <a:noFill/>
              <a:miter lim="800000"/>
              <a:headEnd/>
              <a:tailEnd/>
            </a:ln>
          </p:spPr>
        </p:pic>
        <p:pic>
          <p:nvPicPr>
            <p:cNvPr id="1038" name="Picture 12" descr="sandpattern_WEB_57093"/>
            <p:cNvPicPr>
              <a:picLocks noChangeAspect="1" noChangeArrowheads="1"/>
            </p:cNvPicPr>
            <p:nvPr userDrawn="1"/>
          </p:nvPicPr>
          <p:blipFill>
            <a:blip r:embed="rId17" cstate="print"/>
            <a:srcRect/>
            <a:stretch>
              <a:fillRect/>
            </a:stretch>
          </p:blipFill>
          <p:spPr bwMode="auto">
            <a:xfrm>
              <a:off x="657" y="2387"/>
              <a:ext cx="1217" cy="739"/>
            </a:xfrm>
            <a:prstGeom prst="rect">
              <a:avLst/>
            </a:prstGeom>
            <a:noFill/>
            <a:ln w="9525">
              <a:noFill/>
              <a:miter lim="800000"/>
              <a:headEnd/>
              <a:tailEnd/>
            </a:ln>
          </p:spPr>
        </p:pic>
        <p:pic>
          <p:nvPicPr>
            <p:cNvPr id="1039" name="Picture 13" descr="puffinPicture1"/>
            <p:cNvPicPr>
              <a:picLocks noChangeAspect="1" noChangeArrowheads="1"/>
            </p:cNvPicPr>
            <p:nvPr userDrawn="1"/>
          </p:nvPicPr>
          <p:blipFill>
            <a:blip r:embed="rId18" cstate="print"/>
            <a:srcRect/>
            <a:stretch>
              <a:fillRect/>
            </a:stretch>
          </p:blipFill>
          <p:spPr bwMode="auto">
            <a:xfrm>
              <a:off x="3424" y="2387"/>
              <a:ext cx="496" cy="739"/>
            </a:xfrm>
            <a:prstGeom prst="rect">
              <a:avLst/>
            </a:prstGeom>
            <a:noFill/>
            <a:ln w="9525">
              <a:noFill/>
              <a:miter lim="800000"/>
              <a:headEnd/>
              <a:tailEnd/>
            </a:ln>
          </p:spPr>
        </p:pic>
        <p:pic>
          <p:nvPicPr>
            <p:cNvPr id="1040" name="Picture 14" descr="Falmouth110608_052"/>
            <p:cNvPicPr>
              <a:picLocks noChangeAspect="1" noChangeArrowheads="1"/>
            </p:cNvPicPr>
            <p:nvPr userDrawn="1"/>
          </p:nvPicPr>
          <p:blipFill>
            <a:blip r:embed="rId19" cstate="print"/>
            <a:srcRect/>
            <a:stretch>
              <a:fillRect/>
            </a:stretch>
          </p:blipFill>
          <p:spPr bwMode="auto">
            <a:xfrm>
              <a:off x="1837" y="2387"/>
              <a:ext cx="499" cy="738"/>
            </a:xfrm>
            <a:prstGeom prst="rect">
              <a:avLst/>
            </a:prstGeom>
            <a:noFill/>
            <a:ln w="9525">
              <a:noFill/>
              <a:miter lim="800000"/>
              <a:headEnd/>
              <a:tailEnd/>
            </a:ln>
          </p:spPr>
        </p:pic>
        <p:pic>
          <p:nvPicPr>
            <p:cNvPr id="1041" name="Picture 15" descr="Falmouth110608_033"/>
            <p:cNvPicPr>
              <a:picLocks noChangeAspect="1" noChangeArrowheads="1"/>
            </p:cNvPicPr>
            <p:nvPr userDrawn="1"/>
          </p:nvPicPr>
          <p:blipFill>
            <a:blip r:embed="rId20" cstate="print"/>
            <a:srcRect/>
            <a:stretch>
              <a:fillRect/>
            </a:stretch>
          </p:blipFill>
          <p:spPr bwMode="auto">
            <a:xfrm>
              <a:off x="3923" y="2387"/>
              <a:ext cx="492" cy="738"/>
            </a:xfrm>
            <a:prstGeom prst="rect">
              <a:avLst/>
            </a:prstGeom>
            <a:noFill/>
            <a:ln w="9525">
              <a:noFill/>
              <a:miter lim="800000"/>
              <a:headEnd/>
              <a:tailEnd/>
            </a:ln>
          </p:spPr>
        </p:pic>
      </p:grpSp>
      <p:pic>
        <p:nvPicPr>
          <p:cNvPr id="1032" name="Picture 16" descr="life"/>
          <p:cNvPicPr>
            <a:picLocks noChangeAspect="1" noChangeArrowheads="1"/>
          </p:cNvPicPr>
          <p:nvPr userDrawn="1"/>
        </p:nvPicPr>
        <p:blipFill>
          <a:blip r:embed="rId21" cstate="print"/>
          <a:srcRect/>
          <a:stretch>
            <a:fillRect/>
          </a:stretch>
        </p:blipFill>
        <p:spPr bwMode="auto">
          <a:xfrm>
            <a:off x="323850" y="333375"/>
            <a:ext cx="1223963" cy="884238"/>
          </a:xfrm>
          <a:prstGeom prst="rect">
            <a:avLst/>
          </a:prstGeom>
          <a:noFill/>
          <a:ln w="9525">
            <a:noFill/>
            <a:miter lim="800000"/>
            <a:headEnd/>
            <a:tailEnd/>
          </a:ln>
        </p:spPr>
      </p:pic>
      <p:pic>
        <p:nvPicPr>
          <p:cNvPr id="1033" name="Picture 18" descr="PISCES_Logo"/>
          <p:cNvPicPr>
            <a:picLocks noChangeAspect="1" noChangeArrowheads="1"/>
          </p:cNvPicPr>
          <p:nvPr userDrawn="1"/>
        </p:nvPicPr>
        <p:blipFill>
          <a:blip r:embed="rId22" cstate="print"/>
          <a:srcRect/>
          <a:stretch>
            <a:fillRect/>
          </a:stretch>
        </p:blipFill>
        <p:spPr bwMode="auto">
          <a:xfrm>
            <a:off x="7524750" y="115888"/>
            <a:ext cx="1403350" cy="14001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p:cNvSpPr>
          <p:nvPr>
            <p:ph type="ctrTitle"/>
          </p:nvPr>
        </p:nvSpPr>
        <p:spPr>
          <a:xfrm>
            <a:off x="468313" y="1557338"/>
            <a:ext cx="8135937" cy="358775"/>
          </a:xfrm>
        </p:spPr>
        <p:txBody>
          <a:bodyPr/>
          <a:lstStyle/>
          <a:p>
            <a:pPr eaLnBrk="1" hangingPunct="1"/>
            <a:r>
              <a:rPr lang="en-GB" sz="3200" dirty="0" smtClean="0">
                <a:solidFill>
                  <a:schemeClr val="accent2"/>
                </a:solidFill>
              </a:rPr>
              <a:t/>
            </a:r>
            <a:br>
              <a:rPr lang="en-GB" sz="3200" dirty="0" smtClean="0">
                <a:solidFill>
                  <a:schemeClr val="accent2"/>
                </a:solidFill>
              </a:rPr>
            </a:br>
            <a:r>
              <a:rPr lang="en-GB" sz="3200" dirty="0" smtClean="0">
                <a:solidFill>
                  <a:schemeClr val="accent2"/>
                </a:solidFill>
              </a:rPr>
              <a:t/>
            </a:r>
            <a:br>
              <a:rPr lang="en-GB" sz="3200" dirty="0" smtClean="0">
                <a:solidFill>
                  <a:schemeClr val="accent2"/>
                </a:solidFill>
              </a:rPr>
            </a:br>
            <a:r>
              <a:rPr lang="en-GB" sz="3200" dirty="0" smtClean="0">
                <a:solidFill>
                  <a:schemeClr val="accent2"/>
                </a:solidFill>
              </a:rPr>
              <a:t/>
            </a:r>
            <a:br>
              <a:rPr lang="en-GB" sz="3200" dirty="0" smtClean="0">
                <a:solidFill>
                  <a:schemeClr val="accent2"/>
                </a:solidFill>
              </a:rPr>
            </a:br>
            <a:r>
              <a:rPr lang="en-GB" sz="3200" dirty="0" smtClean="0">
                <a:solidFill>
                  <a:schemeClr val="accent2"/>
                </a:solidFill>
              </a:rPr>
              <a:t/>
            </a:r>
            <a:br>
              <a:rPr lang="en-GB" sz="3200" dirty="0" smtClean="0">
                <a:solidFill>
                  <a:schemeClr val="accent2"/>
                </a:solidFill>
              </a:rPr>
            </a:br>
            <a:r>
              <a:rPr lang="en-GB" sz="3200" dirty="0" smtClean="0">
                <a:solidFill>
                  <a:schemeClr val="accent2"/>
                </a:solidFill>
              </a:rPr>
              <a:t>P</a:t>
            </a:r>
            <a:r>
              <a:rPr lang="en-GB" sz="3200" dirty="0" smtClean="0"/>
              <a:t>artnerships </a:t>
            </a:r>
            <a:r>
              <a:rPr lang="en-GB" sz="3200" dirty="0" smtClean="0">
                <a:solidFill>
                  <a:schemeClr val="accent2"/>
                </a:solidFill>
              </a:rPr>
              <a:t>I</a:t>
            </a:r>
            <a:r>
              <a:rPr lang="en-GB" sz="3200" dirty="0" smtClean="0"/>
              <a:t>nvolving </a:t>
            </a:r>
            <a:r>
              <a:rPr lang="en-GB" sz="3200" dirty="0" smtClean="0">
                <a:solidFill>
                  <a:schemeClr val="accent2"/>
                </a:solidFill>
              </a:rPr>
              <a:t>S</a:t>
            </a:r>
            <a:r>
              <a:rPr lang="en-GB" sz="3200" dirty="0" smtClean="0"/>
              <a:t>takeholders in the </a:t>
            </a:r>
            <a:r>
              <a:rPr lang="en-GB" sz="3200" dirty="0" smtClean="0">
                <a:solidFill>
                  <a:schemeClr val="accent2"/>
                </a:solidFill>
              </a:rPr>
              <a:t>C</a:t>
            </a:r>
            <a:r>
              <a:rPr lang="en-GB" sz="3200" dirty="0" smtClean="0"/>
              <a:t>eltic Sea </a:t>
            </a:r>
            <a:r>
              <a:rPr lang="en-GB" sz="3200" dirty="0" err="1" smtClean="0">
                <a:solidFill>
                  <a:schemeClr val="accent2"/>
                </a:solidFill>
              </a:rPr>
              <a:t>E</a:t>
            </a:r>
            <a:r>
              <a:rPr lang="en-GB" sz="3200" dirty="0" err="1" smtClean="0"/>
              <a:t>co</a:t>
            </a:r>
            <a:r>
              <a:rPr lang="en-GB" sz="3200" dirty="0" err="1" smtClean="0">
                <a:solidFill>
                  <a:schemeClr val="accent2"/>
                </a:solidFill>
              </a:rPr>
              <a:t>S</a:t>
            </a:r>
            <a:r>
              <a:rPr lang="en-GB" sz="3200" dirty="0" err="1" smtClean="0"/>
              <a:t>ystem</a:t>
            </a:r>
            <a:r>
              <a:rPr lang="en-GB" sz="3200" dirty="0" smtClean="0"/>
              <a:t> (PISCES):</a:t>
            </a:r>
            <a:r>
              <a:rPr lang="en-GB" sz="3000" dirty="0" smtClean="0"/>
              <a:t/>
            </a:r>
            <a:br>
              <a:rPr lang="en-GB" sz="3000" dirty="0" smtClean="0"/>
            </a:br>
            <a:r>
              <a:rPr lang="en-GB" sz="3200" dirty="0" smtClean="0"/>
              <a:t/>
            </a:r>
            <a:br>
              <a:rPr lang="en-GB" sz="3200" dirty="0" smtClean="0"/>
            </a:br>
            <a:r>
              <a:rPr lang="en-GB" sz="2400" dirty="0" smtClean="0"/>
              <a:t>Translating EU maritime policy into practical outputs for multiple sectors spanning Ireland, the UK, France and Spain.</a:t>
            </a:r>
          </a:p>
        </p:txBody>
      </p:sp>
      <p:sp>
        <p:nvSpPr>
          <p:cNvPr id="2052" name="Text Box 4"/>
          <p:cNvSpPr txBox="1">
            <a:spLocks noChangeArrowheads="1"/>
          </p:cNvSpPr>
          <p:nvPr/>
        </p:nvSpPr>
        <p:spPr bwMode="auto">
          <a:xfrm>
            <a:off x="2124075" y="4076700"/>
            <a:ext cx="4824413" cy="1862138"/>
          </a:xfrm>
          <a:prstGeom prst="rect">
            <a:avLst/>
          </a:prstGeom>
          <a:noFill/>
          <a:ln w="9525">
            <a:noFill/>
            <a:miter lim="800000"/>
            <a:headEnd/>
            <a:tailEnd/>
          </a:ln>
        </p:spPr>
        <p:txBody>
          <a:bodyPr>
            <a:spAutoFit/>
          </a:bodyPr>
          <a:lstStyle/>
          <a:p>
            <a:pPr algn="ctr">
              <a:spcBef>
                <a:spcPct val="50000"/>
              </a:spcBef>
              <a:defRPr/>
            </a:pPr>
            <a:endParaRPr lang="en-GB" dirty="0">
              <a:latin typeface="+mn-lt"/>
            </a:endParaRPr>
          </a:p>
          <a:p>
            <a:pPr algn="ctr">
              <a:spcBef>
                <a:spcPts val="0"/>
              </a:spcBef>
              <a:defRPr/>
            </a:pPr>
            <a:endParaRPr lang="en-GB" i="1" dirty="0">
              <a:latin typeface="+mn-lt"/>
            </a:endParaRPr>
          </a:p>
          <a:p>
            <a:pPr algn="ctr">
              <a:spcBef>
                <a:spcPts val="0"/>
              </a:spcBef>
              <a:defRPr/>
            </a:pPr>
            <a:r>
              <a:rPr lang="en-GB" sz="2000" i="1" dirty="0">
                <a:latin typeface="+mn-lt"/>
              </a:rPr>
              <a:t>Sarah Twomey</a:t>
            </a:r>
          </a:p>
          <a:p>
            <a:pPr algn="ctr">
              <a:spcBef>
                <a:spcPts val="0"/>
              </a:spcBef>
              <a:defRPr/>
            </a:pPr>
            <a:r>
              <a:rPr lang="en-GB" sz="1600" i="1" dirty="0">
                <a:latin typeface="+mn-lt"/>
              </a:rPr>
              <a:t>Coastal and Marine Research Centre </a:t>
            </a:r>
          </a:p>
          <a:p>
            <a:pPr algn="ctr">
              <a:spcBef>
                <a:spcPts val="0"/>
              </a:spcBef>
              <a:defRPr/>
            </a:pPr>
            <a:r>
              <a:rPr lang="en-GB" sz="1600" i="1" dirty="0">
                <a:latin typeface="+mn-lt"/>
              </a:rPr>
              <a:t>University College Cork</a:t>
            </a:r>
          </a:p>
          <a:p>
            <a:pPr algn="ctr">
              <a:spcBef>
                <a:spcPct val="50000"/>
              </a:spcBef>
              <a:defRPr/>
            </a:pPr>
            <a:endParaRPr lang="en-GB" dirty="0"/>
          </a:p>
        </p:txBody>
      </p:sp>
      <p:pic>
        <p:nvPicPr>
          <p:cNvPr id="2" name="Picture 4" descr="CMRC logo.bmp"/>
          <p:cNvPicPr>
            <a:picLocks noChangeAspect="1"/>
          </p:cNvPicPr>
          <p:nvPr/>
        </p:nvPicPr>
        <p:blipFill>
          <a:blip r:embed="rId3" cstate="print"/>
          <a:srcRect/>
          <a:stretch>
            <a:fillRect/>
          </a:stretch>
        </p:blipFill>
        <p:spPr bwMode="auto">
          <a:xfrm>
            <a:off x="6659563" y="5013325"/>
            <a:ext cx="2270125" cy="503238"/>
          </a:xfrm>
          <a:prstGeom prst="rect">
            <a:avLst/>
          </a:prstGeom>
          <a:noFill/>
          <a:ln w="9525">
            <a:noFill/>
            <a:miter lim="800000"/>
            <a:headEnd/>
            <a:tailEnd/>
          </a:ln>
        </p:spPr>
      </p:pic>
      <p:pic>
        <p:nvPicPr>
          <p:cNvPr id="2053" name="Picture 5" descr="UCC-logo-for-web-revised2.gif"/>
          <p:cNvPicPr>
            <a:picLocks noChangeAspect="1"/>
          </p:cNvPicPr>
          <p:nvPr/>
        </p:nvPicPr>
        <p:blipFill>
          <a:blip r:embed="rId4" cstate="print"/>
          <a:srcRect/>
          <a:stretch>
            <a:fillRect/>
          </a:stretch>
        </p:blipFill>
        <p:spPr bwMode="auto">
          <a:xfrm>
            <a:off x="179388" y="5084763"/>
            <a:ext cx="1296987" cy="460375"/>
          </a:xfrm>
          <a:prstGeom prst="rect">
            <a:avLst/>
          </a:prstGeom>
          <a:noFill/>
          <a:ln w="9525">
            <a:noFill/>
            <a:miter lim="800000"/>
            <a:headEnd/>
            <a:tailEnd/>
          </a:ln>
        </p:spPr>
      </p:pic>
      <p:pic>
        <p:nvPicPr>
          <p:cNvPr id="2054" name="Picture 6" descr="ERI2.jpg"/>
          <p:cNvPicPr>
            <a:picLocks noChangeAspect="1"/>
          </p:cNvPicPr>
          <p:nvPr/>
        </p:nvPicPr>
        <p:blipFill>
          <a:blip r:embed="rId5" cstate="print"/>
          <a:srcRect/>
          <a:stretch>
            <a:fillRect/>
          </a:stretch>
        </p:blipFill>
        <p:spPr bwMode="auto">
          <a:xfrm>
            <a:off x="1692275" y="5084763"/>
            <a:ext cx="749300" cy="504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p:cNvSpPr>
          <p:nvPr>
            <p:ph type="title"/>
          </p:nvPr>
        </p:nvSpPr>
        <p:spPr/>
        <p:txBody>
          <a:bodyPr/>
          <a:lstStyle/>
          <a:p>
            <a:r>
              <a:rPr lang="en-GB" dirty="0" smtClean="0"/>
              <a:t>Contents</a:t>
            </a:r>
          </a:p>
        </p:txBody>
      </p:sp>
      <p:sp>
        <p:nvSpPr>
          <p:cNvPr id="3075" name="Rectangle 3"/>
          <p:cNvSpPr>
            <a:spLocks noGrp="1"/>
          </p:cNvSpPr>
          <p:nvPr>
            <p:ph type="body" idx="1"/>
          </p:nvPr>
        </p:nvSpPr>
        <p:spPr/>
        <p:txBody>
          <a:bodyPr/>
          <a:lstStyle/>
          <a:p>
            <a:r>
              <a:rPr lang="en-GB" dirty="0" smtClean="0"/>
              <a:t>Rationale, aims and structure of PISCES.</a:t>
            </a:r>
          </a:p>
          <a:p>
            <a:r>
              <a:rPr lang="en-GB" dirty="0" smtClean="0"/>
              <a:t>Current progress:</a:t>
            </a:r>
          </a:p>
          <a:p>
            <a:pPr lvl="1"/>
            <a:r>
              <a:rPr lang="en-GB" sz="3200" dirty="0" smtClean="0"/>
              <a:t>Guideline development,</a:t>
            </a:r>
          </a:p>
          <a:p>
            <a:pPr lvl="1"/>
            <a:r>
              <a:rPr lang="en-GB" sz="3200" dirty="0" smtClean="0"/>
              <a:t>Stakeholder engagement.</a:t>
            </a:r>
          </a:p>
          <a:p>
            <a:r>
              <a:rPr lang="en-GB" dirty="0" smtClean="0"/>
              <a:t>Learning, Benefits and Opportunities.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eaLnBrk="1" hangingPunct="1"/>
            <a:r>
              <a:rPr lang="en-GB" dirty="0" smtClean="0"/>
              <a:t>PISCES - rationale</a:t>
            </a:r>
          </a:p>
        </p:txBody>
      </p:sp>
      <p:sp>
        <p:nvSpPr>
          <p:cNvPr id="4099" name="Content Placeholder 2"/>
          <p:cNvSpPr>
            <a:spLocks noGrp="1"/>
          </p:cNvSpPr>
          <p:nvPr>
            <p:ph idx="1"/>
          </p:nvPr>
        </p:nvSpPr>
        <p:spPr/>
        <p:txBody>
          <a:bodyPr/>
          <a:lstStyle/>
          <a:p>
            <a:pPr eaLnBrk="1" hangingPunct="1">
              <a:lnSpc>
                <a:spcPct val="90000"/>
              </a:lnSpc>
            </a:pPr>
            <a:r>
              <a:rPr lang="en-GB" dirty="0" smtClean="0"/>
              <a:t>EU Marine Strategy Framework Directive and Common Fisheries </a:t>
            </a:r>
            <a:r>
              <a:rPr lang="en-GB" smtClean="0"/>
              <a:t>Policy state </a:t>
            </a:r>
            <a:r>
              <a:rPr lang="en-GB" dirty="0" smtClean="0"/>
              <a:t>that an ‘</a:t>
            </a:r>
            <a:r>
              <a:rPr lang="en-GB" b="1" i="1" dirty="0" smtClean="0"/>
              <a:t>ecosystem based approach</a:t>
            </a:r>
            <a:r>
              <a:rPr lang="en-GB" dirty="0" smtClean="0"/>
              <a:t>’ should be used. </a:t>
            </a:r>
          </a:p>
          <a:p>
            <a:pPr eaLnBrk="1" hangingPunct="1">
              <a:lnSpc>
                <a:spcPct val="90000"/>
              </a:lnSpc>
            </a:pPr>
            <a:r>
              <a:rPr lang="en-GB" dirty="0" smtClean="0"/>
              <a:t>But what does it mean to people (stakeholders) who are active in the marine environment?</a:t>
            </a:r>
          </a:p>
          <a:p>
            <a:pPr eaLnBrk="1" hangingPunct="1">
              <a:lnSpc>
                <a:spcPct val="90000"/>
              </a:lnSpc>
            </a:pPr>
            <a:r>
              <a:rPr lang="en-GB" dirty="0" smtClean="0"/>
              <a:t>And can their ideas be used to inform policy implementation?</a:t>
            </a:r>
          </a:p>
          <a:p>
            <a:pPr eaLnBrk="1" hangingPunct="1">
              <a:lnSpc>
                <a:spcPct val="90000"/>
              </a:lnSpc>
            </a:pPr>
            <a:endParaRPr lang="en-GB"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Ecosystem Approach</a:t>
            </a:r>
            <a:endParaRPr lang="en-IE" dirty="0"/>
          </a:p>
        </p:txBody>
      </p:sp>
      <p:sp>
        <p:nvSpPr>
          <p:cNvPr id="3" name="Content Placeholder 2"/>
          <p:cNvSpPr>
            <a:spLocks noGrp="1"/>
          </p:cNvSpPr>
          <p:nvPr>
            <p:ph idx="1"/>
          </p:nvPr>
        </p:nvSpPr>
        <p:spPr/>
        <p:txBody>
          <a:bodyPr/>
          <a:lstStyle/>
          <a:p>
            <a:pPr>
              <a:buNone/>
            </a:pPr>
            <a:r>
              <a:rPr lang="en-IE" i="1" dirty="0" smtClean="0"/>
              <a:t>Convention on Biological Diversity</a:t>
            </a:r>
            <a:r>
              <a:rPr lang="en-IE" dirty="0" smtClean="0"/>
              <a:t>:</a:t>
            </a:r>
          </a:p>
          <a:p>
            <a:pPr>
              <a:buNone/>
            </a:pPr>
            <a:endParaRPr lang="en-IE" dirty="0" smtClean="0"/>
          </a:p>
          <a:p>
            <a:pPr>
              <a:buNone/>
            </a:pPr>
            <a:r>
              <a:rPr lang="en-IE" dirty="0" smtClean="0"/>
              <a:t>	“The ecosystem approach is a strategy for the integrated management of land, water and living resources that promotes conservation and sustainable use in an equitable way.”</a:t>
            </a:r>
            <a:endParaRPr lang="en-IE"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0" y="260350"/>
            <a:ext cx="8229600" cy="1143000"/>
          </a:xfrm>
        </p:spPr>
        <p:txBody>
          <a:bodyPr/>
          <a:lstStyle/>
          <a:p>
            <a:pPr eaLnBrk="1" hangingPunct="1"/>
            <a:r>
              <a:rPr lang="en-GB" smtClean="0"/>
              <a:t>PISCES project</a:t>
            </a:r>
          </a:p>
        </p:txBody>
      </p:sp>
      <p:sp>
        <p:nvSpPr>
          <p:cNvPr id="5123" name="Content Placeholder 2"/>
          <p:cNvSpPr>
            <a:spLocks noGrp="1"/>
          </p:cNvSpPr>
          <p:nvPr>
            <p:ph idx="1"/>
          </p:nvPr>
        </p:nvSpPr>
        <p:spPr>
          <a:xfrm>
            <a:off x="457200" y="1484313"/>
            <a:ext cx="8229600" cy="3384550"/>
          </a:xfrm>
        </p:spPr>
        <p:txBody>
          <a:bodyPr/>
          <a:lstStyle/>
          <a:p>
            <a:pPr eaLnBrk="1" hangingPunct="1"/>
            <a:r>
              <a:rPr lang="en-GB" dirty="0" smtClean="0"/>
              <a:t>LIFE+ funded, 2009-2012, €2.1M.</a:t>
            </a:r>
          </a:p>
          <a:p>
            <a:pPr eaLnBrk="1" hangingPunct="1"/>
            <a:r>
              <a:rPr lang="en-GB" dirty="0" smtClean="0"/>
              <a:t>WWF UK with WWF Spain, The Environment Council and country leads Coastal and Marine Research Centre (UCC) and </a:t>
            </a:r>
            <a:r>
              <a:rPr lang="en-GB" dirty="0" err="1" smtClean="0"/>
              <a:t>SeaWeb</a:t>
            </a:r>
            <a:r>
              <a:rPr lang="en-GB" dirty="0" smtClean="0"/>
              <a:t> (France).</a:t>
            </a:r>
          </a:p>
          <a:p>
            <a:pPr eaLnBrk="1" hangingPunct="1"/>
            <a:r>
              <a:rPr lang="en-GB" dirty="0" smtClean="0"/>
              <a:t>Study Area: The Celtic Sea.</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95288" y="198438"/>
            <a:ext cx="8229600" cy="1143000"/>
          </a:xfrm>
        </p:spPr>
        <p:txBody>
          <a:bodyPr/>
          <a:lstStyle/>
          <a:p>
            <a:r>
              <a:rPr lang="en-GB" smtClean="0"/>
              <a:t>Celtic Sea</a:t>
            </a:r>
          </a:p>
        </p:txBody>
      </p:sp>
      <p:pic>
        <p:nvPicPr>
          <p:cNvPr id="6147" name="Picture 5" descr="PISCES new Celtic Sea map"/>
          <p:cNvPicPr>
            <a:picLocks noChangeAspect="1" noChangeArrowheads="1"/>
          </p:cNvPicPr>
          <p:nvPr/>
        </p:nvPicPr>
        <p:blipFill>
          <a:blip r:embed="rId3" cstate="print"/>
          <a:srcRect/>
          <a:stretch>
            <a:fillRect/>
          </a:stretch>
        </p:blipFill>
        <p:spPr bwMode="auto">
          <a:xfrm>
            <a:off x="1547813" y="1268413"/>
            <a:ext cx="2903537" cy="4105275"/>
          </a:xfrm>
          <a:prstGeom prst="rect">
            <a:avLst/>
          </a:prstGeom>
          <a:noFill/>
          <a:ln w="9525">
            <a:noFill/>
            <a:miter lim="800000"/>
            <a:headEnd/>
            <a:tailEnd/>
          </a:ln>
        </p:spPr>
      </p:pic>
      <p:sp>
        <p:nvSpPr>
          <p:cNvPr id="6148" name="Rectangle 6"/>
          <p:cNvSpPr>
            <a:spLocks noChangeArrowheads="1"/>
          </p:cNvSpPr>
          <p:nvPr/>
        </p:nvSpPr>
        <p:spPr bwMode="auto">
          <a:xfrm>
            <a:off x="1547813" y="1268413"/>
            <a:ext cx="2881312" cy="4105275"/>
          </a:xfrm>
          <a:prstGeom prst="rect">
            <a:avLst/>
          </a:prstGeom>
          <a:noFill/>
          <a:ln w="9525">
            <a:solidFill>
              <a:schemeClr val="tx1"/>
            </a:solidFill>
            <a:miter lim="800000"/>
            <a:headEnd/>
            <a:tailEnd/>
          </a:ln>
        </p:spPr>
        <p:txBody>
          <a:bodyPr wrap="none" anchor="ctr"/>
          <a:lstStyle/>
          <a:p>
            <a:endParaRPr lang="en-GB"/>
          </a:p>
        </p:txBody>
      </p:sp>
      <p:sp>
        <p:nvSpPr>
          <p:cNvPr id="6149" name="TextBox 4"/>
          <p:cNvSpPr txBox="1">
            <a:spLocks noChangeArrowheads="1"/>
          </p:cNvSpPr>
          <p:nvPr/>
        </p:nvSpPr>
        <p:spPr bwMode="auto">
          <a:xfrm>
            <a:off x="4643438" y="1268413"/>
            <a:ext cx="3744912" cy="4862512"/>
          </a:xfrm>
          <a:prstGeom prst="rect">
            <a:avLst/>
          </a:prstGeom>
          <a:noFill/>
          <a:ln w="9525">
            <a:noFill/>
            <a:miter lim="800000"/>
            <a:headEnd/>
            <a:tailEnd/>
          </a:ln>
        </p:spPr>
        <p:txBody>
          <a:bodyPr>
            <a:spAutoFit/>
          </a:bodyPr>
          <a:lstStyle/>
          <a:p>
            <a:pPr>
              <a:buFont typeface="Arial" charset="0"/>
              <a:buChar char="•"/>
            </a:pPr>
            <a:r>
              <a:rPr lang="en-GB" sz="2600"/>
              <a:t>ICES VIIf-k / Western Channel VIIe.</a:t>
            </a:r>
          </a:p>
          <a:p>
            <a:pPr>
              <a:buFont typeface="Arial" charset="0"/>
              <a:buChar char="•"/>
            </a:pPr>
            <a:endParaRPr lang="en-GB" sz="2600"/>
          </a:p>
          <a:p>
            <a:pPr>
              <a:buFont typeface="Arial" charset="0"/>
              <a:buChar char="•"/>
            </a:pPr>
            <a:r>
              <a:rPr lang="en-GB" sz="2600"/>
              <a:t>High use area in NE Atlantic, multiple countries, replicable.</a:t>
            </a:r>
          </a:p>
          <a:p>
            <a:endParaRPr lang="en-GB" sz="2600"/>
          </a:p>
          <a:p>
            <a:pPr>
              <a:buFont typeface="Arial" charset="0"/>
              <a:buChar char="•"/>
            </a:pPr>
            <a:r>
              <a:rPr lang="en-GB" sz="2600"/>
              <a:t>Bringing together stakeholders from main activities in the area.</a:t>
            </a:r>
          </a:p>
          <a:p>
            <a:pPr>
              <a:buFont typeface="Arial" charset="0"/>
              <a:buChar char="•"/>
            </a:pPr>
            <a:endParaRPr lang="en-GB" sz="2600"/>
          </a:p>
          <a:p>
            <a:pPr>
              <a:buFont typeface="Arial" charset="0"/>
              <a:buChar char="•"/>
            </a:pPr>
            <a:endParaRPr lang="en-GB" sz="24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smtClean="0"/>
              <a:t>PISCES aims</a:t>
            </a:r>
          </a:p>
        </p:txBody>
      </p:sp>
      <p:sp>
        <p:nvSpPr>
          <p:cNvPr id="7171" name="Content Placeholder 2"/>
          <p:cNvSpPr>
            <a:spLocks noGrp="1"/>
          </p:cNvSpPr>
          <p:nvPr>
            <p:ph idx="1"/>
          </p:nvPr>
        </p:nvSpPr>
        <p:spPr>
          <a:xfrm>
            <a:off x="457200" y="1423988"/>
            <a:ext cx="8229600" cy="4525962"/>
          </a:xfrm>
        </p:spPr>
        <p:txBody>
          <a:bodyPr/>
          <a:lstStyle/>
          <a:p>
            <a:r>
              <a:rPr lang="en-GB" sz="2800" smtClean="0"/>
              <a:t>To develop a common understanding of the Ecosystem Approach with stakeholders.</a:t>
            </a:r>
          </a:p>
          <a:p>
            <a:r>
              <a:rPr lang="en-GB" sz="2800" smtClean="0"/>
              <a:t>To produce a set of stakeholder-led</a:t>
            </a:r>
            <a:r>
              <a:rPr lang="en-GB" sz="2800" i="1" smtClean="0"/>
              <a:t> </a:t>
            </a:r>
            <a:r>
              <a:rPr lang="en-GB" sz="2800" b="1" i="1" smtClean="0"/>
              <a:t>guidelines</a:t>
            </a:r>
            <a:r>
              <a:rPr lang="en-GB" sz="2800" i="1" smtClean="0"/>
              <a:t> </a:t>
            </a:r>
            <a:r>
              <a:rPr lang="en-GB" sz="2800" smtClean="0"/>
              <a:t>for implementing an Ecosystem Approach which can be disseminated and applied throughout other maritime regions in the EU.</a:t>
            </a:r>
          </a:p>
          <a:p>
            <a:r>
              <a:rPr lang="en-GB" sz="2800" smtClean="0"/>
              <a:t>To challenge existing and test new creative methodologies and processes for </a:t>
            </a:r>
            <a:r>
              <a:rPr lang="en-GB" sz="2800" b="1" i="1" smtClean="0"/>
              <a:t>stakeholder engagement</a:t>
            </a:r>
            <a:r>
              <a:rPr lang="en-GB" sz="2800" i="1" smtClean="0"/>
              <a:t>.</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p:cNvSpPr>
          <p:nvPr>
            <p:ph type="title"/>
          </p:nvPr>
        </p:nvSpPr>
        <p:spPr/>
        <p:txBody>
          <a:bodyPr/>
          <a:lstStyle/>
          <a:p>
            <a:r>
              <a:rPr lang="en-GB" smtClean="0"/>
              <a:t>PISCES structure</a:t>
            </a:r>
          </a:p>
        </p:txBody>
      </p:sp>
      <p:sp>
        <p:nvSpPr>
          <p:cNvPr id="8195" name="Text Box 5"/>
          <p:cNvSpPr txBox="1">
            <a:spLocks noChangeArrowheads="1"/>
          </p:cNvSpPr>
          <p:nvPr/>
        </p:nvSpPr>
        <p:spPr bwMode="auto">
          <a:xfrm>
            <a:off x="3348038" y="2205038"/>
            <a:ext cx="1800225" cy="923925"/>
          </a:xfrm>
          <a:prstGeom prst="rect">
            <a:avLst/>
          </a:prstGeom>
          <a:noFill/>
          <a:ln w="9525">
            <a:solidFill>
              <a:schemeClr val="tx1"/>
            </a:solidFill>
            <a:miter lim="800000"/>
            <a:headEnd/>
            <a:tailEnd/>
          </a:ln>
        </p:spPr>
        <p:txBody>
          <a:bodyPr>
            <a:spAutoFit/>
          </a:bodyPr>
          <a:lstStyle/>
          <a:p>
            <a:pPr algn="ctr">
              <a:spcBef>
                <a:spcPct val="50000"/>
              </a:spcBef>
            </a:pPr>
            <a:r>
              <a:rPr lang="en-GB"/>
              <a:t>PISCES management team</a:t>
            </a:r>
          </a:p>
        </p:txBody>
      </p:sp>
      <p:sp>
        <p:nvSpPr>
          <p:cNvPr id="8196" name="Text Box 6"/>
          <p:cNvSpPr txBox="1">
            <a:spLocks noChangeArrowheads="1"/>
          </p:cNvSpPr>
          <p:nvPr/>
        </p:nvSpPr>
        <p:spPr bwMode="auto">
          <a:xfrm>
            <a:off x="3348038" y="1268413"/>
            <a:ext cx="1800225" cy="369887"/>
          </a:xfrm>
          <a:prstGeom prst="rect">
            <a:avLst/>
          </a:prstGeom>
          <a:noFill/>
          <a:ln w="9525">
            <a:solidFill>
              <a:schemeClr val="tx1"/>
            </a:solidFill>
            <a:miter lim="800000"/>
            <a:headEnd/>
            <a:tailEnd/>
          </a:ln>
        </p:spPr>
        <p:txBody>
          <a:bodyPr>
            <a:spAutoFit/>
          </a:bodyPr>
          <a:lstStyle/>
          <a:p>
            <a:pPr algn="ctr">
              <a:spcBef>
                <a:spcPct val="50000"/>
              </a:spcBef>
            </a:pPr>
            <a:r>
              <a:rPr lang="en-GB"/>
              <a:t>Steering group</a:t>
            </a:r>
          </a:p>
        </p:txBody>
      </p:sp>
      <p:sp>
        <p:nvSpPr>
          <p:cNvPr id="8197" name="Text Box 7"/>
          <p:cNvSpPr txBox="1">
            <a:spLocks noChangeArrowheads="1"/>
          </p:cNvSpPr>
          <p:nvPr/>
        </p:nvSpPr>
        <p:spPr bwMode="auto">
          <a:xfrm>
            <a:off x="6300788" y="2420938"/>
            <a:ext cx="1800225" cy="369887"/>
          </a:xfrm>
          <a:prstGeom prst="rect">
            <a:avLst/>
          </a:prstGeom>
          <a:noFill/>
          <a:ln w="9525">
            <a:solidFill>
              <a:schemeClr val="tx1"/>
            </a:solidFill>
            <a:miter lim="800000"/>
            <a:headEnd/>
            <a:tailEnd/>
          </a:ln>
        </p:spPr>
        <p:txBody>
          <a:bodyPr>
            <a:spAutoFit/>
          </a:bodyPr>
          <a:lstStyle/>
          <a:p>
            <a:pPr algn="ctr">
              <a:spcBef>
                <a:spcPct val="50000"/>
              </a:spcBef>
            </a:pPr>
            <a:r>
              <a:rPr lang="en-GB"/>
              <a:t>Advisory group</a:t>
            </a:r>
          </a:p>
        </p:txBody>
      </p:sp>
      <p:sp>
        <p:nvSpPr>
          <p:cNvPr id="8198" name="Text Box 8"/>
          <p:cNvSpPr txBox="1">
            <a:spLocks noChangeArrowheads="1"/>
          </p:cNvSpPr>
          <p:nvPr/>
        </p:nvSpPr>
        <p:spPr bwMode="auto">
          <a:xfrm>
            <a:off x="2771775" y="3644900"/>
            <a:ext cx="3024188" cy="831850"/>
          </a:xfrm>
          <a:prstGeom prst="rect">
            <a:avLst/>
          </a:prstGeom>
          <a:noFill/>
          <a:ln w="25400">
            <a:solidFill>
              <a:schemeClr val="hlink"/>
            </a:solidFill>
            <a:miter lim="800000"/>
            <a:headEnd/>
            <a:tailEnd/>
          </a:ln>
        </p:spPr>
        <p:txBody>
          <a:bodyPr>
            <a:spAutoFit/>
          </a:bodyPr>
          <a:lstStyle/>
          <a:p>
            <a:pPr algn="ctr">
              <a:spcBef>
                <a:spcPct val="50000"/>
              </a:spcBef>
            </a:pPr>
            <a:r>
              <a:rPr lang="en-GB" sz="2400" dirty="0"/>
              <a:t>Core stakeholder group</a:t>
            </a:r>
          </a:p>
        </p:txBody>
      </p:sp>
      <p:sp>
        <p:nvSpPr>
          <p:cNvPr id="8199" name="Text Box 9"/>
          <p:cNvSpPr txBox="1">
            <a:spLocks noChangeArrowheads="1"/>
          </p:cNvSpPr>
          <p:nvPr/>
        </p:nvSpPr>
        <p:spPr bwMode="auto">
          <a:xfrm>
            <a:off x="2987675" y="5013325"/>
            <a:ext cx="2447925" cy="369888"/>
          </a:xfrm>
          <a:prstGeom prst="rect">
            <a:avLst/>
          </a:prstGeom>
          <a:noFill/>
          <a:ln w="9525">
            <a:solidFill>
              <a:schemeClr val="tx1"/>
            </a:solidFill>
            <a:miter lim="800000"/>
            <a:headEnd/>
            <a:tailEnd/>
          </a:ln>
        </p:spPr>
        <p:txBody>
          <a:bodyPr>
            <a:spAutoFit/>
          </a:bodyPr>
          <a:lstStyle/>
          <a:p>
            <a:pPr algn="ctr">
              <a:spcBef>
                <a:spcPct val="50000"/>
              </a:spcBef>
            </a:pPr>
            <a:r>
              <a:rPr lang="en-GB"/>
              <a:t>Wider stakeholders</a:t>
            </a:r>
          </a:p>
        </p:txBody>
      </p:sp>
      <p:sp>
        <p:nvSpPr>
          <p:cNvPr id="8200" name="Line 10"/>
          <p:cNvSpPr>
            <a:spLocks noChangeShapeType="1"/>
          </p:cNvSpPr>
          <p:nvPr/>
        </p:nvSpPr>
        <p:spPr bwMode="auto">
          <a:xfrm flipH="1" flipV="1">
            <a:off x="3492500" y="4581525"/>
            <a:ext cx="0" cy="431800"/>
          </a:xfrm>
          <a:prstGeom prst="line">
            <a:avLst/>
          </a:prstGeom>
          <a:noFill/>
          <a:ln w="9525">
            <a:solidFill>
              <a:schemeClr val="tx1"/>
            </a:solidFill>
            <a:round/>
            <a:headEnd/>
            <a:tailEnd type="triangle" w="med" len="med"/>
          </a:ln>
        </p:spPr>
        <p:txBody>
          <a:bodyPr/>
          <a:lstStyle/>
          <a:p>
            <a:endParaRPr lang="en-IE"/>
          </a:p>
        </p:txBody>
      </p:sp>
      <p:sp>
        <p:nvSpPr>
          <p:cNvPr id="8201" name="Line 11"/>
          <p:cNvSpPr>
            <a:spLocks noChangeShapeType="1"/>
          </p:cNvSpPr>
          <p:nvPr/>
        </p:nvSpPr>
        <p:spPr bwMode="auto">
          <a:xfrm flipV="1">
            <a:off x="4211638" y="4581525"/>
            <a:ext cx="0" cy="431800"/>
          </a:xfrm>
          <a:prstGeom prst="line">
            <a:avLst/>
          </a:prstGeom>
          <a:noFill/>
          <a:ln w="9525">
            <a:solidFill>
              <a:schemeClr val="tx1"/>
            </a:solidFill>
            <a:round/>
            <a:headEnd/>
            <a:tailEnd type="triangle" w="med" len="med"/>
          </a:ln>
        </p:spPr>
        <p:txBody>
          <a:bodyPr/>
          <a:lstStyle/>
          <a:p>
            <a:endParaRPr lang="en-IE"/>
          </a:p>
        </p:txBody>
      </p:sp>
      <p:sp>
        <p:nvSpPr>
          <p:cNvPr id="8202" name="Line 12"/>
          <p:cNvSpPr>
            <a:spLocks noChangeShapeType="1"/>
          </p:cNvSpPr>
          <p:nvPr/>
        </p:nvSpPr>
        <p:spPr bwMode="auto">
          <a:xfrm flipH="1" flipV="1">
            <a:off x="4932363" y="4581525"/>
            <a:ext cx="0" cy="431800"/>
          </a:xfrm>
          <a:prstGeom prst="line">
            <a:avLst/>
          </a:prstGeom>
          <a:noFill/>
          <a:ln w="9525">
            <a:solidFill>
              <a:schemeClr val="tx1"/>
            </a:solidFill>
            <a:round/>
            <a:headEnd/>
            <a:tailEnd type="triangle" w="med" len="med"/>
          </a:ln>
        </p:spPr>
        <p:txBody>
          <a:bodyPr/>
          <a:lstStyle/>
          <a:p>
            <a:endParaRPr lang="en-IE"/>
          </a:p>
        </p:txBody>
      </p:sp>
      <p:sp>
        <p:nvSpPr>
          <p:cNvPr id="8203" name="Line 14"/>
          <p:cNvSpPr>
            <a:spLocks noChangeShapeType="1"/>
          </p:cNvSpPr>
          <p:nvPr/>
        </p:nvSpPr>
        <p:spPr bwMode="auto">
          <a:xfrm flipH="1">
            <a:off x="5148263" y="2636838"/>
            <a:ext cx="1152525" cy="0"/>
          </a:xfrm>
          <a:prstGeom prst="line">
            <a:avLst/>
          </a:prstGeom>
          <a:noFill/>
          <a:ln w="9525">
            <a:solidFill>
              <a:schemeClr val="tx1"/>
            </a:solidFill>
            <a:round/>
            <a:headEnd/>
            <a:tailEnd type="triangle" w="med" len="med"/>
          </a:ln>
        </p:spPr>
        <p:txBody>
          <a:bodyPr/>
          <a:lstStyle/>
          <a:p>
            <a:endParaRPr lang="en-IE"/>
          </a:p>
        </p:txBody>
      </p:sp>
      <p:sp>
        <p:nvSpPr>
          <p:cNvPr id="8204" name="Line 15"/>
          <p:cNvSpPr>
            <a:spLocks noChangeShapeType="1"/>
          </p:cNvSpPr>
          <p:nvPr/>
        </p:nvSpPr>
        <p:spPr bwMode="auto">
          <a:xfrm flipH="1" flipV="1">
            <a:off x="7164388" y="1484313"/>
            <a:ext cx="0" cy="936625"/>
          </a:xfrm>
          <a:prstGeom prst="line">
            <a:avLst/>
          </a:prstGeom>
          <a:noFill/>
          <a:ln w="9525">
            <a:solidFill>
              <a:schemeClr val="tx1"/>
            </a:solidFill>
            <a:round/>
            <a:headEnd/>
            <a:tailEnd/>
          </a:ln>
        </p:spPr>
        <p:txBody>
          <a:bodyPr/>
          <a:lstStyle/>
          <a:p>
            <a:endParaRPr lang="en-IE"/>
          </a:p>
        </p:txBody>
      </p:sp>
      <p:sp>
        <p:nvSpPr>
          <p:cNvPr id="8205" name="Line 16"/>
          <p:cNvSpPr>
            <a:spLocks noChangeShapeType="1"/>
          </p:cNvSpPr>
          <p:nvPr/>
        </p:nvSpPr>
        <p:spPr bwMode="auto">
          <a:xfrm flipH="1" flipV="1">
            <a:off x="5148263" y="1484313"/>
            <a:ext cx="2016125" cy="0"/>
          </a:xfrm>
          <a:prstGeom prst="line">
            <a:avLst/>
          </a:prstGeom>
          <a:noFill/>
          <a:ln w="9525">
            <a:solidFill>
              <a:schemeClr val="tx1"/>
            </a:solidFill>
            <a:round/>
            <a:headEnd/>
            <a:tailEnd type="triangle" w="med" len="med"/>
          </a:ln>
        </p:spPr>
        <p:txBody>
          <a:bodyPr/>
          <a:lstStyle/>
          <a:p>
            <a:endParaRPr lang="en-IE"/>
          </a:p>
        </p:txBody>
      </p:sp>
      <p:sp>
        <p:nvSpPr>
          <p:cNvPr id="8206" name="Line 17"/>
          <p:cNvSpPr>
            <a:spLocks noChangeShapeType="1"/>
          </p:cNvSpPr>
          <p:nvPr/>
        </p:nvSpPr>
        <p:spPr bwMode="auto">
          <a:xfrm flipH="1">
            <a:off x="4211638" y="1700213"/>
            <a:ext cx="0" cy="504825"/>
          </a:xfrm>
          <a:prstGeom prst="line">
            <a:avLst/>
          </a:prstGeom>
          <a:noFill/>
          <a:ln w="9525">
            <a:solidFill>
              <a:schemeClr val="tx1"/>
            </a:solidFill>
            <a:round/>
            <a:headEnd/>
            <a:tailEnd type="triangle" w="med" len="med"/>
          </a:ln>
        </p:spPr>
        <p:txBody>
          <a:bodyPr/>
          <a:lstStyle/>
          <a:p>
            <a:endParaRPr lang="en-IE"/>
          </a:p>
        </p:txBody>
      </p:sp>
      <p:sp>
        <p:nvSpPr>
          <p:cNvPr id="8207" name="Line 18"/>
          <p:cNvSpPr>
            <a:spLocks noChangeShapeType="1"/>
          </p:cNvSpPr>
          <p:nvPr/>
        </p:nvSpPr>
        <p:spPr bwMode="auto">
          <a:xfrm>
            <a:off x="7164388" y="2781300"/>
            <a:ext cx="0" cy="1368425"/>
          </a:xfrm>
          <a:prstGeom prst="line">
            <a:avLst/>
          </a:prstGeom>
          <a:noFill/>
          <a:ln w="9525">
            <a:solidFill>
              <a:schemeClr val="tx1"/>
            </a:solidFill>
            <a:round/>
            <a:headEnd/>
            <a:tailEnd/>
          </a:ln>
        </p:spPr>
        <p:txBody>
          <a:bodyPr/>
          <a:lstStyle/>
          <a:p>
            <a:endParaRPr lang="en-IE"/>
          </a:p>
        </p:txBody>
      </p:sp>
      <p:sp>
        <p:nvSpPr>
          <p:cNvPr id="8208" name="Line 19"/>
          <p:cNvSpPr>
            <a:spLocks noChangeShapeType="1"/>
          </p:cNvSpPr>
          <p:nvPr/>
        </p:nvSpPr>
        <p:spPr bwMode="auto">
          <a:xfrm flipH="1">
            <a:off x="5795963" y="4149725"/>
            <a:ext cx="1368425" cy="0"/>
          </a:xfrm>
          <a:prstGeom prst="line">
            <a:avLst/>
          </a:prstGeom>
          <a:noFill/>
          <a:ln w="9525">
            <a:solidFill>
              <a:schemeClr val="tx1"/>
            </a:solidFill>
            <a:round/>
            <a:headEnd/>
            <a:tailEnd type="triangle" w="med" len="med"/>
          </a:ln>
        </p:spPr>
        <p:txBody>
          <a:bodyPr/>
          <a:lstStyle/>
          <a:p>
            <a:endParaRPr lang="en-IE"/>
          </a:p>
        </p:txBody>
      </p:sp>
      <p:sp>
        <p:nvSpPr>
          <p:cNvPr id="8209" name="Line 20"/>
          <p:cNvSpPr>
            <a:spLocks noChangeShapeType="1"/>
          </p:cNvSpPr>
          <p:nvPr/>
        </p:nvSpPr>
        <p:spPr bwMode="auto">
          <a:xfrm>
            <a:off x="4211638" y="3213100"/>
            <a:ext cx="0" cy="360363"/>
          </a:xfrm>
          <a:prstGeom prst="line">
            <a:avLst/>
          </a:prstGeom>
          <a:noFill/>
          <a:ln w="9525">
            <a:solidFill>
              <a:schemeClr val="tx1"/>
            </a:solidFill>
            <a:round/>
            <a:headEnd type="triangle" w="med" len="med"/>
            <a:tailEnd type="triangle" w="med" len="med"/>
          </a:ln>
        </p:spPr>
        <p:txBody>
          <a:bodyPr/>
          <a:lstStyle/>
          <a:p>
            <a:endParaRPr lang="en-IE"/>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250825" y="274638"/>
            <a:ext cx="8229600" cy="1143000"/>
          </a:xfrm>
        </p:spPr>
        <p:txBody>
          <a:bodyPr/>
          <a:lstStyle/>
          <a:p>
            <a:pPr eaLnBrk="1" hangingPunct="1"/>
            <a:r>
              <a:rPr lang="en-GB" smtClean="0"/>
              <a:t>Stakeholder group</a:t>
            </a:r>
          </a:p>
        </p:txBody>
      </p:sp>
      <p:sp>
        <p:nvSpPr>
          <p:cNvPr id="9219" name="Content Placeholder 2"/>
          <p:cNvSpPr>
            <a:spLocks noGrp="1"/>
          </p:cNvSpPr>
          <p:nvPr>
            <p:ph idx="1"/>
          </p:nvPr>
        </p:nvSpPr>
        <p:spPr/>
        <p:txBody>
          <a:bodyPr/>
          <a:lstStyle/>
          <a:p>
            <a:pPr eaLnBrk="1" hangingPunct="1"/>
            <a:r>
              <a:rPr lang="en-GB" smtClean="0"/>
              <a:t>27 core stakeholders.</a:t>
            </a:r>
          </a:p>
          <a:p>
            <a:pPr eaLnBrk="1" hangingPunct="1"/>
            <a:r>
              <a:rPr lang="en-GB" smtClean="0"/>
              <a:t>Main sectors: Fishing &amp; Mariculture, Aggregates, Undersea Cables, Marine Renewables, Ports, Shipping, Coastal Tourism and Recreation.</a:t>
            </a:r>
          </a:p>
          <a:p>
            <a:pPr eaLnBrk="1" hangingPunct="1"/>
            <a:r>
              <a:rPr lang="en-GB" smtClean="0"/>
              <a:t>Ireland, the UK, France and Spain.</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smtClean="0"/>
              <a:t>Advisory Group</a:t>
            </a:r>
          </a:p>
        </p:txBody>
      </p:sp>
      <p:sp>
        <p:nvSpPr>
          <p:cNvPr id="10243" name="Content Placeholder 2"/>
          <p:cNvSpPr>
            <a:spLocks noGrp="1"/>
          </p:cNvSpPr>
          <p:nvPr>
            <p:ph idx="1"/>
          </p:nvPr>
        </p:nvSpPr>
        <p:spPr/>
        <p:txBody>
          <a:bodyPr/>
          <a:lstStyle/>
          <a:p>
            <a:r>
              <a:rPr lang="en-GB" smtClean="0"/>
              <a:t>Group to provide advice and review stakeholder outputs.</a:t>
            </a:r>
          </a:p>
          <a:p>
            <a:r>
              <a:rPr lang="en-GB" smtClean="0"/>
              <a:t>Expertise in policy, science and stakeholder engagement:</a:t>
            </a:r>
            <a:br>
              <a:rPr lang="en-GB" smtClean="0"/>
            </a:br>
            <a:r>
              <a:rPr lang="en-GB" sz="2800" smtClean="0">
                <a:solidFill>
                  <a:srgbClr val="FF0000"/>
                </a:solidFill>
              </a:rPr>
              <a:t>David Johnson (OSPAR), Fanny Douvere (UNESCO), Laurence Mee (SAMS), David Reid (Marine Institute), Diana Pound (Dialogue Matters), Sian Prior (consultant), Simon Walmsley (WWF International).</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p:cNvSpPr>
          <p:nvPr>
            <p:ph type="title"/>
          </p:nvPr>
        </p:nvSpPr>
        <p:spPr/>
        <p:txBody>
          <a:bodyPr/>
          <a:lstStyle/>
          <a:p>
            <a:r>
              <a:rPr lang="en-GB" smtClean="0"/>
              <a:t>Workshops</a:t>
            </a:r>
          </a:p>
        </p:txBody>
      </p:sp>
      <p:pic>
        <p:nvPicPr>
          <p:cNvPr id="11267" name="Picture 5" descr="P1090725"/>
          <p:cNvPicPr>
            <a:picLocks noChangeAspect="1" noChangeArrowheads="1"/>
          </p:cNvPicPr>
          <p:nvPr/>
        </p:nvPicPr>
        <p:blipFill>
          <a:blip r:embed="rId3" cstate="print"/>
          <a:srcRect/>
          <a:stretch>
            <a:fillRect/>
          </a:stretch>
        </p:blipFill>
        <p:spPr bwMode="auto">
          <a:xfrm>
            <a:off x="0" y="2852738"/>
            <a:ext cx="4681538" cy="2633662"/>
          </a:xfrm>
          <a:prstGeom prst="rect">
            <a:avLst/>
          </a:prstGeom>
          <a:noFill/>
          <a:ln w="9525">
            <a:noFill/>
            <a:miter lim="800000"/>
            <a:headEnd/>
            <a:tailEnd/>
          </a:ln>
        </p:spPr>
      </p:pic>
      <p:pic>
        <p:nvPicPr>
          <p:cNvPr id="11268" name="Picture 4" descr="P1090728"/>
          <p:cNvPicPr>
            <a:picLocks noChangeAspect="1" noChangeArrowheads="1"/>
          </p:cNvPicPr>
          <p:nvPr/>
        </p:nvPicPr>
        <p:blipFill>
          <a:blip r:embed="rId4" cstate="print"/>
          <a:srcRect/>
          <a:stretch>
            <a:fillRect/>
          </a:stretch>
        </p:blipFill>
        <p:spPr bwMode="auto">
          <a:xfrm>
            <a:off x="4211638" y="1557338"/>
            <a:ext cx="4932362" cy="27733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IE" smtClean="0"/>
              <a:t>Interactive Map</a:t>
            </a:r>
          </a:p>
        </p:txBody>
      </p:sp>
      <p:pic>
        <p:nvPicPr>
          <p:cNvPr id="12291" name="Picture 2"/>
          <p:cNvPicPr>
            <a:picLocks noGrp="1" noChangeAspect="1" noChangeArrowheads="1"/>
          </p:cNvPicPr>
          <p:nvPr>
            <p:ph idx="1"/>
          </p:nvPr>
        </p:nvPicPr>
        <p:blipFill>
          <a:blip r:embed="rId3" cstate="print"/>
          <a:srcRect/>
          <a:stretch>
            <a:fillRect/>
          </a:stretch>
        </p:blipFill>
        <p:spPr>
          <a:xfrm>
            <a:off x="468313" y="1484313"/>
            <a:ext cx="8229600" cy="3873500"/>
          </a:xfr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p:cNvSpPr>
          <p:nvPr>
            <p:ph type="title"/>
          </p:nvPr>
        </p:nvSpPr>
        <p:spPr/>
        <p:txBody>
          <a:bodyPr/>
          <a:lstStyle/>
          <a:p>
            <a:r>
              <a:rPr lang="en-GB" smtClean="0"/>
              <a:t>Online tutorials</a:t>
            </a:r>
          </a:p>
        </p:txBody>
      </p:sp>
      <p:pic>
        <p:nvPicPr>
          <p:cNvPr id="13315" name="Picture 4" descr="Picture 2"/>
          <p:cNvPicPr>
            <a:picLocks noChangeAspect="1" noChangeArrowheads="1"/>
          </p:cNvPicPr>
          <p:nvPr/>
        </p:nvPicPr>
        <p:blipFill>
          <a:blip r:embed="rId3" cstate="print"/>
          <a:srcRect/>
          <a:stretch>
            <a:fillRect/>
          </a:stretch>
        </p:blipFill>
        <p:spPr bwMode="auto">
          <a:xfrm>
            <a:off x="323850" y="1341438"/>
            <a:ext cx="4502150" cy="3208337"/>
          </a:xfrm>
          <a:prstGeom prst="rect">
            <a:avLst/>
          </a:prstGeom>
          <a:noFill/>
          <a:ln w="9525">
            <a:noFill/>
            <a:miter lim="800000"/>
            <a:headEnd/>
            <a:tailEnd/>
          </a:ln>
        </p:spPr>
      </p:pic>
      <p:pic>
        <p:nvPicPr>
          <p:cNvPr id="13316" name="Picture 5" descr="Picture 1"/>
          <p:cNvPicPr>
            <a:picLocks noChangeAspect="1" noChangeArrowheads="1"/>
          </p:cNvPicPr>
          <p:nvPr/>
        </p:nvPicPr>
        <p:blipFill>
          <a:blip r:embed="rId4" cstate="print"/>
          <a:srcRect/>
          <a:stretch>
            <a:fillRect/>
          </a:stretch>
        </p:blipFill>
        <p:spPr bwMode="auto">
          <a:xfrm>
            <a:off x="4427538" y="1844675"/>
            <a:ext cx="4319587" cy="3463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p:cNvPicPr>
            <a:picLocks noChangeAspect="1" noChangeArrowheads="1"/>
          </p:cNvPicPr>
          <p:nvPr/>
        </p:nvPicPr>
        <p:blipFill>
          <a:blip r:embed="rId3" cstate="print"/>
          <a:srcRect l="18832" t="20306" r="22849" b="10423"/>
          <a:stretch>
            <a:fillRect/>
          </a:stretch>
        </p:blipFill>
        <p:spPr bwMode="auto">
          <a:xfrm>
            <a:off x="2268538" y="1484313"/>
            <a:ext cx="4446587" cy="3960812"/>
          </a:xfrm>
          <a:prstGeom prst="rect">
            <a:avLst/>
          </a:prstGeom>
          <a:noFill/>
          <a:ln w="9525">
            <a:noFill/>
            <a:miter lim="800000"/>
            <a:headEnd/>
            <a:tailEnd/>
          </a:ln>
        </p:spPr>
      </p:pic>
      <p:sp>
        <p:nvSpPr>
          <p:cNvPr id="14339" name="Rectangle 6"/>
          <p:cNvSpPr>
            <a:spLocks noGrp="1"/>
          </p:cNvSpPr>
          <p:nvPr>
            <p:ph type="title"/>
          </p:nvPr>
        </p:nvSpPr>
        <p:spPr>
          <a:noFill/>
        </p:spPr>
        <p:txBody>
          <a:bodyPr/>
          <a:lstStyle/>
          <a:p>
            <a:r>
              <a:rPr lang="en-GB" sz="4000" smtClean="0"/>
              <a:t>Website: </a:t>
            </a:r>
            <a:br>
              <a:rPr lang="en-GB" sz="4000" smtClean="0"/>
            </a:br>
            <a:r>
              <a:rPr lang="en-GB" sz="4000" smtClean="0"/>
              <a:t>www.projectpisces.eu</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GB" smtClean="0"/>
              <a:t>Guidelines development</a:t>
            </a:r>
          </a:p>
        </p:txBody>
      </p:sp>
      <p:sp>
        <p:nvSpPr>
          <p:cNvPr id="15363" name="Content Placeholder 2"/>
          <p:cNvSpPr>
            <a:spLocks noGrp="1"/>
          </p:cNvSpPr>
          <p:nvPr>
            <p:ph idx="1"/>
          </p:nvPr>
        </p:nvSpPr>
        <p:spPr/>
        <p:txBody>
          <a:bodyPr/>
          <a:lstStyle/>
          <a:p>
            <a:r>
              <a:rPr lang="en-GB" smtClean="0"/>
              <a:t>Cork workshop started process of stakeholder-led guidelines.</a:t>
            </a:r>
          </a:p>
          <a:p>
            <a:r>
              <a:rPr lang="en-GB" smtClean="0"/>
              <a:t>Agreed definition, principles and started objectives and actions. </a:t>
            </a:r>
          </a:p>
          <a:p>
            <a:r>
              <a:rPr lang="en-GB" smtClean="0"/>
              <a:t>Workshop in June 2011: St. Malo, France.</a:t>
            </a:r>
          </a:p>
          <a:p>
            <a:endParaRPr lang="en-GB" smtClean="0"/>
          </a:p>
          <a:p>
            <a:endParaRPr lang="en-GB"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3419475" y="836613"/>
            <a:ext cx="1657350" cy="466725"/>
          </a:xfrm>
          <a:prstGeom prst="rect">
            <a:avLst/>
          </a:prstGeom>
          <a:solidFill>
            <a:srgbClr val="FFFFFF"/>
          </a:solidFill>
          <a:ln w="9525">
            <a:solidFill>
              <a:srgbClr val="000000"/>
            </a:solidFill>
            <a:miter lim="800000"/>
            <a:headEnd/>
            <a:tailEnd/>
          </a:ln>
        </p:spPr>
        <p:txBody>
          <a:bodyPr>
            <a:spAutoFit/>
          </a:bodyPr>
          <a:lstStyle/>
          <a:p>
            <a:pPr algn="ctr"/>
            <a:r>
              <a:rPr lang="en-GB" sz="2400" b="1">
                <a:latin typeface="Calibri" pitchFamily="34" charset="0"/>
              </a:rPr>
              <a:t>Principles</a:t>
            </a:r>
            <a:endParaRPr lang="en-GB" sz="2400">
              <a:latin typeface="Calibri" pitchFamily="34" charset="0"/>
            </a:endParaRPr>
          </a:p>
        </p:txBody>
      </p:sp>
      <p:sp>
        <p:nvSpPr>
          <p:cNvPr id="16387" name="Text Box 2"/>
          <p:cNvSpPr txBox="1">
            <a:spLocks noChangeArrowheads="1"/>
          </p:cNvSpPr>
          <p:nvPr/>
        </p:nvSpPr>
        <p:spPr bwMode="auto">
          <a:xfrm>
            <a:off x="3421063" y="2060575"/>
            <a:ext cx="1655762" cy="466725"/>
          </a:xfrm>
          <a:prstGeom prst="rect">
            <a:avLst/>
          </a:prstGeom>
          <a:solidFill>
            <a:srgbClr val="FFFFFF"/>
          </a:solidFill>
          <a:ln w="9525">
            <a:solidFill>
              <a:srgbClr val="000000"/>
            </a:solidFill>
            <a:miter lim="800000"/>
            <a:headEnd/>
            <a:tailEnd/>
          </a:ln>
        </p:spPr>
        <p:txBody>
          <a:bodyPr>
            <a:spAutoFit/>
          </a:bodyPr>
          <a:lstStyle/>
          <a:p>
            <a:pPr algn="ctr"/>
            <a:r>
              <a:rPr lang="en-GB" sz="2400" b="1">
                <a:latin typeface="Calibri" pitchFamily="34" charset="0"/>
              </a:rPr>
              <a:t>Objectives</a:t>
            </a:r>
            <a:endParaRPr lang="en-GB" sz="2400">
              <a:latin typeface="Calibri" pitchFamily="34" charset="0"/>
            </a:endParaRPr>
          </a:p>
        </p:txBody>
      </p:sp>
      <p:sp>
        <p:nvSpPr>
          <p:cNvPr id="16388" name="Text Box 2"/>
          <p:cNvSpPr txBox="1">
            <a:spLocks noChangeArrowheads="1"/>
          </p:cNvSpPr>
          <p:nvPr/>
        </p:nvSpPr>
        <p:spPr bwMode="auto">
          <a:xfrm>
            <a:off x="3276600" y="3213100"/>
            <a:ext cx="2160588" cy="863600"/>
          </a:xfrm>
          <a:prstGeom prst="rect">
            <a:avLst/>
          </a:prstGeom>
          <a:solidFill>
            <a:srgbClr val="FFFFFF"/>
          </a:solidFill>
          <a:ln w="9525">
            <a:solidFill>
              <a:srgbClr val="000000"/>
            </a:solidFill>
            <a:miter lim="800000"/>
            <a:headEnd/>
            <a:tailEnd/>
          </a:ln>
        </p:spPr>
        <p:txBody>
          <a:bodyPr/>
          <a:lstStyle/>
          <a:p>
            <a:pPr algn="ctr"/>
            <a:r>
              <a:rPr lang="en-GB" sz="2400" b="1">
                <a:latin typeface="Calibri" pitchFamily="34" charset="0"/>
              </a:rPr>
              <a:t>Action plans (regional)</a:t>
            </a:r>
            <a:endParaRPr lang="en-GB" sz="2400">
              <a:latin typeface="Calibri" pitchFamily="34" charset="0"/>
            </a:endParaRPr>
          </a:p>
        </p:txBody>
      </p:sp>
      <p:sp>
        <p:nvSpPr>
          <p:cNvPr id="16389" name="Text Box 2"/>
          <p:cNvSpPr txBox="1">
            <a:spLocks noChangeArrowheads="1"/>
          </p:cNvSpPr>
          <p:nvPr/>
        </p:nvSpPr>
        <p:spPr bwMode="auto">
          <a:xfrm>
            <a:off x="3276600" y="4437063"/>
            <a:ext cx="2159000" cy="865187"/>
          </a:xfrm>
          <a:prstGeom prst="rect">
            <a:avLst/>
          </a:prstGeom>
          <a:solidFill>
            <a:srgbClr val="FFFFFF"/>
          </a:solidFill>
          <a:ln w="9525">
            <a:solidFill>
              <a:srgbClr val="000000"/>
            </a:solidFill>
            <a:miter lim="800000"/>
            <a:headEnd/>
            <a:tailEnd/>
          </a:ln>
        </p:spPr>
        <p:txBody>
          <a:bodyPr/>
          <a:lstStyle/>
          <a:p>
            <a:pPr algn="ctr"/>
            <a:r>
              <a:rPr lang="en-GB" sz="2400" b="1">
                <a:latin typeface="Calibri" pitchFamily="34" charset="0"/>
              </a:rPr>
              <a:t>Action plans</a:t>
            </a:r>
          </a:p>
          <a:p>
            <a:pPr algn="ctr"/>
            <a:r>
              <a:rPr lang="en-GB" sz="2400" b="1">
                <a:latin typeface="Calibri" pitchFamily="34" charset="0"/>
              </a:rPr>
              <a:t>(sectoral)</a:t>
            </a:r>
            <a:endParaRPr lang="en-GB" sz="2400">
              <a:latin typeface="Calibri" pitchFamily="34" charset="0"/>
            </a:endParaRPr>
          </a:p>
        </p:txBody>
      </p:sp>
      <p:sp>
        <p:nvSpPr>
          <p:cNvPr id="16390" name="AutoShape 12"/>
          <p:cNvSpPr>
            <a:spLocks noChangeArrowheads="1"/>
          </p:cNvSpPr>
          <p:nvPr/>
        </p:nvSpPr>
        <p:spPr bwMode="auto">
          <a:xfrm flipH="1" flipV="1">
            <a:off x="5435600" y="3500438"/>
            <a:ext cx="792163" cy="1368425"/>
          </a:xfrm>
          <a:prstGeom prst="curvedRightArrow">
            <a:avLst>
              <a:gd name="adj1" fmla="val 34549"/>
              <a:gd name="adj2" fmla="val 69098"/>
              <a:gd name="adj3" fmla="val 37500"/>
            </a:avLst>
          </a:prstGeom>
          <a:solidFill>
            <a:srgbClr val="FFFFFF"/>
          </a:solidFill>
          <a:ln w="9525">
            <a:solidFill>
              <a:srgbClr val="000000"/>
            </a:solidFill>
            <a:miter lim="800000"/>
            <a:headEnd/>
            <a:tailEnd/>
          </a:ln>
        </p:spPr>
        <p:txBody>
          <a:bodyPr/>
          <a:lstStyle/>
          <a:p>
            <a:endParaRPr lang="en-GB"/>
          </a:p>
        </p:txBody>
      </p:sp>
      <p:sp>
        <p:nvSpPr>
          <p:cNvPr id="16391" name="AutoShape 14"/>
          <p:cNvSpPr>
            <a:spLocks noChangeArrowheads="1"/>
          </p:cNvSpPr>
          <p:nvPr/>
        </p:nvSpPr>
        <p:spPr bwMode="auto">
          <a:xfrm>
            <a:off x="4140200" y="1341438"/>
            <a:ext cx="215900" cy="719137"/>
          </a:xfrm>
          <a:prstGeom prst="downArrow">
            <a:avLst>
              <a:gd name="adj1" fmla="val 50000"/>
              <a:gd name="adj2" fmla="val 83272"/>
            </a:avLst>
          </a:prstGeom>
          <a:solidFill>
            <a:schemeClr val="accent1"/>
          </a:solidFill>
          <a:ln w="9525">
            <a:solidFill>
              <a:schemeClr val="tx1"/>
            </a:solidFill>
            <a:miter lim="800000"/>
            <a:headEnd/>
            <a:tailEnd/>
          </a:ln>
        </p:spPr>
        <p:txBody>
          <a:bodyPr wrap="none" anchor="ctr"/>
          <a:lstStyle/>
          <a:p>
            <a:endParaRPr lang="en-GB"/>
          </a:p>
        </p:txBody>
      </p:sp>
      <p:sp>
        <p:nvSpPr>
          <p:cNvPr id="16392" name="AutoShape 15"/>
          <p:cNvSpPr>
            <a:spLocks noChangeArrowheads="1"/>
          </p:cNvSpPr>
          <p:nvPr/>
        </p:nvSpPr>
        <p:spPr bwMode="auto">
          <a:xfrm>
            <a:off x="4140200" y="2565400"/>
            <a:ext cx="215900" cy="647700"/>
          </a:xfrm>
          <a:prstGeom prst="downArrow">
            <a:avLst>
              <a:gd name="adj1" fmla="val 50000"/>
              <a:gd name="adj2" fmla="val 75000"/>
            </a:avLst>
          </a:prstGeom>
          <a:solidFill>
            <a:schemeClr val="accent1"/>
          </a:solidFill>
          <a:ln w="9525">
            <a:solidFill>
              <a:schemeClr val="tx1"/>
            </a:solidFill>
            <a:miter lim="800000"/>
            <a:headEnd/>
            <a:tailEnd/>
          </a:ln>
        </p:spPr>
        <p:txBody>
          <a:bodyPr wrap="none" anchor="ctr"/>
          <a:lstStyle/>
          <a:p>
            <a:endParaRPr lang="en-GB"/>
          </a:p>
        </p:txBody>
      </p:sp>
      <p:sp>
        <p:nvSpPr>
          <p:cNvPr id="16393" name="AutoShape 16"/>
          <p:cNvSpPr>
            <a:spLocks noChangeArrowheads="1"/>
          </p:cNvSpPr>
          <p:nvPr/>
        </p:nvSpPr>
        <p:spPr bwMode="auto">
          <a:xfrm rot="10616700" flipH="1" flipV="1">
            <a:off x="2484438" y="3644900"/>
            <a:ext cx="792162" cy="1368425"/>
          </a:xfrm>
          <a:prstGeom prst="curvedRightArrow">
            <a:avLst>
              <a:gd name="adj1" fmla="val 34549"/>
              <a:gd name="adj2" fmla="val 69098"/>
              <a:gd name="adj3" fmla="val 37500"/>
            </a:avLst>
          </a:prstGeom>
          <a:solidFill>
            <a:srgbClr val="FFFFFF"/>
          </a:solidFill>
          <a:ln w="9525">
            <a:solidFill>
              <a:srgbClr val="000000"/>
            </a:solidFill>
            <a:miter lim="800000"/>
            <a:headEnd/>
            <a:tailEnd/>
          </a:ln>
        </p:spPr>
        <p:txBody>
          <a:bodyPr/>
          <a:lstStyle/>
          <a:p>
            <a:endParaRPr lang="en-GB"/>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p:nvPr>
        </p:nvSpPr>
        <p:spPr/>
        <p:txBody>
          <a:bodyPr/>
          <a:lstStyle/>
          <a:p>
            <a:r>
              <a:rPr lang="en-GB" smtClean="0"/>
              <a:t>Next steps</a:t>
            </a:r>
          </a:p>
        </p:txBody>
      </p:sp>
      <p:sp>
        <p:nvSpPr>
          <p:cNvPr id="17411" name="Rectangle 3"/>
          <p:cNvSpPr>
            <a:spLocks noGrp="1"/>
          </p:cNvSpPr>
          <p:nvPr>
            <p:ph type="body" idx="1"/>
          </p:nvPr>
        </p:nvSpPr>
        <p:spPr/>
        <p:txBody>
          <a:bodyPr/>
          <a:lstStyle/>
          <a:p>
            <a:r>
              <a:rPr lang="en-GB" smtClean="0"/>
              <a:t>To involve those not in attendance and a wider 200 stakeholders.</a:t>
            </a:r>
          </a:p>
          <a:p>
            <a:r>
              <a:rPr lang="en-GB" smtClean="0"/>
              <a:t>Requires detailed understanding and review of sectors including communication channels, requirements and networks.</a:t>
            </a:r>
          </a:p>
          <a:p>
            <a:r>
              <a:rPr lang="en-GB" smtClean="0"/>
              <a:t>Wider 3000 aware of guidelines.</a:t>
            </a:r>
          </a:p>
          <a:p>
            <a:r>
              <a:rPr lang="en-GB" smtClean="0"/>
              <a:t>Workshop in June 2011: St. Malo, France.</a:t>
            </a:r>
          </a:p>
          <a:p>
            <a:endParaRPr lang="en-GB"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260350"/>
            <a:ext cx="8229600" cy="1143000"/>
          </a:xfrm>
        </p:spPr>
        <p:txBody>
          <a:bodyPr/>
          <a:lstStyle/>
          <a:p>
            <a:pPr eaLnBrk="1" hangingPunct="1"/>
            <a:r>
              <a:rPr lang="en-GB" sz="4000" smtClean="0"/>
              <a:t>MSFD timeline and</a:t>
            </a:r>
            <a:br>
              <a:rPr lang="en-GB" sz="4000" smtClean="0"/>
            </a:br>
            <a:r>
              <a:rPr lang="en-GB" sz="4000" smtClean="0"/>
              <a:t>scope for influence</a:t>
            </a:r>
          </a:p>
        </p:txBody>
      </p:sp>
      <p:sp>
        <p:nvSpPr>
          <p:cNvPr id="2" name="Right Arrow 1"/>
          <p:cNvSpPr/>
          <p:nvPr/>
        </p:nvSpPr>
        <p:spPr>
          <a:xfrm>
            <a:off x="827088" y="3068638"/>
            <a:ext cx="7705725" cy="7191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 name="TextBox 2"/>
          <p:cNvSpPr txBox="1"/>
          <p:nvPr/>
        </p:nvSpPr>
        <p:spPr>
          <a:xfrm>
            <a:off x="827584" y="3267900"/>
            <a:ext cx="648072" cy="307777"/>
          </a:xfrm>
          <a:prstGeom prst="rect">
            <a:avLst/>
          </a:prstGeom>
          <a:noFill/>
        </p:spPr>
        <p:txBody>
          <a:bodyPr>
            <a:spAutoFit/>
          </a:bodyPr>
          <a:lstStyle/>
          <a:p>
            <a:pPr>
              <a:defRPr/>
            </a:pPr>
            <a:r>
              <a:rPr lang="en-GB" sz="1400" dirty="0">
                <a:ln w="18415" cmpd="sng">
                  <a:solidFill>
                    <a:srgbClr val="FFFFFF"/>
                  </a:solidFill>
                  <a:prstDash val="solid"/>
                </a:ln>
                <a:solidFill>
                  <a:srgbClr val="FFFFFF"/>
                </a:solidFill>
                <a:effectLst>
                  <a:outerShdw blurRad="63500" dir="3600000" algn="tl" rotWithShape="0">
                    <a:srgbClr val="000000">
                      <a:alpha val="70000"/>
                    </a:srgbClr>
                  </a:outerShdw>
                </a:effectLst>
              </a:rPr>
              <a:t>2010</a:t>
            </a:r>
          </a:p>
        </p:txBody>
      </p:sp>
      <p:sp>
        <p:nvSpPr>
          <p:cNvPr id="13" name="TextBox 12"/>
          <p:cNvSpPr txBox="1"/>
          <p:nvPr/>
        </p:nvSpPr>
        <p:spPr>
          <a:xfrm>
            <a:off x="2027811" y="3267901"/>
            <a:ext cx="648072" cy="307777"/>
          </a:xfrm>
          <a:prstGeom prst="rect">
            <a:avLst/>
          </a:prstGeom>
          <a:noFill/>
        </p:spPr>
        <p:txBody>
          <a:bodyPr>
            <a:spAutoFit/>
          </a:bodyPr>
          <a:lstStyle/>
          <a:p>
            <a:pPr>
              <a:defRPr/>
            </a:pPr>
            <a:r>
              <a:rPr lang="en-GB" sz="1400" dirty="0">
                <a:ln w="18415" cmpd="sng">
                  <a:solidFill>
                    <a:srgbClr val="FFFFFF"/>
                  </a:solidFill>
                  <a:prstDash val="solid"/>
                </a:ln>
                <a:solidFill>
                  <a:srgbClr val="FFFFFF"/>
                </a:solidFill>
                <a:effectLst>
                  <a:outerShdw blurRad="63500" dir="3600000" algn="tl" rotWithShape="0">
                    <a:srgbClr val="000000">
                      <a:alpha val="70000"/>
                    </a:srgbClr>
                  </a:outerShdw>
                </a:effectLst>
              </a:rPr>
              <a:t>2012</a:t>
            </a:r>
          </a:p>
        </p:txBody>
      </p:sp>
      <p:sp>
        <p:nvSpPr>
          <p:cNvPr id="14" name="TextBox 13"/>
          <p:cNvSpPr txBox="1"/>
          <p:nvPr/>
        </p:nvSpPr>
        <p:spPr>
          <a:xfrm>
            <a:off x="4047928" y="3274120"/>
            <a:ext cx="648072" cy="307777"/>
          </a:xfrm>
          <a:prstGeom prst="rect">
            <a:avLst/>
          </a:prstGeom>
          <a:noFill/>
        </p:spPr>
        <p:txBody>
          <a:bodyPr>
            <a:spAutoFit/>
          </a:bodyPr>
          <a:lstStyle/>
          <a:p>
            <a:pPr>
              <a:defRPr/>
            </a:pPr>
            <a:r>
              <a:rPr lang="en-GB" sz="1400" dirty="0">
                <a:ln w="18415" cmpd="sng">
                  <a:solidFill>
                    <a:srgbClr val="FFFFFF"/>
                  </a:solidFill>
                  <a:prstDash val="solid"/>
                </a:ln>
                <a:solidFill>
                  <a:srgbClr val="FFFFFF"/>
                </a:solidFill>
                <a:effectLst>
                  <a:outerShdw blurRad="63500" dir="3600000" algn="tl" rotWithShape="0">
                    <a:srgbClr val="000000">
                      <a:alpha val="70000"/>
                    </a:srgbClr>
                  </a:outerShdw>
                </a:effectLst>
              </a:rPr>
              <a:t>2014</a:t>
            </a:r>
          </a:p>
        </p:txBody>
      </p:sp>
      <p:sp>
        <p:nvSpPr>
          <p:cNvPr id="15" name="TextBox 14"/>
          <p:cNvSpPr txBox="1"/>
          <p:nvPr/>
        </p:nvSpPr>
        <p:spPr>
          <a:xfrm>
            <a:off x="4883299" y="3274120"/>
            <a:ext cx="648072" cy="307777"/>
          </a:xfrm>
          <a:prstGeom prst="rect">
            <a:avLst/>
          </a:prstGeom>
          <a:noFill/>
        </p:spPr>
        <p:txBody>
          <a:bodyPr>
            <a:spAutoFit/>
          </a:bodyPr>
          <a:lstStyle/>
          <a:p>
            <a:pPr>
              <a:defRPr/>
            </a:pPr>
            <a:r>
              <a:rPr lang="en-GB" sz="1400" dirty="0">
                <a:ln w="18415" cmpd="sng">
                  <a:solidFill>
                    <a:srgbClr val="FFFFFF"/>
                  </a:solidFill>
                  <a:prstDash val="solid"/>
                </a:ln>
                <a:solidFill>
                  <a:srgbClr val="FFFFFF"/>
                </a:solidFill>
                <a:effectLst>
                  <a:outerShdw blurRad="63500" dir="3600000" algn="tl" rotWithShape="0">
                    <a:srgbClr val="000000">
                      <a:alpha val="70000"/>
                    </a:srgbClr>
                  </a:outerShdw>
                </a:effectLst>
              </a:rPr>
              <a:t>2015</a:t>
            </a:r>
          </a:p>
        </p:txBody>
      </p:sp>
      <p:sp>
        <p:nvSpPr>
          <p:cNvPr id="16" name="TextBox 15"/>
          <p:cNvSpPr txBox="1"/>
          <p:nvPr/>
        </p:nvSpPr>
        <p:spPr>
          <a:xfrm>
            <a:off x="5724128" y="3274119"/>
            <a:ext cx="648072" cy="307777"/>
          </a:xfrm>
          <a:prstGeom prst="rect">
            <a:avLst/>
          </a:prstGeom>
          <a:noFill/>
        </p:spPr>
        <p:txBody>
          <a:bodyPr>
            <a:spAutoFit/>
          </a:bodyPr>
          <a:lstStyle/>
          <a:p>
            <a:pPr>
              <a:defRPr/>
            </a:pPr>
            <a:r>
              <a:rPr lang="en-GB" sz="1400" dirty="0">
                <a:ln w="18415" cmpd="sng">
                  <a:solidFill>
                    <a:srgbClr val="FFFFFF"/>
                  </a:solidFill>
                  <a:prstDash val="solid"/>
                </a:ln>
                <a:solidFill>
                  <a:srgbClr val="FFFFFF"/>
                </a:solidFill>
                <a:effectLst>
                  <a:outerShdw blurRad="63500" dir="3600000" algn="tl" rotWithShape="0">
                    <a:srgbClr val="000000">
                      <a:alpha val="70000"/>
                    </a:srgbClr>
                  </a:outerShdw>
                </a:effectLst>
              </a:rPr>
              <a:t>2016</a:t>
            </a:r>
          </a:p>
        </p:txBody>
      </p:sp>
      <p:sp>
        <p:nvSpPr>
          <p:cNvPr id="17" name="TextBox 16"/>
          <p:cNvSpPr txBox="1"/>
          <p:nvPr/>
        </p:nvSpPr>
        <p:spPr>
          <a:xfrm>
            <a:off x="7374845" y="3259364"/>
            <a:ext cx="792088" cy="307777"/>
          </a:xfrm>
          <a:prstGeom prst="rect">
            <a:avLst/>
          </a:prstGeom>
          <a:noFill/>
        </p:spPr>
        <p:txBody>
          <a:bodyPr>
            <a:spAutoFit/>
          </a:bodyPr>
          <a:lstStyle/>
          <a:p>
            <a:pPr>
              <a:defRPr/>
            </a:pPr>
            <a:r>
              <a:rPr lang="en-GB" sz="1400" dirty="0">
                <a:ln w="18415" cmpd="sng">
                  <a:solidFill>
                    <a:srgbClr val="FFFFFF"/>
                  </a:solidFill>
                  <a:prstDash val="solid"/>
                </a:ln>
                <a:solidFill>
                  <a:srgbClr val="FFFFFF"/>
                </a:solidFill>
                <a:effectLst>
                  <a:outerShdw blurRad="63500" dir="3600000" algn="tl" rotWithShape="0">
                    <a:srgbClr val="000000">
                      <a:alpha val="70000"/>
                    </a:srgbClr>
                  </a:outerShdw>
                </a:effectLst>
              </a:rPr>
              <a:t>2020</a:t>
            </a:r>
          </a:p>
        </p:txBody>
      </p:sp>
      <p:sp>
        <p:nvSpPr>
          <p:cNvPr id="18442" name="TextBox 3"/>
          <p:cNvSpPr txBox="1">
            <a:spLocks noChangeArrowheads="1"/>
          </p:cNvSpPr>
          <p:nvPr/>
        </p:nvSpPr>
        <p:spPr bwMode="auto">
          <a:xfrm>
            <a:off x="503238" y="1946275"/>
            <a:ext cx="1296987" cy="923925"/>
          </a:xfrm>
          <a:prstGeom prst="rect">
            <a:avLst/>
          </a:prstGeom>
          <a:noFill/>
          <a:ln w="9525">
            <a:noFill/>
            <a:miter lim="800000"/>
            <a:headEnd/>
            <a:tailEnd/>
          </a:ln>
        </p:spPr>
        <p:txBody>
          <a:bodyPr>
            <a:spAutoFit/>
          </a:bodyPr>
          <a:lstStyle/>
          <a:p>
            <a:pPr algn="ctr"/>
            <a:r>
              <a:rPr lang="en-GB"/>
              <a:t>Entry into MS legislation</a:t>
            </a:r>
          </a:p>
        </p:txBody>
      </p:sp>
      <p:cxnSp>
        <p:nvCxnSpPr>
          <p:cNvPr id="18" name="Straight Arrow Connector 17"/>
          <p:cNvCxnSpPr/>
          <p:nvPr/>
        </p:nvCxnSpPr>
        <p:spPr>
          <a:xfrm>
            <a:off x="1130300" y="2792413"/>
            <a:ext cx="0" cy="4254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444" name="TextBox 18"/>
          <p:cNvSpPr txBox="1">
            <a:spLocks noChangeArrowheads="1"/>
          </p:cNvSpPr>
          <p:nvPr/>
        </p:nvSpPr>
        <p:spPr bwMode="auto">
          <a:xfrm>
            <a:off x="1685925" y="1773238"/>
            <a:ext cx="1331913" cy="922337"/>
          </a:xfrm>
          <a:prstGeom prst="rect">
            <a:avLst/>
          </a:prstGeom>
          <a:noFill/>
          <a:ln w="9525">
            <a:noFill/>
            <a:miter lim="800000"/>
            <a:headEnd/>
            <a:tailEnd/>
          </a:ln>
        </p:spPr>
        <p:txBody>
          <a:bodyPr>
            <a:spAutoFit/>
          </a:bodyPr>
          <a:lstStyle/>
          <a:p>
            <a:pPr algn="ctr"/>
            <a:r>
              <a:rPr lang="en-GB"/>
              <a:t>Determine what GES means</a:t>
            </a:r>
          </a:p>
        </p:txBody>
      </p:sp>
      <p:sp>
        <p:nvSpPr>
          <p:cNvPr id="18445" name="TextBox 19"/>
          <p:cNvSpPr txBox="1">
            <a:spLocks noChangeArrowheads="1"/>
          </p:cNvSpPr>
          <p:nvPr/>
        </p:nvSpPr>
        <p:spPr bwMode="auto">
          <a:xfrm>
            <a:off x="1692275" y="4100513"/>
            <a:ext cx="1331913" cy="1200150"/>
          </a:xfrm>
          <a:prstGeom prst="rect">
            <a:avLst/>
          </a:prstGeom>
          <a:noFill/>
          <a:ln w="9525">
            <a:noFill/>
            <a:miter lim="800000"/>
            <a:headEnd/>
            <a:tailEnd/>
          </a:ln>
        </p:spPr>
        <p:txBody>
          <a:bodyPr>
            <a:spAutoFit/>
          </a:bodyPr>
          <a:lstStyle/>
          <a:p>
            <a:pPr algn="ctr"/>
            <a:r>
              <a:rPr lang="en-GB"/>
              <a:t>Target and indicators for each region</a:t>
            </a:r>
          </a:p>
        </p:txBody>
      </p:sp>
      <p:sp>
        <p:nvSpPr>
          <p:cNvPr id="23" name="TextBox 22"/>
          <p:cNvSpPr txBox="1"/>
          <p:nvPr/>
        </p:nvSpPr>
        <p:spPr>
          <a:xfrm>
            <a:off x="3296626" y="3259364"/>
            <a:ext cx="648072" cy="307777"/>
          </a:xfrm>
          <a:prstGeom prst="rect">
            <a:avLst/>
          </a:prstGeom>
          <a:noFill/>
        </p:spPr>
        <p:txBody>
          <a:bodyPr>
            <a:spAutoFit/>
          </a:bodyPr>
          <a:lstStyle/>
          <a:p>
            <a:pPr>
              <a:defRPr/>
            </a:pPr>
            <a:r>
              <a:rPr lang="en-GB" sz="1400" dirty="0">
                <a:ln w="18415" cmpd="sng">
                  <a:solidFill>
                    <a:srgbClr val="FFFFFF"/>
                  </a:solidFill>
                  <a:prstDash val="solid"/>
                </a:ln>
                <a:solidFill>
                  <a:srgbClr val="FFFFFF"/>
                </a:solidFill>
                <a:effectLst>
                  <a:outerShdw blurRad="63500" dir="3600000" algn="tl" rotWithShape="0">
                    <a:srgbClr val="000000">
                      <a:alpha val="70000"/>
                    </a:srgbClr>
                  </a:outerShdw>
                </a:effectLst>
              </a:rPr>
              <a:t>2013</a:t>
            </a:r>
          </a:p>
        </p:txBody>
      </p:sp>
      <p:sp>
        <p:nvSpPr>
          <p:cNvPr id="18447" name="TextBox 20"/>
          <p:cNvSpPr txBox="1">
            <a:spLocks noChangeArrowheads="1"/>
          </p:cNvSpPr>
          <p:nvPr/>
        </p:nvSpPr>
        <p:spPr bwMode="auto">
          <a:xfrm>
            <a:off x="3017838" y="1633538"/>
            <a:ext cx="1204912" cy="1201737"/>
          </a:xfrm>
          <a:prstGeom prst="rect">
            <a:avLst/>
          </a:prstGeom>
          <a:noFill/>
          <a:ln w="9525">
            <a:noFill/>
            <a:miter lim="800000"/>
            <a:headEnd/>
            <a:tailEnd/>
          </a:ln>
        </p:spPr>
        <p:txBody>
          <a:bodyPr>
            <a:spAutoFit/>
          </a:bodyPr>
          <a:lstStyle/>
          <a:p>
            <a:pPr algn="ctr"/>
            <a:r>
              <a:rPr lang="en-GB"/>
              <a:t>Spatial protection measures identified</a:t>
            </a:r>
          </a:p>
        </p:txBody>
      </p:sp>
      <p:sp>
        <p:nvSpPr>
          <p:cNvPr id="18448" name="TextBox 21"/>
          <p:cNvSpPr txBox="1">
            <a:spLocks noChangeArrowheads="1"/>
          </p:cNvSpPr>
          <p:nvPr/>
        </p:nvSpPr>
        <p:spPr bwMode="auto">
          <a:xfrm>
            <a:off x="3783013" y="4149725"/>
            <a:ext cx="1695450" cy="1200150"/>
          </a:xfrm>
          <a:prstGeom prst="rect">
            <a:avLst/>
          </a:prstGeom>
          <a:noFill/>
          <a:ln w="9525">
            <a:noFill/>
            <a:miter lim="800000"/>
            <a:headEnd/>
            <a:tailEnd/>
          </a:ln>
        </p:spPr>
        <p:txBody>
          <a:bodyPr>
            <a:spAutoFit/>
          </a:bodyPr>
          <a:lstStyle/>
          <a:p>
            <a:r>
              <a:rPr lang="en-GB"/>
              <a:t>Establish&amp; implement monitoring programme</a:t>
            </a:r>
          </a:p>
        </p:txBody>
      </p:sp>
      <p:sp>
        <p:nvSpPr>
          <p:cNvPr id="18449" name="TextBox 24"/>
          <p:cNvSpPr txBox="1">
            <a:spLocks noChangeArrowheads="1"/>
          </p:cNvSpPr>
          <p:nvPr/>
        </p:nvSpPr>
        <p:spPr bwMode="auto">
          <a:xfrm>
            <a:off x="4427538" y="1773238"/>
            <a:ext cx="1423987" cy="922337"/>
          </a:xfrm>
          <a:prstGeom prst="rect">
            <a:avLst/>
          </a:prstGeom>
          <a:noFill/>
          <a:ln w="9525">
            <a:noFill/>
            <a:miter lim="800000"/>
            <a:headEnd/>
            <a:tailEnd/>
          </a:ln>
        </p:spPr>
        <p:txBody>
          <a:bodyPr>
            <a:spAutoFit/>
          </a:bodyPr>
          <a:lstStyle/>
          <a:p>
            <a:pPr algn="ctr"/>
            <a:r>
              <a:rPr lang="en-GB"/>
              <a:t>Programme of measure for GES</a:t>
            </a:r>
          </a:p>
        </p:txBody>
      </p:sp>
      <p:sp>
        <p:nvSpPr>
          <p:cNvPr id="18450" name="TextBox 25"/>
          <p:cNvSpPr txBox="1">
            <a:spLocks noChangeArrowheads="1"/>
          </p:cNvSpPr>
          <p:nvPr/>
        </p:nvSpPr>
        <p:spPr bwMode="auto">
          <a:xfrm>
            <a:off x="5364163" y="4173538"/>
            <a:ext cx="1439862" cy="1200150"/>
          </a:xfrm>
          <a:prstGeom prst="rect">
            <a:avLst/>
          </a:prstGeom>
          <a:noFill/>
          <a:ln w="9525">
            <a:noFill/>
            <a:miter lim="800000"/>
            <a:headEnd/>
            <a:tailEnd/>
          </a:ln>
        </p:spPr>
        <p:txBody>
          <a:bodyPr>
            <a:spAutoFit/>
          </a:bodyPr>
          <a:lstStyle/>
          <a:p>
            <a:pPr algn="ctr"/>
            <a:r>
              <a:rPr lang="en-GB"/>
              <a:t>Programme of measures operational</a:t>
            </a:r>
          </a:p>
        </p:txBody>
      </p:sp>
      <p:sp>
        <p:nvSpPr>
          <p:cNvPr id="18451" name="TextBox 26"/>
          <p:cNvSpPr txBox="1">
            <a:spLocks noChangeArrowheads="1"/>
          </p:cNvSpPr>
          <p:nvPr/>
        </p:nvSpPr>
        <p:spPr bwMode="auto">
          <a:xfrm>
            <a:off x="6948488" y="1844675"/>
            <a:ext cx="1343025" cy="923925"/>
          </a:xfrm>
          <a:prstGeom prst="rect">
            <a:avLst/>
          </a:prstGeom>
          <a:noFill/>
          <a:ln w="9525">
            <a:noFill/>
            <a:miter lim="800000"/>
            <a:headEnd/>
            <a:tailEnd/>
          </a:ln>
        </p:spPr>
        <p:txBody>
          <a:bodyPr>
            <a:spAutoFit/>
          </a:bodyPr>
          <a:lstStyle/>
          <a:p>
            <a:pPr algn="ctr"/>
            <a:r>
              <a:rPr lang="en-GB"/>
              <a:t>Achieve or maintain GES</a:t>
            </a:r>
          </a:p>
        </p:txBody>
      </p:sp>
      <p:cxnSp>
        <p:nvCxnSpPr>
          <p:cNvPr id="30" name="Straight Arrow Connector 29"/>
          <p:cNvCxnSpPr/>
          <p:nvPr/>
        </p:nvCxnSpPr>
        <p:spPr>
          <a:xfrm>
            <a:off x="2324100" y="2643188"/>
            <a:ext cx="0" cy="5746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3594100" y="2803525"/>
            <a:ext cx="0" cy="4270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V="1">
            <a:off x="2339975" y="3663950"/>
            <a:ext cx="0" cy="4857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V="1">
            <a:off x="4367213" y="3663950"/>
            <a:ext cx="0" cy="4857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flipV="1">
            <a:off x="6048375" y="3668713"/>
            <a:ext cx="0" cy="4857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5148263" y="2655888"/>
            <a:ext cx="0" cy="5619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7596188" y="2781300"/>
            <a:ext cx="0" cy="4254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387" name="Oval 16386"/>
          <p:cNvSpPr/>
          <p:nvPr/>
        </p:nvSpPr>
        <p:spPr>
          <a:xfrm>
            <a:off x="1716088" y="1450975"/>
            <a:ext cx="1200150" cy="15668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1" name="Oval 40"/>
          <p:cNvSpPr/>
          <p:nvPr/>
        </p:nvSpPr>
        <p:spPr>
          <a:xfrm>
            <a:off x="1633538" y="3933825"/>
            <a:ext cx="1498600" cy="15652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2" name="Oval 41"/>
          <p:cNvSpPr/>
          <p:nvPr/>
        </p:nvSpPr>
        <p:spPr>
          <a:xfrm>
            <a:off x="4500563" y="1360488"/>
            <a:ext cx="1319212" cy="15652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cxnSp>
        <p:nvCxnSpPr>
          <p:cNvPr id="16389" name="Straight Arrow Connector 16388"/>
          <p:cNvCxnSpPr/>
          <p:nvPr/>
        </p:nvCxnSpPr>
        <p:spPr>
          <a:xfrm>
            <a:off x="2916238" y="1941513"/>
            <a:ext cx="1631950" cy="365125"/>
          </a:xfrm>
          <a:prstGeom prst="straightConnector1">
            <a:avLst/>
          </a:prstGeom>
          <a:ln>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flipV="1">
            <a:off x="3068638" y="2643188"/>
            <a:ext cx="1611312" cy="1693862"/>
          </a:xfrm>
          <a:prstGeom prst="straightConnector1">
            <a:avLst/>
          </a:prstGeom>
          <a:ln>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6393" name="TextBox 16392"/>
          <p:cNvSpPr txBox="1">
            <a:spLocks noChangeArrowheads="1"/>
          </p:cNvSpPr>
          <p:nvPr/>
        </p:nvSpPr>
        <p:spPr bwMode="auto">
          <a:xfrm>
            <a:off x="80963" y="3787775"/>
            <a:ext cx="1635125" cy="523875"/>
          </a:xfrm>
          <a:prstGeom prst="rect">
            <a:avLst/>
          </a:prstGeom>
          <a:noFill/>
          <a:ln w="9525">
            <a:noFill/>
            <a:miter lim="800000"/>
            <a:headEnd/>
            <a:tailEnd/>
          </a:ln>
        </p:spPr>
        <p:txBody>
          <a:bodyPr>
            <a:spAutoFit/>
          </a:bodyPr>
          <a:lstStyle/>
          <a:p>
            <a:r>
              <a:rPr lang="en-GB" sz="2800" b="1"/>
              <a:t>PISCES</a:t>
            </a:r>
          </a:p>
        </p:txBody>
      </p:sp>
      <p:cxnSp>
        <p:nvCxnSpPr>
          <p:cNvPr id="16395" name="Straight Arrow Connector 16394"/>
          <p:cNvCxnSpPr/>
          <p:nvPr/>
        </p:nvCxnSpPr>
        <p:spPr>
          <a:xfrm flipV="1">
            <a:off x="1476375" y="3581400"/>
            <a:ext cx="839788" cy="35242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38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393"/>
                                        </p:tgtEl>
                                        <p:attrNameLst>
                                          <p:attrName>style.visibility</p:attrName>
                                        </p:attrNameLst>
                                      </p:cBhvr>
                                      <p:to>
                                        <p:strVal val="visible"/>
                                      </p:to>
                                    </p:set>
                                    <p:anim calcmode="lin" valueType="num">
                                      <p:cBhvr additive="base">
                                        <p:cTn id="19" dur="500" fill="hold"/>
                                        <p:tgtEl>
                                          <p:spTgt spid="16393"/>
                                        </p:tgtEl>
                                        <p:attrNameLst>
                                          <p:attrName>ppt_x</p:attrName>
                                        </p:attrNameLst>
                                      </p:cBhvr>
                                      <p:tavLst>
                                        <p:tav tm="0">
                                          <p:val>
                                            <p:strVal val="#ppt_x"/>
                                          </p:val>
                                        </p:tav>
                                        <p:tav tm="100000">
                                          <p:val>
                                            <p:strVal val="#ppt_x"/>
                                          </p:val>
                                        </p:tav>
                                      </p:tavLst>
                                    </p:anim>
                                    <p:anim calcmode="lin" valueType="num">
                                      <p:cBhvr additive="base">
                                        <p:cTn id="20" dur="500" fill="hold"/>
                                        <p:tgtEl>
                                          <p:spTgt spid="1639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6395"/>
                                        </p:tgtEl>
                                        <p:attrNameLst>
                                          <p:attrName>style.visibility</p:attrName>
                                        </p:attrNameLst>
                                      </p:cBhvr>
                                      <p:to>
                                        <p:strVal val="visible"/>
                                      </p:to>
                                    </p:set>
                                    <p:anim calcmode="lin" valueType="num">
                                      <p:cBhvr additive="base">
                                        <p:cTn id="23" dur="500" fill="hold"/>
                                        <p:tgtEl>
                                          <p:spTgt spid="16395"/>
                                        </p:tgtEl>
                                        <p:attrNameLst>
                                          <p:attrName>ppt_x</p:attrName>
                                        </p:attrNameLst>
                                      </p:cBhvr>
                                      <p:tavLst>
                                        <p:tav tm="0">
                                          <p:val>
                                            <p:strVal val="#ppt_x"/>
                                          </p:val>
                                        </p:tav>
                                        <p:tav tm="100000">
                                          <p:val>
                                            <p:strVal val="#ppt_x"/>
                                          </p:val>
                                        </p:tav>
                                      </p:tavLst>
                                    </p:anim>
                                    <p:anim calcmode="lin" valueType="num">
                                      <p:cBhvr additive="base">
                                        <p:cTn id="24" dur="500" fill="hold"/>
                                        <p:tgtEl>
                                          <p:spTgt spid="163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41" grpId="0" animBg="1"/>
      <p:bldP spid="42" grpId="0" animBg="1"/>
      <p:bldP spid="1639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GB" smtClean="0"/>
              <a:t>Stakeholder engagement</a:t>
            </a:r>
          </a:p>
        </p:txBody>
      </p:sp>
      <p:sp>
        <p:nvSpPr>
          <p:cNvPr id="19459" name="Content Placeholder 2"/>
          <p:cNvSpPr>
            <a:spLocks noGrp="1"/>
          </p:cNvSpPr>
          <p:nvPr>
            <p:ph idx="1"/>
          </p:nvPr>
        </p:nvSpPr>
        <p:spPr/>
        <p:txBody>
          <a:bodyPr/>
          <a:lstStyle/>
          <a:p>
            <a:r>
              <a:rPr lang="en-GB" dirty="0" smtClean="0"/>
              <a:t>Truly stakeholder-led/ bottom-up approach.</a:t>
            </a:r>
          </a:p>
          <a:p>
            <a:r>
              <a:rPr lang="en-GB" dirty="0" smtClean="0"/>
              <a:t>Neutral facilitation.</a:t>
            </a:r>
          </a:p>
          <a:p>
            <a:r>
              <a:rPr lang="en-GB" dirty="0" smtClean="0"/>
              <a:t>Consultation and engagement – difference.</a:t>
            </a:r>
          </a:p>
          <a:p>
            <a:r>
              <a:rPr lang="en-GB" dirty="0" smtClean="0"/>
              <a:t>Time-consuming and challenging.</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GB" smtClean="0"/>
              <a:t>Challenges</a:t>
            </a:r>
          </a:p>
        </p:txBody>
      </p:sp>
      <p:sp>
        <p:nvSpPr>
          <p:cNvPr id="20483" name="Content Placeholder 2"/>
          <p:cNvSpPr>
            <a:spLocks noGrp="1"/>
          </p:cNvSpPr>
          <p:nvPr>
            <p:ph idx="1"/>
          </p:nvPr>
        </p:nvSpPr>
        <p:spPr>
          <a:xfrm>
            <a:off x="457200" y="1495425"/>
            <a:ext cx="8229600" cy="4525963"/>
          </a:xfrm>
        </p:spPr>
        <p:txBody>
          <a:bodyPr/>
          <a:lstStyle/>
          <a:p>
            <a:r>
              <a:rPr lang="en-GB" sz="2400" smtClean="0"/>
              <a:t>Stakeholder fatigue (involvement in many projects).</a:t>
            </a:r>
          </a:p>
          <a:p>
            <a:r>
              <a:rPr lang="en-GB" sz="2400" smtClean="0"/>
              <a:t>Specific sectoral needs for engagement vary between sectors.</a:t>
            </a:r>
          </a:p>
          <a:p>
            <a:r>
              <a:rPr lang="en-GB" sz="2400" smtClean="0"/>
              <a:t>Challenges of working in a diverse group. </a:t>
            </a:r>
          </a:p>
          <a:p>
            <a:r>
              <a:rPr lang="en-GB" sz="2400" smtClean="0"/>
              <a:t>Lack of economic incentive to be involved. </a:t>
            </a:r>
          </a:p>
          <a:p>
            <a:r>
              <a:rPr lang="en-GB" sz="2400" smtClean="0"/>
              <a:t>Cost of being involved (loss of earnings/time).</a:t>
            </a:r>
          </a:p>
          <a:p>
            <a:r>
              <a:rPr lang="en-GB" sz="2400" smtClean="0"/>
              <a:t>Policy drivers vary across countries.</a:t>
            </a:r>
          </a:p>
          <a:p>
            <a:r>
              <a:rPr lang="en-GB" sz="2400" smtClean="0"/>
              <a:t>Lack of a perception of a crisis or specific problem.</a:t>
            </a:r>
          </a:p>
          <a:p>
            <a:r>
              <a:rPr lang="en-GB" sz="2400" smtClean="0"/>
              <a:t>Previous experience with stakeholder engagement projects is not always favourable.</a:t>
            </a:r>
          </a:p>
          <a:p>
            <a:pPr>
              <a:buFont typeface="Arial" charset="0"/>
              <a:buNone/>
            </a:pPr>
            <a:endParaRPr lang="en-GB" sz="240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GB" smtClean="0"/>
              <a:t>Learning</a:t>
            </a:r>
          </a:p>
        </p:txBody>
      </p:sp>
      <p:sp>
        <p:nvSpPr>
          <p:cNvPr id="21507" name="Content Placeholder 2"/>
          <p:cNvSpPr>
            <a:spLocks noGrp="1"/>
          </p:cNvSpPr>
          <p:nvPr>
            <p:ph idx="1"/>
          </p:nvPr>
        </p:nvSpPr>
        <p:spPr/>
        <p:txBody>
          <a:bodyPr/>
          <a:lstStyle/>
          <a:p>
            <a:r>
              <a:rPr lang="en-GB" sz="3000" smtClean="0"/>
              <a:t>Don’t underestimate the challenge of stakeholder engagement (e.g. in marine spatial planning).</a:t>
            </a:r>
          </a:p>
          <a:p>
            <a:r>
              <a:rPr lang="en-GB" sz="3000" smtClean="0"/>
              <a:t>Requires huge resource for mapping, understanding and engaging sectors.</a:t>
            </a:r>
          </a:p>
          <a:p>
            <a:r>
              <a:rPr lang="en-GB" sz="3000" smtClean="0"/>
              <a:t>Consensus </a:t>
            </a:r>
            <a:r>
              <a:rPr lang="en-GB" sz="3000" i="1" smtClean="0"/>
              <a:t>V’s</a:t>
            </a:r>
            <a:r>
              <a:rPr lang="en-GB" sz="3000" smtClean="0"/>
              <a:t> dynamic approach.</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GB" smtClean="0"/>
              <a:t>Benefits</a:t>
            </a:r>
          </a:p>
        </p:txBody>
      </p:sp>
      <p:sp>
        <p:nvSpPr>
          <p:cNvPr id="22531" name="Content Placeholder 2"/>
          <p:cNvSpPr>
            <a:spLocks noGrp="1"/>
          </p:cNvSpPr>
          <p:nvPr>
            <p:ph idx="1"/>
          </p:nvPr>
        </p:nvSpPr>
        <p:spPr/>
        <p:txBody>
          <a:bodyPr/>
          <a:lstStyle/>
          <a:p>
            <a:pPr>
              <a:buFont typeface="Arial" charset="0"/>
              <a:buNone/>
            </a:pPr>
            <a:r>
              <a:rPr lang="en-GB" smtClean="0"/>
              <a:t>Roger Cook, WFSA:</a:t>
            </a:r>
          </a:p>
          <a:p>
            <a:pPr algn="just">
              <a:buFont typeface="Arial" charset="0"/>
              <a:buNone/>
            </a:pPr>
            <a:r>
              <a:rPr lang="en-GB" smtClean="0"/>
              <a:t>	"It’s great to be here with stakeholders who have a lot of information and knowledge of what’s going on, and we’re all coming here to share the objective that there are real advantages to us all if we can get this ecosystem based management thing right.”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GB" smtClean="0"/>
              <a:t>Benefits</a:t>
            </a:r>
          </a:p>
        </p:txBody>
      </p:sp>
      <p:sp>
        <p:nvSpPr>
          <p:cNvPr id="23555" name="Content Placeholder 2"/>
          <p:cNvSpPr>
            <a:spLocks noGrp="1"/>
          </p:cNvSpPr>
          <p:nvPr>
            <p:ph idx="1"/>
          </p:nvPr>
        </p:nvSpPr>
        <p:spPr/>
        <p:txBody>
          <a:bodyPr/>
          <a:lstStyle/>
          <a:p>
            <a:pPr>
              <a:buFont typeface="Arial" charset="0"/>
              <a:buNone/>
            </a:pPr>
            <a:r>
              <a:rPr lang="en-GB" smtClean="0"/>
              <a:t>Francois Huber, Blue H Group:</a:t>
            </a:r>
          </a:p>
          <a:p>
            <a:pPr algn="just">
              <a:buFont typeface="Arial" charset="0"/>
              <a:buNone/>
            </a:pPr>
            <a:r>
              <a:rPr lang="en-GB" smtClean="0"/>
              <a:t>	“It [the workshop] was a unique opportunity to interact with other stakeholders in a free environment where you can really express your views, and there is nothing at stake but just to try and work better together."</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GB" sz="4000" smtClean="0"/>
              <a:t>Opportunity through PISCES</a:t>
            </a:r>
          </a:p>
        </p:txBody>
      </p:sp>
      <p:sp>
        <p:nvSpPr>
          <p:cNvPr id="24579" name="Content Placeholder 2"/>
          <p:cNvSpPr>
            <a:spLocks noGrp="1"/>
          </p:cNvSpPr>
          <p:nvPr>
            <p:ph idx="1"/>
          </p:nvPr>
        </p:nvSpPr>
        <p:spPr/>
        <p:txBody>
          <a:bodyPr/>
          <a:lstStyle/>
          <a:p>
            <a:r>
              <a:rPr lang="en-GB" smtClean="0"/>
              <a:t>Established stakeholder group that is cross-sectoral and multi-national.</a:t>
            </a:r>
          </a:p>
          <a:p>
            <a:r>
              <a:rPr lang="en-GB" smtClean="0"/>
              <a:t>Regional co-ordination and implementation of MSFD and marine planning.</a:t>
            </a:r>
          </a:p>
          <a:p>
            <a:r>
              <a:rPr lang="en-GB" smtClean="0"/>
              <a:t>Wider network. </a:t>
            </a:r>
          </a:p>
          <a:p>
            <a:pPr>
              <a:buFont typeface="Arial" charset="0"/>
              <a:buNone/>
            </a:pPr>
            <a:endParaRPr lang="en-GB" smtClean="0"/>
          </a:p>
          <a:p>
            <a:pPr>
              <a:buFont typeface="Arial" charset="0"/>
              <a:buNone/>
            </a:pPr>
            <a:endParaRPr lang="en-GB"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GB" smtClean="0"/>
              <a:t>After PISCES</a:t>
            </a:r>
          </a:p>
        </p:txBody>
      </p:sp>
      <p:sp>
        <p:nvSpPr>
          <p:cNvPr id="25603" name="Content Placeholder 2"/>
          <p:cNvSpPr>
            <a:spLocks noGrp="1"/>
          </p:cNvSpPr>
          <p:nvPr>
            <p:ph idx="1"/>
          </p:nvPr>
        </p:nvSpPr>
        <p:spPr/>
        <p:txBody>
          <a:bodyPr/>
          <a:lstStyle/>
          <a:p>
            <a:r>
              <a:rPr lang="en-GB" smtClean="0"/>
              <a:t>Model for ecosystem approach guideline development and stakeholder engagement that can be replicated in other areas.</a:t>
            </a:r>
          </a:p>
          <a:p>
            <a:r>
              <a:rPr lang="en-GB" smtClean="0"/>
              <a:t>Involved in proposals in North Sea and Celtic Seas to replicate and build on PISCES.</a:t>
            </a:r>
          </a:p>
          <a:p>
            <a:pPr>
              <a:buFont typeface="Arial" charset="0"/>
              <a:buNone/>
            </a:pPr>
            <a:endParaRPr lang="en-GB"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68313" y="404813"/>
            <a:ext cx="8229600" cy="4524375"/>
          </a:xfrm>
        </p:spPr>
        <p:txBody>
          <a:bodyPr/>
          <a:lstStyle/>
          <a:p>
            <a:pPr eaLnBrk="1" hangingPunct="1"/>
            <a:r>
              <a:rPr lang="en-GB" dirty="0" smtClean="0"/>
              <a:t/>
            </a:r>
            <a:br>
              <a:rPr lang="en-GB" dirty="0" smtClean="0"/>
            </a:br>
            <a:r>
              <a:rPr lang="en-GB" dirty="0" smtClean="0"/>
              <a:t/>
            </a:r>
            <a:br>
              <a:rPr lang="en-GB" dirty="0" smtClean="0"/>
            </a:br>
            <a:r>
              <a:rPr lang="en-GB" sz="3200" dirty="0" smtClean="0"/>
              <a:t>If you would like to be involved, please contact:</a:t>
            </a:r>
            <a:r>
              <a:rPr lang="en-GB" sz="2800" dirty="0" smtClean="0"/>
              <a:t/>
            </a:r>
            <a:br>
              <a:rPr lang="en-GB" sz="2800" dirty="0" smtClean="0"/>
            </a:br>
            <a:r>
              <a:rPr lang="en-GB" sz="3200" b="1" dirty="0" smtClean="0"/>
              <a:t>s.twomey@ucc.ie</a:t>
            </a:r>
            <a:r>
              <a:rPr lang="en-GB" sz="2800" dirty="0" smtClean="0"/>
              <a:t/>
            </a:r>
            <a:br>
              <a:rPr lang="en-GB" sz="2800" dirty="0" smtClean="0"/>
            </a:br>
            <a:r>
              <a:rPr lang="en-GB" sz="2800" dirty="0" smtClean="0"/>
              <a:t/>
            </a:r>
            <a:br>
              <a:rPr lang="en-GB" sz="2800" dirty="0" smtClean="0"/>
            </a:br>
            <a:r>
              <a:rPr lang="en-GB" sz="3200" dirty="0" smtClean="0"/>
              <a:t>http://www.projectpisces.eu/</a:t>
            </a:r>
            <a:r>
              <a:rPr lang="en-GB" dirty="0" smtClean="0"/>
              <a:t/>
            </a:r>
            <a:br>
              <a:rPr lang="en-GB" dirty="0" smtClean="0"/>
            </a:br>
            <a:r>
              <a:rPr lang="en-GB" dirty="0" smtClean="0"/>
              <a:t/>
            </a:r>
            <a:br>
              <a:rPr lang="en-GB" dirty="0" smtClean="0"/>
            </a:br>
            <a:r>
              <a:rPr lang="en-GB" sz="1400" dirty="0" smtClean="0"/>
              <a:t>This is an EC LIFE+ project with the contribution of the LIFE</a:t>
            </a:r>
            <a:br>
              <a:rPr lang="en-GB" sz="1400" dirty="0" smtClean="0"/>
            </a:br>
            <a:r>
              <a:rPr lang="en-GB" sz="1400" dirty="0" smtClean="0"/>
              <a:t>financial instrument of the European Community.</a:t>
            </a:r>
            <a:br>
              <a:rPr lang="en-GB" sz="1400" dirty="0" smtClean="0"/>
            </a:br>
            <a:r>
              <a:rPr lang="en-GB" sz="1400" dirty="0" smtClean="0"/>
              <a:t>Project number: LIFE07 ENV/UK/0009</a:t>
            </a:r>
            <a:r>
              <a:rPr lang="en-GB" sz="2400" dirty="0" smtClean="0"/>
              <a:t/>
            </a:r>
            <a:br>
              <a:rPr lang="en-GB" sz="2400" dirty="0" smtClean="0"/>
            </a:br>
            <a:endParaRPr lang="en-GB" sz="2400" dirty="0" smtClean="0"/>
          </a:p>
        </p:txBody>
      </p:sp>
      <p:pic>
        <p:nvPicPr>
          <p:cNvPr id="26627" name="Picture 3"/>
          <p:cNvPicPr>
            <a:picLocks noChangeAspect="1" noChangeArrowheads="1"/>
          </p:cNvPicPr>
          <p:nvPr/>
        </p:nvPicPr>
        <p:blipFill>
          <a:blip r:embed="rId3" cstate="print"/>
          <a:srcRect/>
          <a:stretch>
            <a:fillRect/>
          </a:stretch>
        </p:blipFill>
        <p:spPr bwMode="auto">
          <a:xfrm>
            <a:off x="1658938" y="4724400"/>
            <a:ext cx="6186487" cy="9382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4281</TotalTime>
  <Words>1652</Words>
  <Application>Microsoft Office PowerPoint</Application>
  <PresentationFormat>On-screen Show (4:3)</PresentationFormat>
  <Paragraphs>175</Paragraphs>
  <Slides>26</Slides>
  <Notes>26</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    Partnerships Involving Stakeholders in the Celtic Sea EcoSystem (PISCES):  Translating EU maritime policy into practical outputs for multiple sectors spanning Ireland, the UK, France and Spain.</vt:lpstr>
      <vt:lpstr>Contents</vt:lpstr>
      <vt:lpstr>PISCES - rationale</vt:lpstr>
      <vt:lpstr>Ecosystem Approach</vt:lpstr>
      <vt:lpstr>PISCES project</vt:lpstr>
      <vt:lpstr>Celtic Sea</vt:lpstr>
      <vt:lpstr>PISCES aims</vt:lpstr>
      <vt:lpstr>PISCES structure</vt:lpstr>
      <vt:lpstr>Stakeholder group</vt:lpstr>
      <vt:lpstr>Advisory Group</vt:lpstr>
      <vt:lpstr>Workshops</vt:lpstr>
      <vt:lpstr>Interactive Map</vt:lpstr>
      <vt:lpstr>Online tutorials</vt:lpstr>
      <vt:lpstr>Website:  www.projectpisces.eu</vt:lpstr>
      <vt:lpstr>Guidelines development</vt:lpstr>
      <vt:lpstr>Slide 16</vt:lpstr>
      <vt:lpstr>Next steps</vt:lpstr>
      <vt:lpstr>MSFD timeline and scope for influence</vt:lpstr>
      <vt:lpstr>Stakeholder engagement</vt:lpstr>
      <vt:lpstr>Challenges</vt:lpstr>
      <vt:lpstr>Learning</vt:lpstr>
      <vt:lpstr>Benefits</vt:lpstr>
      <vt:lpstr>Benefits</vt:lpstr>
      <vt:lpstr>Opportunity through PISCES</vt:lpstr>
      <vt:lpstr>After PISCES</vt:lpstr>
      <vt:lpstr>  If you would like to be involved, please contact: s.twomey@ucc.ie  http://www.projectpisces.eu/  This is an EC LIFE+ project with the contribution of the LIFE financial instrument of the European Community. Project number: LIFE07 ENV/UK/0009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PISCES</dc:title>
  <dc:creator>PISCES</dc:creator>
  <cp:lastModifiedBy>sarahtwomey</cp:lastModifiedBy>
  <cp:revision>221</cp:revision>
  <dcterms:created xsi:type="dcterms:W3CDTF">2010-02-25T10:57:52Z</dcterms:created>
  <dcterms:modified xsi:type="dcterms:W3CDTF">2011-04-12T13:58:17Z</dcterms:modified>
</cp:coreProperties>
</file>