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30481588" cy="40011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4607"/>
    <a:srgbClr val="C63D06"/>
    <a:srgbClr val="F8682C"/>
    <a:srgbClr val="FA936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132" autoAdjust="0"/>
    <p:restoredTop sz="94660" autoAdjust="0"/>
  </p:normalViewPr>
  <p:slideViewPr>
    <p:cSldViewPr snapToGrid="0">
      <p:cViewPr>
        <p:scale>
          <a:sx n="40" d="100"/>
          <a:sy n="40" d="100"/>
        </p:scale>
        <p:origin x="114" y="-69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6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FF657C-4C82-42A9-8171-D0F68F59406F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DD911EE1-D526-427E-953E-79099D6916E1}">
      <dgm:prSet phldrT="[Text]" custT="1"/>
      <dgm:spPr>
        <a:solidFill>
          <a:srgbClr val="F8682C"/>
        </a:solidFill>
      </dgm:spPr>
      <dgm:t>
        <a:bodyPr/>
        <a:lstStyle/>
        <a:p>
          <a:endParaRPr lang="en-IE" sz="4600" dirty="0">
            <a:solidFill>
              <a:schemeClr val="tx1"/>
            </a:solidFill>
          </a:endParaRPr>
        </a:p>
        <a:p>
          <a:r>
            <a:rPr lang="en-IE" sz="5400" dirty="0">
              <a:solidFill>
                <a:schemeClr val="tx1"/>
              </a:solidFill>
            </a:rPr>
            <a:t>Communication Skills</a:t>
          </a:r>
        </a:p>
      </dgm:t>
    </dgm:pt>
    <dgm:pt modelId="{D881C412-824C-4EF6-9E89-EC2AD8B1B11F}" type="parTrans" cxnId="{D486A5C4-504B-4A6F-8AF1-DFA5377332FC}">
      <dgm:prSet/>
      <dgm:spPr/>
      <dgm:t>
        <a:bodyPr/>
        <a:lstStyle/>
        <a:p>
          <a:endParaRPr lang="en-IE"/>
        </a:p>
      </dgm:t>
    </dgm:pt>
    <dgm:pt modelId="{7C71A5E1-ED6A-40FF-825B-C42E6D49EC2F}" type="sibTrans" cxnId="{D486A5C4-504B-4A6F-8AF1-DFA5377332FC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E"/>
        </a:p>
      </dgm:t>
    </dgm:pt>
    <dgm:pt modelId="{88970AD9-779D-4C4A-9831-547DF1DB7733}">
      <dgm:prSet phldrT="[Text]" custT="1"/>
      <dgm:spPr>
        <a:solidFill>
          <a:srgbClr val="F8682C"/>
        </a:solidFill>
      </dgm:spPr>
      <dgm:t>
        <a:bodyPr/>
        <a:lstStyle/>
        <a:p>
          <a:endParaRPr lang="en-IE" sz="4600" dirty="0">
            <a:solidFill>
              <a:schemeClr val="tx1"/>
            </a:solidFill>
          </a:endParaRPr>
        </a:p>
        <a:p>
          <a:r>
            <a:rPr lang="en-IE" sz="5400" dirty="0">
              <a:solidFill>
                <a:schemeClr val="tx1"/>
              </a:solidFill>
            </a:rPr>
            <a:t>Critical Thinking</a:t>
          </a:r>
        </a:p>
      </dgm:t>
    </dgm:pt>
    <dgm:pt modelId="{C6184489-FF53-4994-B22C-B36AFF46D605}" type="parTrans" cxnId="{685CA456-16EF-4E93-B9DB-2AEAA883FA71}">
      <dgm:prSet/>
      <dgm:spPr/>
      <dgm:t>
        <a:bodyPr/>
        <a:lstStyle/>
        <a:p>
          <a:endParaRPr lang="en-IE"/>
        </a:p>
      </dgm:t>
    </dgm:pt>
    <dgm:pt modelId="{14994BB7-309E-49F1-BF57-ABA18628C69F}" type="sibTrans" cxnId="{685CA456-16EF-4E93-B9DB-2AEAA883FA71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E"/>
        </a:p>
      </dgm:t>
    </dgm:pt>
    <dgm:pt modelId="{DFFAA900-5D2D-4EE9-8D73-C3B267273A82}">
      <dgm:prSet phldrT="[Text]" custT="1"/>
      <dgm:spPr>
        <a:solidFill>
          <a:srgbClr val="F8682C"/>
        </a:solidFill>
      </dgm:spPr>
      <dgm:t>
        <a:bodyPr/>
        <a:lstStyle/>
        <a:p>
          <a:endParaRPr lang="en-IE" sz="4600" dirty="0">
            <a:solidFill>
              <a:schemeClr val="tx1"/>
            </a:solidFill>
          </a:endParaRPr>
        </a:p>
        <a:p>
          <a:r>
            <a:rPr lang="en-IE" sz="5400" dirty="0">
              <a:solidFill>
                <a:schemeClr val="tx1"/>
              </a:solidFill>
            </a:rPr>
            <a:t>Feedback</a:t>
          </a:r>
        </a:p>
      </dgm:t>
    </dgm:pt>
    <dgm:pt modelId="{681ACBA2-B576-44E2-A57F-0CB020C3453A}" type="parTrans" cxnId="{84BF43F9-5C02-492F-A605-01DF94D1C3AB}">
      <dgm:prSet/>
      <dgm:spPr/>
      <dgm:t>
        <a:bodyPr/>
        <a:lstStyle/>
        <a:p>
          <a:endParaRPr lang="en-IE"/>
        </a:p>
      </dgm:t>
    </dgm:pt>
    <dgm:pt modelId="{975E1F91-4BBB-46C4-A99A-EAA43190FB20}" type="sibTrans" cxnId="{84BF43F9-5C02-492F-A605-01DF94D1C3AB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E"/>
        </a:p>
      </dgm:t>
    </dgm:pt>
    <dgm:pt modelId="{48333E3D-5E15-43F7-843D-E422E80CAB35}">
      <dgm:prSet phldrT="[Text]" custT="1"/>
      <dgm:spPr>
        <a:solidFill>
          <a:srgbClr val="F8682C"/>
        </a:solidFill>
      </dgm:spPr>
      <dgm:t>
        <a:bodyPr/>
        <a:lstStyle/>
        <a:p>
          <a:endParaRPr lang="en-IE" sz="4600" dirty="0">
            <a:solidFill>
              <a:schemeClr val="tx1"/>
            </a:solidFill>
          </a:endParaRPr>
        </a:p>
        <a:p>
          <a:r>
            <a:rPr lang="en-IE" sz="5400" dirty="0">
              <a:solidFill>
                <a:schemeClr val="tx1"/>
              </a:solidFill>
            </a:rPr>
            <a:t>Learning Styles</a:t>
          </a:r>
        </a:p>
      </dgm:t>
    </dgm:pt>
    <dgm:pt modelId="{D07454D6-AB88-4A1A-8FBF-D4523E6FE8BB}" type="parTrans" cxnId="{28F54FB0-D973-4CC2-95BE-8474B3762CA4}">
      <dgm:prSet/>
      <dgm:spPr/>
      <dgm:t>
        <a:bodyPr/>
        <a:lstStyle/>
        <a:p>
          <a:endParaRPr lang="en-IE"/>
        </a:p>
      </dgm:t>
    </dgm:pt>
    <dgm:pt modelId="{E8595994-CA51-468A-B1A1-80F5FBDCF5BE}" type="sibTrans" cxnId="{28F54FB0-D973-4CC2-95BE-8474B3762CA4}">
      <dgm:prSet/>
      <dgm:spPr>
        <a:ln>
          <a:solidFill>
            <a:srgbClr val="00B0F0"/>
          </a:solidFill>
        </a:ln>
      </dgm:spPr>
      <dgm:t>
        <a:bodyPr/>
        <a:lstStyle/>
        <a:p>
          <a:endParaRPr lang="en-IE"/>
        </a:p>
      </dgm:t>
    </dgm:pt>
    <dgm:pt modelId="{25DA90C6-4F63-4CE3-9E9C-64B700CF9DA0}">
      <dgm:prSet phldrT="[Text]" custT="1"/>
      <dgm:spPr>
        <a:solidFill>
          <a:srgbClr val="F8682C"/>
        </a:solidFill>
      </dgm:spPr>
      <dgm:t>
        <a:bodyPr/>
        <a:lstStyle/>
        <a:p>
          <a:endParaRPr lang="en-IE" sz="4600" dirty="0">
            <a:solidFill>
              <a:schemeClr val="tx1"/>
            </a:solidFill>
          </a:endParaRPr>
        </a:p>
        <a:p>
          <a:r>
            <a:rPr lang="en-IE" sz="5400" dirty="0">
              <a:solidFill>
                <a:schemeClr val="tx1"/>
              </a:solidFill>
            </a:rPr>
            <a:t>Role of Trainers</a:t>
          </a:r>
        </a:p>
      </dgm:t>
    </dgm:pt>
    <dgm:pt modelId="{224E9D03-B695-4BBE-8A72-9B51FCC7928E}" type="parTrans" cxnId="{27B1B08C-DC8D-48CA-8A1C-17C8A4A88612}">
      <dgm:prSet/>
      <dgm:spPr/>
      <dgm:t>
        <a:bodyPr/>
        <a:lstStyle/>
        <a:p>
          <a:endParaRPr lang="en-IE"/>
        </a:p>
      </dgm:t>
    </dgm:pt>
    <dgm:pt modelId="{E86C0D23-9BBB-433B-8EFE-EC335620E566}" type="sibTrans" cxnId="{27B1B08C-DC8D-48CA-8A1C-17C8A4A88612}">
      <dgm:prSet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endParaRPr lang="en-IE"/>
        </a:p>
      </dgm:t>
    </dgm:pt>
    <dgm:pt modelId="{751135F5-FC20-4A46-B2BF-A912F051D5A1}" type="pres">
      <dgm:prSet presAssocID="{08FF657C-4C82-42A9-8171-D0F68F59406F}" presName="cycle" presStyleCnt="0">
        <dgm:presLayoutVars>
          <dgm:dir/>
          <dgm:resizeHandles val="exact"/>
        </dgm:presLayoutVars>
      </dgm:prSet>
      <dgm:spPr/>
    </dgm:pt>
    <dgm:pt modelId="{11D9CD90-EE92-40E8-8898-CD0BFD4251F0}" type="pres">
      <dgm:prSet presAssocID="{DD911EE1-D526-427E-953E-79099D6916E1}" presName="node" presStyleLbl="node1" presStyleIdx="0" presStyleCnt="5" custScaleX="114913">
        <dgm:presLayoutVars>
          <dgm:bulletEnabled val="1"/>
        </dgm:presLayoutVars>
      </dgm:prSet>
      <dgm:spPr/>
    </dgm:pt>
    <dgm:pt modelId="{60C271FE-6AAE-4125-82B8-E2586D8A5C7A}" type="pres">
      <dgm:prSet presAssocID="{DD911EE1-D526-427E-953E-79099D6916E1}" presName="spNode" presStyleCnt="0"/>
      <dgm:spPr/>
    </dgm:pt>
    <dgm:pt modelId="{109AC7C7-2340-4F7E-824A-85B2D1F4DB05}" type="pres">
      <dgm:prSet presAssocID="{7C71A5E1-ED6A-40FF-825B-C42E6D49EC2F}" presName="sibTrans" presStyleLbl="sibTrans1D1" presStyleIdx="0" presStyleCnt="5"/>
      <dgm:spPr/>
    </dgm:pt>
    <dgm:pt modelId="{48D608F1-7AC3-452D-994A-F59791CA69D0}" type="pres">
      <dgm:prSet presAssocID="{88970AD9-779D-4C4A-9831-547DF1DB7733}" presName="node" presStyleLbl="node1" presStyleIdx="1" presStyleCnt="5" custScaleX="95641" custScaleY="121918" custRadScaleRad="100287" custRadScaleInc="16696">
        <dgm:presLayoutVars>
          <dgm:bulletEnabled val="1"/>
        </dgm:presLayoutVars>
      </dgm:prSet>
      <dgm:spPr/>
    </dgm:pt>
    <dgm:pt modelId="{28E21083-6F71-44E5-B2E9-FA869DE879C1}" type="pres">
      <dgm:prSet presAssocID="{88970AD9-779D-4C4A-9831-547DF1DB7733}" presName="spNode" presStyleCnt="0"/>
      <dgm:spPr/>
    </dgm:pt>
    <dgm:pt modelId="{CE56A7BA-E7A8-4A70-93C2-3FAD5B7DA6D2}" type="pres">
      <dgm:prSet presAssocID="{14994BB7-309E-49F1-BF57-ABA18628C69F}" presName="sibTrans" presStyleLbl="sibTrans1D1" presStyleIdx="1" presStyleCnt="5"/>
      <dgm:spPr/>
    </dgm:pt>
    <dgm:pt modelId="{9D51D77C-80A6-43A6-9665-BB2A9D348910}" type="pres">
      <dgm:prSet presAssocID="{DFFAA900-5D2D-4EE9-8D73-C3B267273A82}" presName="node" presStyleLbl="node1" presStyleIdx="2" presStyleCnt="5">
        <dgm:presLayoutVars>
          <dgm:bulletEnabled val="1"/>
        </dgm:presLayoutVars>
      </dgm:prSet>
      <dgm:spPr/>
    </dgm:pt>
    <dgm:pt modelId="{4963D405-2B92-4E82-AFF9-5E5E878EAEEC}" type="pres">
      <dgm:prSet presAssocID="{DFFAA900-5D2D-4EE9-8D73-C3B267273A82}" presName="spNode" presStyleCnt="0"/>
      <dgm:spPr/>
    </dgm:pt>
    <dgm:pt modelId="{ECFBC95F-6CB6-4D76-A834-AC561026C95B}" type="pres">
      <dgm:prSet presAssocID="{975E1F91-4BBB-46C4-A99A-EAA43190FB20}" presName="sibTrans" presStyleLbl="sibTrans1D1" presStyleIdx="2" presStyleCnt="5"/>
      <dgm:spPr/>
    </dgm:pt>
    <dgm:pt modelId="{5118DBD9-3B0D-4507-A5BE-3350BE94987C}" type="pres">
      <dgm:prSet presAssocID="{48333E3D-5E15-43F7-843D-E422E80CAB35}" presName="node" presStyleLbl="node1" presStyleIdx="3" presStyleCnt="5">
        <dgm:presLayoutVars>
          <dgm:bulletEnabled val="1"/>
        </dgm:presLayoutVars>
      </dgm:prSet>
      <dgm:spPr/>
    </dgm:pt>
    <dgm:pt modelId="{4D1F0ED6-6BD8-4F69-BF3F-56AC2C4F2505}" type="pres">
      <dgm:prSet presAssocID="{48333E3D-5E15-43F7-843D-E422E80CAB35}" presName="spNode" presStyleCnt="0"/>
      <dgm:spPr/>
    </dgm:pt>
    <dgm:pt modelId="{4E22F202-5193-4A19-9F01-AE64EC9A50C4}" type="pres">
      <dgm:prSet presAssocID="{E8595994-CA51-468A-B1A1-80F5FBDCF5BE}" presName="sibTrans" presStyleLbl="sibTrans1D1" presStyleIdx="3" presStyleCnt="5"/>
      <dgm:spPr/>
    </dgm:pt>
    <dgm:pt modelId="{5E22E692-99A1-4891-9307-8652F7BD5ED5}" type="pres">
      <dgm:prSet presAssocID="{25DA90C6-4F63-4CE3-9E9C-64B700CF9DA0}" presName="node" presStyleLbl="node1" presStyleIdx="4" presStyleCnt="5" custScaleX="103012" custScaleY="128217" custRadScaleRad="98151" custRadScaleInc="-23791">
        <dgm:presLayoutVars>
          <dgm:bulletEnabled val="1"/>
        </dgm:presLayoutVars>
      </dgm:prSet>
      <dgm:spPr/>
    </dgm:pt>
    <dgm:pt modelId="{780BD52D-489F-4F2E-82ED-C743ED2389AA}" type="pres">
      <dgm:prSet presAssocID="{25DA90C6-4F63-4CE3-9E9C-64B700CF9DA0}" presName="spNode" presStyleCnt="0"/>
      <dgm:spPr/>
    </dgm:pt>
    <dgm:pt modelId="{07A1D7D8-88F2-4B50-B757-FF1C55A7E472}" type="pres">
      <dgm:prSet presAssocID="{E86C0D23-9BBB-433B-8EFE-EC335620E566}" presName="sibTrans" presStyleLbl="sibTrans1D1" presStyleIdx="4" presStyleCnt="5"/>
      <dgm:spPr/>
    </dgm:pt>
  </dgm:ptLst>
  <dgm:cxnLst>
    <dgm:cxn modelId="{5977C91A-E6B8-43B5-A21F-10F71605F9F1}" type="presOf" srcId="{E8595994-CA51-468A-B1A1-80F5FBDCF5BE}" destId="{4E22F202-5193-4A19-9F01-AE64EC9A50C4}" srcOrd="0" destOrd="0" presId="urn:microsoft.com/office/officeart/2005/8/layout/cycle6"/>
    <dgm:cxn modelId="{6EC75A27-A301-4290-9CE9-206612BABEC5}" type="presOf" srcId="{7C71A5E1-ED6A-40FF-825B-C42E6D49EC2F}" destId="{109AC7C7-2340-4F7E-824A-85B2D1F4DB05}" srcOrd="0" destOrd="0" presId="urn:microsoft.com/office/officeart/2005/8/layout/cycle6"/>
    <dgm:cxn modelId="{549C112B-2E43-44A0-B586-9EC8A52F58A1}" type="presOf" srcId="{E86C0D23-9BBB-433B-8EFE-EC335620E566}" destId="{07A1D7D8-88F2-4B50-B757-FF1C55A7E472}" srcOrd="0" destOrd="0" presId="urn:microsoft.com/office/officeart/2005/8/layout/cycle6"/>
    <dgm:cxn modelId="{A49A5D40-21C6-4AF1-837A-E792C053043E}" type="presOf" srcId="{08FF657C-4C82-42A9-8171-D0F68F59406F}" destId="{751135F5-FC20-4A46-B2BF-A912F051D5A1}" srcOrd="0" destOrd="0" presId="urn:microsoft.com/office/officeart/2005/8/layout/cycle6"/>
    <dgm:cxn modelId="{873F9444-55F6-4435-920D-9B95011E495B}" type="presOf" srcId="{DFFAA900-5D2D-4EE9-8D73-C3B267273A82}" destId="{9D51D77C-80A6-43A6-9665-BB2A9D348910}" srcOrd="0" destOrd="0" presId="urn:microsoft.com/office/officeart/2005/8/layout/cycle6"/>
    <dgm:cxn modelId="{3BB5996A-6EB6-493A-A738-678DCF0D104B}" type="presOf" srcId="{25DA90C6-4F63-4CE3-9E9C-64B700CF9DA0}" destId="{5E22E692-99A1-4891-9307-8652F7BD5ED5}" srcOrd="0" destOrd="0" presId="urn:microsoft.com/office/officeart/2005/8/layout/cycle6"/>
    <dgm:cxn modelId="{2EA4F16C-66B1-4303-ADCE-8FEC171E1876}" type="presOf" srcId="{DD911EE1-D526-427E-953E-79099D6916E1}" destId="{11D9CD90-EE92-40E8-8898-CD0BFD4251F0}" srcOrd="0" destOrd="0" presId="urn:microsoft.com/office/officeart/2005/8/layout/cycle6"/>
    <dgm:cxn modelId="{685CA456-16EF-4E93-B9DB-2AEAA883FA71}" srcId="{08FF657C-4C82-42A9-8171-D0F68F59406F}" destId="{88970AD9-779D-4C4A-9831-547DF1DB7733}" srcOrd="1" destOrd="0" parTransId="{C6184489-FF53-4994-B22C-B36AFF46D605}" sibTransId="{14994BB7-309E-49F1-BF57-ABA18628C69F}"/>
    <dgm:cxn modelId="{A4AEE08A-797D-4371-9660-08A1306A5B74}" type="presOf" srcId="{975E1F91-4BBB-46C4-A99A-EAA43190FB20}" destId="{ECFBC95F-6CB6-4D76-A834-AC561026C95B}" srcOrd="0" destOrd="0" presId="urn:microsoft.com/office/officeart/2005/8/layout/cycle6"/>
    <dgm:cxn modelId="{27B1B08C-DC8D-48CA-8A1C-17C8A4A88612}" srcId="{08FF657C-4C82-42A9-8171-D0F68F59406F}" destId="{25DA90C6-4F63-4CE3-9E9C-64B700CF9DA0}" srcOrd="4" destOrd="0" parTransId="{224E9D03-B695-4BBE-8A72-9B51FCC7928E}" sibTransId="{E86C0D23-9BBB-433B-8EFE-EC335620E566}"/>
    <dgm:cxn modelId="{8A7F219B-2001-487F-8F04-46C957B0F9D8}" type="presOf" srcId="{48333E3D-5E15-43F7-843D-E422E80CAB35}" destId="{5118DBD9-3B0D-4507-A5BE-3350BE94987C}" srcOrd="0" destOrd="0" presId="urn:microsoft.com/office/officeart/2005/8/layout/cycle6"/>
    <dgm:cxn modelId="{28F54FB0-D973-4CC2-95BE-8474B3762CA4}" srcId="{08FF657C-4C82-42A9-8171-D0F68F59406F}" destId="{48333E3D-5E15-43F7-843D-E422E80CAB35}" srcOrd="3" destOrd="0" parTransId="{D07454D6-AB88-4A1A-8FBF-D4523E6FE8BB}" sibTransId="{E8595994-CA51-468A-B1A1-80F5FBDCF5BE}"/>
    <dgm:cxn modelId="{05D070BE-E2FB-48D3-B6B0-7C6B2EE8D078}" type="presOf" srcId="{88970AD9-779D-4C4A-9831-547DF1DB7733}" destId="{48D608F1-7AC3-452D-994A-F59791CA69D0}" srcOrd="0" destOrd="0" presId="urn:microsoft.com/office/officeart/2005/8/layout/cycle6"/>
    <dgm:cxn modelId="{D486A5C4-504B-4A6F-8AF1-DFA5377332FC}" srcId="{08FF657C-4C82-42A9-8171-D0F68F59406F}" destId="{DD911EE1-D526-427E-953E-79099D6916E1}" srcOrd="0" destOrd="0" parTransId="{D881C412-824C-4EF6-9E89-EC2AD8B1B11F}" sibTransId="{7C71A5E1-ED6A-40FF-825B-C42E6D49EC2F}"/>
    <dgm:cxn modelId="{84BF43F9-5C02-492F-A605-01DF94D1C3AB}" srcId="{08FF657C-4C82-42A9-8171-D0F68F59406F}" destId="{DFFAA900-5D2D-4EE9-8D73-C3B267273A82}" srcOrd="2" destOrd="0" parTransId="{681ACBA2-B576-44E2-A57F-0CB020C3453A}" sibTransId="{975E1F91-4BBB-46C4-A99A-EAA43190FB20}"/>
    <dgm:cxn modelId="{EF75D0FC-E3D8-4E83-BACB-9F91951F2E2E}" type="presOf" srcId="{14994BB7-309E-49F1-BF57-ABA18628C69F}" destId="{CE56A7BA-E7A8-4A70-93C2-3FAD5B7DA6D2}" srcOrd="0" destOrd="0" presId="urn:microsoft.com/office/officeart/2005/8/layout/cycle6"/>
    <dgm:cxn modelId="{7649949D-3BBD-427D-96FF-B059F7AC437E}" type="presParOf" srcId="{751135F5-FC20-4A46-B2BF-A912F051D5A1}" destId="{11D9CD90-EE92-40E8-8898-CD0BFD4251F0}" srcOrd="0" destOrd="0" presId="urn:microsoft.com/office/officeart/2005/8/layout/cycle6"/>
    <dgm:cxn modelId="{83977D02-4F03-42EA-8FCE-3282AEF8615B}" type="presParOf" srcId="{751135F5-FC20-4A46-B2BF-A912F051D5A1}" destId="{60C271FE-6AAE-4125-82B8-E2586D8A5C7A}" srcOrd="1" destOrd="0" presId="urn:microsoft.com/office/officeart/2005/8/layout/cycle6"/>
    <dgm:cxn modelId="{7F41E7F7-9574-4A3D-87C3-9CCDB4B01BB0}" type="presParOf" srcId="{751135F5-FC20-4A46-B2BF-A912F051D5A1}" destId="{109AC7C7-2340-4F7E-824A-85B2D1F4DB05}" srcOrd="2" destOrd="0" presId="urn:microsoft.com/office/officeart/2005/8/layout/cycle6"/>
    <dgm:cxn modelId="{610498DC-6092-4BF8-8AC5-288AF73CF8E9}" type="presParOf" srcId="{751135F5-FC20-4A46-B2BF-A912F051D5A1}" destId="{48D608F1-7AC3-452D-994A-F59791CA69D0}" srcOrd="3" destOrd="0" presId="urn:microsoft.com/office/officeart/2005/8/layout/cycle6"/>
    <dgm:cxn modelId="{76F28B03-247F-4890-91DA-031D2861EA35}" type="presParOf" srcId="{751135F5-FC20-4A46-B2BF-A912F051D5A1}" destId="{28E21083-6F71-44E5-B2E9-FA869DE879C1}" srcOrd="4" destOrd="0" presId="urn:microsoft.com/office/officeart/2005/8/layout/cycle6"/>
    <dgm:cxn modelId="{6704B712-B64B-420B-9B3F-C670333B4043}" type="presParOf" srcId="{751135F5-FC20-4A46-B2BF-A912F051D5A1}" destId="{CE56A7BA-E7A8-4A70-93C2-3FAD5B7DA6D2}" srcOrd="5" destOrd="0" presId="urn:microsoft.com/office/officeart/2005/8/layout/cycle6"/>
    <dgm:cxn modelId="{D240EED9-6388-46DB-9F9A-E772CD6A9C70}" type="presParOf" srcId="{751135F5-FC20-4A46-B2BF-A912F051D5A1}" destId="{9D51D77C-80A6-43A6-9665-BB2A9D348910}" srcOrd="6" destOrd="0" presId="urn:microsoft.com/office/officeart/2005/8/layout/cycle6"/>
    <dgm:cxn modelId="{9812D558-0A19-4497-85DD-9AB9C5DE8F11}" type="presParOf" srcId="{751135F5-FC20-4A46-B2BF-A912F051D5A1}" destId="{4963D405-2B92-4E82-AFF9-5E5E878EAEEC}" srcOrd="7" destOrd="0" presId="urn:microsoft.com/office/officeart/2005/8/layout/cycle6"/>
    <dgm:cxn modelId="{1F8BFB62-DD11-45AC-894B-F344BB67AC75}" type="presParOf" srcId="{751135F5-FC20-4A46-B2BF-A912F051D5A1}" destId="{ECFBC95F-6CB6-4D76-A834-AC561026C95B}" srcOrd="8" destOrd="0" presId="urn:microsoft.com/office/officeart/2005/8/layout/cycle6"/>
    <dgm:cxn modelId="{4878EC97-C1DC-42EB-A1C0-A9625EDBEB82}" type="presParOf" srcId="{751135F5-FC20-4A46-B2BF-A912F051D5A1}" destId="{5118DBD9-3B0D-4507-A5BE-3350BE94987C}" srcOrd="9" destOrd="0" presId="urn:microsoft.com/office/officeart/2005/8/layout/cycle6"/>
    <dgm:cxn modelId="{1D3BCAE2-A3FA-4DBA-A033-B0002782FF58}" type="presParOf" srcId="{751135F5-FC20-4A46-B2BF-A912F051D5A1}" destId="{4D1F0ED6-6BD8-4F69-BF3F-56AC2C4F2505}" srcOrd="10" destOrd="0" presId="urn:microsoft.com/office/officeart/2005/8/layout/cycle6"/>
    <dgm:cxn modelId="{439B7F99-5B41-40B6-9981-B62117C1ACC4}" type="presParOf" srcId="{751135F5-FC20-4A46-B2BF-A912F051D5A1}" destId="{4E22F202-5193-4A19-9F01-AE64EC9A50C4}" srcOrd="11" destOrd="0" presId="urn:microsoft.com/office/officeart/2005/8/layout/cycle6"/>
    <dgm:cxn modelId="{B37E189A-65D6-46F4-ADC1-8D5982320B87}" type="presParOf" srcId="{751135F5-FC20-4A46-B2BF-A912F051D5A1}" destId="{5E22E692-99A1-4891-9307-8652F7BD5ED5}" srcOrd="12" destOrd="0" presId="urn:microsoft.com/office/officeart/2005/8/layout/cycle6"/>
    <dgm:cxn modelId="{621101A1-E936-46CE-B43B-03A97EF7315A}" type="presParOf" srcId="{751135F5-FC20-4A46-B2BF-A912F051D5A1}" destId="{780BD52D-489F-4F2E-82ED-C743ED2389AA}" srcOrd="13" destOrd="0" presId="urn:microsoft.com/office/officeart/2005/8/layout/cycle6"/>
    <dgm:cxn modelId="{5FA68B3C-DB44-46C6-BCDE-398D7393031C}" type="presParOf" srcId="{751135F5-FC20-4A46-B2BF-A912F051D5A1}" destId="{07A1D7D8-88F2-4B50-B757-FF1C55A7E47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9CD90-EE92-40E8-8898-CD0BFD4251F0}">
      <dsp:nvSpPr>
        <dsp:cNvPr id="0" name=""/>
        <dsp:cNvSpPr/>
      </dsp:nvSpPr>
      <dsp:spPr>
        <a:xfrm>
          <a:off x="7685610" y="7902"/>
          <a:ext cx="5113850" cy="2892625"/>
        </a:xfrm>
        <a:prstGeom prst="roundRect">
          <a:avLst/>
        </a:prstGeom>
        <a:solidFill>
          <a:srgbClr val="F8682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600" kern="1200" dirty="0">
            <a:solidFill>
              <a:schemeClr val="tx1"/>
            </a:solidFill>
          </a:endParaRPr>
        </a:p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5400" kern="1200" dirty="0">
              <a:solidFill>
                <a:schemeClr val="tx1"/>
              </a:solidFill>
            </a:rPr>
            <a:t>Communication Skills</a:t>
          </a:r>
        </a:p>
      </dsp:txBody>
      <dsp:txXfrm>
        <a:off x="7826816" y="149108"/>
        <a:ext cx="4831438" cy="2610213"/>
      </dsp:txXfrm>
    </dsp:sp>
    <dsp:sp modelId="{109AC7C7-2340-4F7E-824A-85B2D1F4DB05}">
      <dsp:nvSpPr>
        <dsp:cNvPr id="0" name=""/>
        <dsp:cNvSpPr/>
      </dsp:nvSpPr>
      <dsp:spPr>
        <a:xfrm>
          <a:off x="4496126" y="1468533"/>
          <a:ext cx="11551230" cy="11551230"/>
        </a:xfrm>
        <a:custGeom>
          <a:avLst/>
          <a:gdLst/>
          <a:ahLst/>
          <a:cxnLst/>
          <a:rect l="0" t="0" r="0" b="0"/>
          <a:pathLst>
            <a:path>
              <a:moveTo>
                <a:pt x="8330756" y="595944"/>
              </a:moveTo>
              <a:arcTo wR="5775615" hR="5775615" stAng="17775433" swAng="1803220"/>
            </a:path>
          </a:pathLst>
        </a:custGeom>
        <a:noFill/>
        <a:ln w="63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D608F1-7AC3-452D-994A-F59791CA69D0}">
      <dsp:nvSpPr>
        <dsp:cNvPr id="0" name=""/>
        <dsp:cNvSpPr/>
      </dsp:nvSpPr>
      <dsp:spPr>
        <a:xfrm>
          <a:off x="13734741" y="4065947"/>
          <a:ext cx="4256208" cy="3526630"/>
        </a:xfrm>
        <a:prstGeom prst="roundRect">
          <a:avLst/>
        </a:prstGeom>
        <a:solidFill>
          <a:srgbClr val="F8682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600" kern="1200" dirty="0">
            <a:solidFill>
              <a:schemeClr val="tx1"/>
            </a:solidFill>
          </a:endParaRPr>
        </a:p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5400" kern="1200" dirty="0">
              <a:solidFill>
                <a:schemeClr val="tx1"/>
              </a:solidFill>
            </a:rPr>
            <a:t>Critical Thinking</a:t>
          </a:r>
        </a:p>
      </dsp:txBody>
      <dsp:txXfrm>
        <a:off x="13906897" y="4238103"/>
        <a:ext cx="3911896" cy="3182318"/>
      </dsp:txXfrm>
    </dsp:sp>
    <dsp:sp modelId="{CE56A7BA-E7A8-4A70-93C2-3FAD5B7DA6D2}">
      <dsp:nvSpPr>
        <dsp:cNvPr id="0" name=""/>
        <dsp:cNvSpPr/>
      </dsp:nvSpPr>
      <dsp:spPr>
        <a:xfrm>
          <a:off x="4485299" y="1427090"/>
          <a:ext cx="11551230" cy="11551230"/>
        </a:xfrm>
        <a:custGeom>
          <a:avLst/>
          <a:gdLst/>
          <a:ahLst/>
          <a:cxnLst/>
          <a:rect l="0" t="0" r="0" b="0"/>
          <a:pathLst>
            <a:path>
              <a:moveTo>
                <a:pt x="11535932" y="6195713"/>
              </a:moveTo>
              <a:arcTo wR="5775615" hR="5775615" stAng="250270" swAng="1788739"/>
            </a:path>
          </a:pathLst>
        </a:custGeom>
        <a:noFill/>
        <a:ln w="63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51D77C-80A6-43A6-9665-BB2A9D348910}">
      <dsp:nvSpPr>
        <dsp:cNvPr id="0" name=""/>
        <dsp:cNvSpPr/>
      </dsp:nvSpPr>
      <dsp:spPr>
        <a:xfrm>
          <a:off x="11412260" y="10456089"/>
          <a:ext cx="4450192" cy="2892625"/>
        </a:xfrm>
        <a:prstGeom prst="roundRect">
          <a:avLst/>
        </a:prstGeom>
        <a:solidFill>
          <a:srgbClr val="F8682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600" kern="1200" dirty="0">
            <a:solidFill>
              <a:schemeClr val="tx1"/>
            </a:solidFill>
          </a:endParaRPr>
        </a:p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5400" kern="1200" dirty="0">
              <a:solidFill>
                <a:schemeClr val="tx1"/>
              </a:solidFill>
            </a:rPr>
            <a:t>Feedback</a:t>
          </a:r>
        </a:p>
      </dsp:txBody>
      <dsp:txXfrm>
        <a:off x="11553466" y="10597295"/>
        <a:ext cx="4167780" cy="2610213"/>
      </dsp:txXfrm>
    </dsp:sp>
    <dsp:sp modelId="{ECFBC95F-6CB6-4D76-A834-AC561026C95B}">
      <dsp:nvSpPr>
        <dsp:cNvPr id="0" name=""/>
        <dsp:cNvSpPr/>
      </dsp:nvSpPr>
      <dsp:spPr>
        <a:xfrm>
          <a:off x="4466919" y="1454215"/>
          <a:ext cx="11551230" cy="11551230"/>
        </a:xfrm>
        <a:custGeom>
          <a:avLst/>
          <a:gdLst/>
          <a:ahLst/>
          <a:cxnLst/>
          <a:rect l="0" t="0" r="0" b="0"/>
          <a:pathLst>
            <a:path>
              <a:moveTo>
                <a:pt x="6922421" y="11436231"/>
              </a:moveTo>
              <a:arcTo wR="5775615" hR="5775615" stAng="4712834" swAng="1374331"/>
            </a:path>
          </a:pathLst>
        </a:custGeom>
        <a:noFill/>
        <a:ln w="63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18DBD9-3B0D-4507-A5BE-3350BE94987C}">
      <dsp:nvSpPr>
        <dsp:cNvPr id="0" name=""/>
        <dsp:cNvSpPr/>
      </dsp:nvSpPr>
      <dsp:spPr>
        <a:xfrm>
          <a:off x="4622617" y="10456089"/>
          <a:ext cx="4450192" cy="2892625"/>
        </a:xfrm>
        <a:prstGeom prst="roundRect">
          <a:avLst/>
        </a:prstGeom>
        <a:solidFill>
          <a:srgbClr val="F8682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600" kern="1200" dirty="0">
            <a:solidFill>
              <a:schemeClr val="tx1"/>
            </a:solidFill>
          </a:endParaRPr>
        </a:p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5400" kern="1200" dirty="0">
              <a:solidFill>
                <a:schemeClr val="tx1"/>
              </a:solidFill>
            </a:rPr>
            <a:t>Learning Styles</a:t>
          </a:r>
        </a:p>
      </dsp:txBody>
      <dsp:txXfrm>
        <a:off x="4763823" y="10597295"/>
        <a:ext cx="4167780" cy="2610213"/>
      </dsp:txXfrm>
    </dsp:sp>
    <dsp:sp modelId="{4E22F202-5193-4A19-9F01-AE64EC9A50C4}">
      <dsp:nvSpPr>
        <dsp:cNvPr id="0" name=""/>
        <dsp:cNvSpPr/>
      </dsp:nvSpPr>
      <dsp:spPr>
        <a:xfrm>
          <a:off x="4593131" y="1650031"/>
          <a:ext cx="11551230" cy="11551230"/>
        </a:xfrm>
        <a:custGeom>
          <a:avLst/>
          <a:gdLst/>
          <a:ahLst/>
          <a:cxnLst/>
          <a:rect l="0" t="0" r="0" b="0"/>
          <a:pathLst>
            <a:path>
              <a:moveTo>
                <a:pt x="844716" y="8782935"/>
              </a:moveTo>
              <a:arcTo wR="5775615" hR="5775615" stAng="8917277" swAng="1597312"/>
            </a:path>
          </a:pathLst>
        </a:custGeom>
        <a:noFill/>
        <a:ln w="63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2E692-99A1-4891-9307-8652F7BD5ED5}">
      <dsp:nvSpPr>
        <dsp:cNvPr id="0" name=""/>
        <dsp:cNvSpPr/>
      </dsp:nvSpPr>
      <dsp:spPr>
        <a:xfrm>
          <a:off x="2411512" y="4168731"/>
          <a:ext cx="4584232" cy="3708837"/>
        </a:xfrm>
        <a:prstGeom prst="roundRect">
          <a:avLst/>
        </a:prstGeom>
        <a:solidFill>
          <a:srgbClr val="F8682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600" kern="1200" dirty="0">
            <a:solidFill>
              <a:schemeClr val="tx1"/>
            </a:solidFill>
          </a:endParaRPr>
        </a:p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5400" kern="1200" dirty="0">
              <a:solidFill>
                <a:schemeClr val="tx1"/>
              </a:solidFill>
            </a:rPr>
            <a:t>Role of Trainers</a:t>
          </a:r>
        </a:p>
      </dsp:txBody>
      <dsp:txXfrm>
        <a:off x="2592562" y="4349781"/>
        <a:ext cx="4222132" cy="3346737"/>
      </dsp:txXfrm>
    </dsp:sp>
    <dsp:sp modelId="{07A1D7D8-88F2-4B50-B757-FF1C55A7E472}">
      <dsp:nvSpPr>
        <dsp:cNvPr id="0" name=""/>
        <dsp:cNvSpPr/>
      </dsp:nvSpPr>
      <dsp:spPr>
        <a:xfrm>
          <a:off x="4651661" y="1358829"/>
          <a:ext cx="11551230" cy="11551230"/>
        </a:xfrm>
        <a:custGeom>
          <a:avLst/>
          <a:gdLst/>
          <a:ahLst/>
          <a:cxnLst/>
          <a:rect l="0" t="0" r="0" b="0"/>
          <a:pathLst>
            <a:path>
              <a:moveTo>
                <a:pt x="835383" y="2783651"/>
              </a:moveTo>
              <a:arcTo wR="5775615" hR="5775615" stAng="12672027" swAng="1809359"/>
            </a:path>
          </a:pathLst>
        </a:custGeom>
        <a:noFill/>
        <a:ln w="63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77775-A789-44BB-89F5-E842B20EF58B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54250" y="1143000"/>
            <a:ext cx="2349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4DEA2-70DD-4BD2-B675-2EEC3762EB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79601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4DEA2-70DD-4BD2-B675-2EEC3762EB6E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864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119" y="6548157"/>
            <a:ext cx="25909350" cy="13929877"/>
          </a:xfrm>
        </p:spPr>
        <p:txBody>
          <a:bodyPr anchor="b"/>
          <a:lstStyle>
            <a:lvl1pPr algn="ctr">
              <a:defRPr sz="200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199" y="21015223"/>
            <a:ext cx="22861191" cy="9660145"/>
          </a:xfrm>
        </p:spPr>
        <p:txBody>
          <a:bodyPr/>
          <a:lstStyle>
            <a:lvl1pPr marL="0" indent="0" algn="ctr">
              <a:buNone/>
              <a:defRPr sz="8000"/>
            </a:lvl1pPr>
            <a:lvl2pPr marL="1524076" indent="0" algn="ctr">
              <a:buNone/>
              <a:defRPr sz="6667"/>
            </a:lvl2pPr>
            <a:lvl3pPr marL="3048152" indent="0" algn="ctr">
              <a:buNone/>
              <a:defRPr sz="6000"/>
            </a:lvl3pPr>
            <a:lvl4pPr marL="4572229" indent="0" algn="ctr">
              <a:buNone/>
              <a:defRPr sz="5334"/>
            </a:lvl4pPr>
            <a:lvl5pPr marL="6096305" indent="0" algn="ctr">
              <a:buNone/>
              <a:defRPr sz="5334"/>
            </a:lvl5pPr>
            <a:lvl6pPr marL="7620381" indent="0" algn="ctr">
              <a:buNone/>
              <a:defRPr sz="5334"/>
            </a:lvl6pPr>
            <a:lvl7pPr marL="9144457" indent="0" algn="ctr">
              <a:buNone/>
              <a:defRPr sz="5334"/>
            </a:lvl7pPr>
            <a:lvl8pPr marL="10668533" indent="0" algn="ctr">
              <a:buNone/>
              <a:defRPr sz="5334"/>
            </a:lvl8pPr>
            <a:lvl9pPr marL="12192610" indent="0" algn="ctr">
              <a:buNone/>
              <a:defRPr sz="533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90919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964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813388" y="2130234"/>
            <a:ext cx="6572592" cy="339077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5611" y="2130234"/>
            <a:ext cx="19336757" cy="339077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597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4300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735" y="9975064"/>
            <a:ext cx="26290370" cy="16643607"/>
          </a:xfrm>
        </p:spPr>
        <p:txBody>
          <a:bodyPr anchor="b"/>
          <a:lstStyle>
            <a:lvl1pPr>
              <a:defRPr sz="200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735" y="26776126"/>
            <a:ext cx="26290370" cy="8752480"/>
          </a:xfrm>
        </p:spPr>
        <p:txBody>
          <a:bodyPr/>
          <a:lstStyle>
            <a:lvl1pPr marL="0" indent="0">
              <a:buNone/>
              <a:defRPr sz="8000">
                <a:solidFill>
                  <a:schemeClr val="tx1"/>
                </a:solidFill>
              </a:defRPr>
            </a:lvl1pPr>
            <a:lvl2pPr marL="1524076" indent="0">
              <a:buNone/>
              <a:defRPr sz="6667">
                <a:solidFill>
                  <a:schemeClr val="tx1">
                    <a:tint val="75000"/>
                  </a:schemeClr>
                </a:solidFill>
              </a:defRPr>
            </a:lvl2pPr>
            <a:lvl3pPr marL="3048152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3pPr>
            <a:lvl4pPr marL="4572229" indent="0">
              <a:buNone/>
              <a:defRPr sz="5334">
                <a:solidFill>
                  <a:schemeClr val="tx1">
                    <a:tint val="75000"/>
                  </a:schemeClr>
                </a:solidFill>
              </a:defRPr>
            </a:lvl4pPr>
            <a:lvl5pPr marL="6096305" indent="0">
              <a:buNone/>
              <a:defRPr sz="5334">
                <a:solidFill>
                  <a:schemeClr val="tx1">
                    <a:tint val="75000"/>
                  </a:schemeClr>
                </a:solidFill>
              </a:defRPr>
            </a:lvl5pPr>
            <a:lvl6pPr marL="7620381" indent="0">
              <a:buNone/>
              <a:defRPr sz="5334">
                <a:solidFill>
                  <a:schemeClr val="tx1">
                    <a:tint val="75000"/>
                  </a:schemeClr>
                </a:solidFill>
              </a:defRPr>
            </a:lvl6pPr>
            <a:lvl7pPr marL="9144457" indent="0">
              <a:buNone/>
              <a:defRPr sz="5334">
                <a:solidFill>
                  <a:schemeClr val="tx1">
                    <a:tint val="75000"/>
                  </a:schemeClr>
                </a:solidFill>
              </a:defRPr>
            </a:lvl7pPr>
            <a:lvl8pPr marL="10668533" indent="0">
              <a:buNone/>
              <a:defRPr sz="5334">
                <a:solidFill>
                  <a:schemeClr val="tx1">
                    <a:tint val="75000"/>
                  </a:schemeClr>
                </a:solidFill>
              </a:defRPr>
            </a:lvl8pPr>
            <a:lvl9pPr marL="12192610" indent="0">
              <a:buNone/>
              <a:defRPr sz="53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326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95609" y="10651170"/>
            <a:ext cx="12954675" cy="253868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31304" y="10651170"/>
            <a:ext cx="12954675" cy="253868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5769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579" y="2130243"/>
            <a:ext cx="26290370" cy="77336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9583" y="9808341"/>
            <a:ext cx="12895138" cy="4806916"/>
          </a:xfrm>
        </p:spPr>
        <p:txBody>
          <a:bodyPr anchor="b"/>
          <a:lstStyle>
            <a:lvl1pPr marL="0" indent="0">
              <a:buNone/>
              <a:defRPr sz="8000" b="1"/>
            </a:lvl1pPr>
            <a:lvl2pPr marL="1524076" indent="0">
              <a:buNone/>
              <a:defRPr sz="6667" b="1"/>
            </a:lvl2pPr>
            <a:lvl3pPr marL="3048152" indent="0">
              <a:buNone/>
              <a:defRPr sz="6000" b="1"/>
            </a:lvl3pPr>
            <a:lvl4pPr marL="4572229" indent="0">
              <a:buNone/>
              <a:defRPr sz="5334" b="1"/>
            </a:lvl4pPr>
            <a:lvl5pPr marL="6096305" indent="0">
              <a:buNone/>
              <a:defRPr sz="5334" b="1"/>
            </a:lvl5pPr>
            <a:lvl6pPr marL="7620381" indent="0">
              <a:buNone/>
              <a:defRPr sz="5334" b="1"/>
            </a:lvl6pPr>
            <a:lvl7pPr marL="9144457" indent="0">
              <a:buNone/>
              <a:defRPr sz="5334" b="1"/>
            </a:lvl7pPr>
            <a:lvl8pPr marL="10668533" indent="0">
              <a:buNone/>
              <a:defRPr sz="5334" b="1"/>
            </a:lvl8pPr>
            <a:lvl9pPr marL="12192610" indent="0">
              <a:buNone/>
              <a:defRPr sz="53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9583" y="14615257"/>
            <a:ext cx="12895138" cy="214968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431306" y="9808341"/>
            <a:ext cx="12958645" cy="4806916"/>
          </a:xfrm>
        </p:spPr>
        <p:txBody>
          <a:bodyPr anchor="b"/>
          <a:lstStyle>
            <a:lvl1pPr marL="0" indent="0">
              <a:buNone/>
              <a:defRPr sz="8000" b="1"/>
            </a:lvl1pPr>
            <a:lvl2pPr marL="1524076" indent="0">
              <a:buNone/>
              <a:defRPr sz="6667" b="1"/>
            </a:lvl2pPr>
            <a:lvl3pPr marL="3048152" indent="0">
              <a:buNone/>
              <a:defRPr sz="6000" b="1"/>
            </a:lvl3pPr>
            <a:lvl4pPr marL="4572229" indent="0">
              <a:buNone/>
              <a:defRPr sz="5334" b="1"/>
            </a:lvl4pPr>
            <a:lvl5pPr marL="6096305" indent="0">
              <a:buNone/>
              <a:defRPr sz="5334" b="1"/>
            </a:lvl5pPr>
            <a:lvl6pPr marL="7620381" indent="0">
              <a:buNone/>
              <a:defRPr sz="5334" b="1"/>
            </a:lvl6pPr>
            <a:lvl7pPr marL="9144457" indent="0">
              <a:buNone/>
              <a:defRPr sz="5334" b="1"/>
            </a:lvl7pPr>
            <a:lvl8pPr marL="10668533" indent="0">
              <a:buNone/>
              <a:defRPr sz="5334" b="1"/>
            </a:lvl8pPr>
            <a:lvl9pPr marL="12192610" indent="0">
              <a:buNone/>
              <a:defRPr sz="53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431306" y="14615257"/>
            <a:ext cx="12958645" cy="214968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477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224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63836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579" y="2667423"/>
            <a:ext cx="9831106" cy="933598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8645" y="5760902"/>
            <a:ext cx="15431304" cy="28433992"/>
          </a:xfrm>
        </p:spPr>
        <p:txBody>
          <a:bodyPr/>
          <a:lstStyle>
            <a:lvl1pPr>
              <a:defRPr sz="10667"/>
            </a:lvl1pPr>
            <a:lvl2pPr>
              <a:defRPr sz="9334"/>
            </a:lvl2pPr>
            <a:lvl3pPr>
              <a:defRPr sz="8000"/>
            </a:lvl3pPr>
            <a:lvl4pPr>
              <a:defRPr sz="6667"/>
            </a:lvl4pPr>
            <a:lvl5pPr>
              <a:defRPr sz="6667"/>
            </a:lvl5pPr>
            <a:lvl6pPr>
              <a:defRPr sz="6667"/>
            </a:lvl6pPr>
            <a:lvl7pPr>
              <a:defRPr sz="6667"/>
            </a:lvl7pPr>
            <a:lvl8pPr>
              <a:defRPr sz="6667"/>
            </a:lvl8pPr>
            <a:lvl9pPr>
              <a:defRPr sz="6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9579" y="12003405"/>
            <a:ext cx="9831106" cy="22237793"/>
          </a:xfrm>
        </p:spPr>
        <p:txBody>
          <a:bodyPr/>
          <a:lstStyle>
            <a:lvl1pPr marL="0" indent="0">
              <a:buNone/>
              <a:defRPr sz="5334"/>
            </a:lvl1pPr>
            <a:lvl2pPr marL="1524076" indent="0">
              <a:buNone/>
              <a:defRPr sz="4667"/>
            </a:lvl2pPr>
            <a:lvl3pPr marL="3048152" indent="0">
              <a:buNone/>
              <a:defRPr sz="4000"/>
            </a:lvl3pPr>
            <a:lvl4pPr marL="4572229" indent="0">
              <a:buNone/>
              <a:defRPr sz="3334"/>
            </a:lvl4pPr>
            <a:lvl5pPr marL="6096305" indent="0">
              <a:buNone/>
              <a:defRPr sz="3334"/>
            </a:lvl5pPr>
            <a:lvl6pPr marL="7620381" indent="0">
              <a:buNone/>
              <a:defRPr sz="3334"/>
            </a:lvl6pPr>
            <a:lvl7pPr marL="9144457" indent="0">
              <a:buNone/>
              <a:defRPr sz="3334"/>
            </a:lvl7pPr>
            <a:lvl8pPr marL="10668533" indent="0">
              <a:buNone/>
              <a:defRPr sz="3334"/>
            </a:lvl8pPr>
            <a:lvl9pPr marL="12192610" indent="0">
              <a:buNone/>
              <a:defRPr sz="333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07424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579" y="2667423"/>
            <a:ext cx="9831106" cy="933598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958645" y="5760902"/>
            <a:ext cx="15431304" cy="28433992"/>
          </a:xfrm>
        </p:spPr>
        <p:txBody>
          <a:bodyPr anchor="t"/>
          <a:lstStyle>
            <a:lvl1pPr marL="0" indent="0">
              <a:buNone/>
              <a:defRPr sz="10667"/>
            </a:lvl1pPr>
            <a:lvl2pPr marL="1524076" indent="0">
              <a:buNone/>
              <a:defRPr sz="9334"/>
            </a:lvl2pPr>
            <a:lvl3pPr marL="3048152" indent="0">
              <a:buNone/>
              <a:defRPr sz="8000"/>
            </a:lvl3pPr>
            <a:lvl4pPr marL="4572229" indent="0">
              <a:buNone/>
              <a:defRPr sz="6667"/>
            </a:lvl4pPr>
            <a:lvl5pPr marL="6096305" indent="0">
              <a:buNone/>
              <a:defRPr sz="6667"/>
            </a:lvl5pPr>
            <a:lvl6pPr marL="7620381" indent="0">
              <a:buNone/>
              <a:defRPr sz="6667"/>
            </a:lvl6pPr>
            <a:lvl7pPr marL="9144457" indent="0">
              <a:buNone/>
              <a:defRPr sz="6667"/>
            </a:lvl7pPr>
            <a:lvl8pPr marL="10668533" indent="0">
              <a:buNone/>
              <a:defRPr sz="6667"/>
            </a:lvl8pPr>
            <a:lvl9pPr marL="12192610" indent="0">
              <a:buNone/>
              <a:defRPr sz="6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9579" y="12003405"/>
            <a:ext cx="9831106" cy="22237793"/>
          </a:xfrm>
        </p:spPr>
        <p:txBody>
          <a:bodyPr/>
          <a:lstStyle>
            <a:lvl1pPr marL="0" indent="0">
              <a:buNone/>
              <a:defRPr sz="5334"/>
            </a:lvl1pPr>
            <a:lvl2pPr marL="1524076" indent="0">
              <a:buNone/>
              <a:defRPr sz="4667"/>
            </a:lvl2pPr>
            <a:lvl3pPr marL="3048152" indent="0">
              <a:buNone/>
              <a:defRPr sz="4000"/>
            </a:lvl3pPr>
            <a:lvl4pPr marL="4572229" indent="0">
              <a:buNone/>
              <a:defRPr sz="3334"/>
            </a:lvl4pPr>
            <a:lvl5pPr marL="6096305" indent="0">
              <a:buNone/>
              <a:defRPr sz="3334"/>
            </a:lvl5pPr>
            <a:lvl6pPr marL="7620381" indent="0">
              <a:buNone/>
              <a:defRPr sz="3334"/>
            </a:lvl6pPr>
            <a:lvl7pPr marL="9144457" indent="0">
              <a:buNone/>
              <a:defRPr sz="3334"/>
            </a:lvl7pPr>
            <a:lvl8pPr marL="10668533" indent="0">
              <a:buNone/>
              <a:defRPr sz="3334"/>
            </a:lvl8pPr>
            <a:lvl9pPr marL="12192610" indent="0">
              <a:buNone/>
              <a:defRPr sz="333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6492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5609" y="2130243"/>
            <a:ext cx="26290370" cy="77336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5609" y="10651170"/>
            <a:ext cx="26290370" cy="25386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95609" y="37084603"/>
            <a:ext cx="6858357" cy="2130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4F6AD-105C-4592-923D-EFCAC830BD02}" type="datetimeFigureOut">
              <a:rPr lang="en-IE" smtClean="0"/>
              <a:t>04/02/2021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97026" y="37084603"/>
            <a:ext cx="10287536" cy="2130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527622" y="37084603"/>
            <a:ext cx="6858357" cy="2130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4AD4C-46A8-4DB2-83BC-B8CB51A6D2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387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48152" rtl="0" eaLnBrk="1" latinLnBrk="0" hangingPunct="1">
        <a:lnSpc>
          <a:spcPct val="90000"/>
        </a:lnSpc>
        <a:spcBef>
          <a:spcPct val="0"/>
        </a:spcBef>
        <a:buNone/>
        <a:defRPr sz="14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2038" indent="-762038" algn="l" defTabSz="3048152" rtl="0" eaLnBrk="1" latinLnBrk="0" hangingPunct="1">
        <a:lnSpc>
          <a:spcPct val="90000"/>
        </a:lnSpc>
        <a:spcBef>
          <a:spcPts val="3334"/>
        </a:spcBef>
        <a:buFont typeface="Arial" panose="020B0604020202020204" pitchFamily="34" charset="0"/>
        <a:buChar char="•"/>
        <a:defRPr sz="9334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4" indent="-762038" algn="l" defTabSz="3048152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3810191" indent="-762038" algn="l" defTabSz="3048152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667" kern="1200">
          <a:solidFill>
            <a:schemeClr val="tx1"/>
          </a:solidFill>
          <a:latin typeface="+mn-lt"/>
          <a:ea typeface="+mn-ea"/>
          <a:cs typeface="+mn-cs"/>
        </a:defRPr>
      </a:lvl3pPr>
      <a:lvl4pPr marL="5334267" indent="-762038" algn="l" defTabSz="3048152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343" indent="-762038" algn="l" defTabSz="3048152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5pPr>
      <a:lvl6pPr marL="8382419" indent="-762038" algn="l" defTabSz="3048152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6pPr>
      <a:lvl7pPr marL="9906495" indent="-762038" algn="l" defTabSz="3048152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7pPr>
      <a:lvl8pPr marL="11430572" indent="-762038" algn="l" defTabSz="3048152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8pPr>
      <a:lvl9pPr marL="12954648" indent="-762038" algn="l" defTabSz="3048152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524076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229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4pPr>
      <a:lvl5pPr marL="6096305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5pPr>
      <a:lvl6pPr marL="7620381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6pPr>
      <a:lvl7pPr marL="9144457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7pPr>
      <a:lvl8pPr marL="10668533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8pPr>
      <a:lvl9pPr marL="12192610" algn="l" defTabSz="3048152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18" Type="http://schemas.openxmlformats.org/officeDocument/2006/relationships/image" Target="../media/image11.svg"/><Relationship Id="rId26" Type="http://schemas.openxmlformats.org/officeDocument/2006/relationships/image" Target="../media/image19.svg"/><Relationship Id="rId3" Type="http://schemas.openxmlformats.org/officeDocument/2006/relationships/diagramData" Target="../diagrams/data1.xml"/><Relationship Id="rId21" Type="http://schemas.openxmlformats.org/officeDocument/2006/relationships/image" Target="../media/image14.png"/><Relationship Id="rId7" Type="http://schemas.microsoft.com/office/2007/relationships/diagramDrawing" Target="../diagrams/drawing1.xml"/><Relationship Id="rId12" Type="http://schemas.openxmlformats.org/officeDocument/2006/relationships/image" Target="../media/image5.svg"/><Relationship Id="rId17" Type="http://schemas.openxmlformats.org/officeDocument/2006/relationships/image" Target="../media/image10.png"/><Relationship Id="rId25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svg"/><Relationship Id="rId20" Type="http://schemas.openxmlformats.org/officeDocument/2006/relationships/image" Target="../media/image13.sv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png"/><Relationship Id="rId24" Type="http://schemas.openxmlformats.org/officeDocument/2006/relationships/image" Target="../media/image17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8.png"/><Relationship Id="rId23" Type="http://schemas.openxmlformats.org/officeDocument/2006/relationships/image" Target="../media/image16.png"/><Relationship Id="rId28" Type="http://schemas.openxmlformats.org/officeDocument/2006/relationships/image" Target="../media/image21.svg"/><Relationship Id="rId10" Type="http://schemas.openxmlformats.org/officeDocument/2006/relationships/image" Target="../media/image3.svg"/><Relationship Id="rId19" Type="http://schemas.openxmlformats.org/officeDocument/2006/relationships/image" Target="../media/image12.png"/><Relationship Id="rId31" Type="http://schemas.openxmlformats.org/officeDocument/2006/relationships/image" Target="../media/image2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Relationship Id="rId14" Type="http://schemas.openxmlformats.org/officeDocument/2006/relationships/image" Target="../media/image7.svg"/><Relationship Id="rId22" Type="http://schemas.openxmlformats.org/officeDocument/2006/relationships/image" Target="../media/image15.svg"/><Relationship Id="rId27" Type="http://schemas.openxmlformats.org/officeDocument/2006/relationships/image" Target="../media/image20.png"/><Relationship Id="rId30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1488A09E-715C-4CBF-874D-1E53537C1795}"/>
              </a:ext>
            </a:extLst>
          </p:cNvPr>
          <p:cNvSpPr/>
          <p:nvPr/>
        </p:nvSpPr>
        <p:spPr>
          <a:xfrm>
            <a:off x="2443506" y="13688926"/>
            <a:ext cx="3771472" cy="2359962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114" name="Diagram 113">
            <a:extLst>
              <a:ext uri="{FF2B5EF4-FFF2-40B4-BE49-F238E27FC236}">
                <a16:creationId xmlns:a16="http://schemas.microsoft.com/office/drawing/2014/main" id="{0533B215-2501-4E8B-BFE1-0CAEF42FC9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1963390"/>
              </p:ext>
            </p:extLst>
          </p:nvPr>
        </p:nvGraphicFramePr>
        <p:xfrm>
          <a:off x="12599327" y="14893923"/>
          <a:ext cx="20321059" cy="13547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3486AA61-2531-4B37-B396-4BBD322EEFC7}"/>
              </a:ext>
            </a:extLst>
          </p:cNvPr>
          <p:cNvSpPr/>
          <p:nvPr/>
        </p:nvSpPr>
        <p:spPr>
          <a:xfrm>
            <a:off x="20035175" y="21264147"/>
            <a:ext cx="5363602" cy="1938992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650C2B09-5A7F-4EFB-B6BA-231CD53D9D8F}"/>
              </a:ext>
            </a:extLst>
          </p:cNvPr>
          <p:cNvSpPr/>
          <p:nvPr/>
        </p:nvSpPr>
        <p:spPr>
          <a:xfrm>
            <a:off x="5795072" y="23080781"/>
            <a:ext cx="7919857" cy="2245123"/>
          </a:xfrm>
          <a:prstGeom prst="roundRect">
            <a:avLst/>
          </a:prstGeom>
          <a:solidFill>
            <a:srgbClr val="F8682C"/>
          </a:solidFill>
          <a:ln>
            <a:solidFill>
              <a:srgbClr val="F868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34" name="Group 33" descr="bar graph">
            <a:extLst>
              <a:ext uri="{FF2B5EF4-FFF2-40B4-BE49-F238E27FC236}">
                <a16:creationId xmlns:a16="http://schemas.microsoft.com/office/drawing/2014/main" id="{B80AB8F2-ED20-4172-AABC-B039421AE144}"/>
              </a:ext>
            </a:extLst>
          </p:cNvPr>
          <p:cNvGrpSpPr/>
          <p:nvPr/>
        </p:nvGrpSpPr>
        <p:grpSpPr>
          <a:xfrm>
            <a:off x="1734773" y="6974660"/>
            <a:ext cx="14836676" cy="7192837"/>
            <a:chOff x="373063" y="2025651"/>
            <a:chExt cx="1725613" cy="1417638"/>
          </a:xfrm>
        </p:grpSpPr>
        <p:sp>
          <p:nvSpPr>
            <p:cNvPr id="35" name="Rectangle 16">
              <a:extLst>
                <a:ext uri="{FF2B5EF4-FFF2-40B4-BE49-F238E27FC236}">
                  <a16:creationId xmlns:a16="http://schemas.microsoft.com/office/drawing/2014/main" id="{8679B26D-EB1D-49D6-85B1-74AE5E5FDF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025651"/>
              <a:ext cx="1725613" cy="330200"/>
            </a:xfrm>
            <a:prstGeom prst="rect">
              <a:avLst/>
            </a:pr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36" name="Rectangle 17">
              <a:extLst>
                <a:ext uri="{FF2B5EF4-FFF2-40B4-BE49-F238E27FC236}">
                  <a16:creationId xmlns:a16="http://schemas.microsoft.com/office/drawing/2014/main" id="{D4EC2F3E-6921-4B5E-8869-D7A8115D8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025651"/>
              <a:ext cx="1725613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37" name="Rectangle 18">
              <a:extLst>
                <a:ext uri="{FF2B5EF4-FFF2-40B4-BE49-F238E27FC236}">
                  <a16:creationId xmlns:a16="http://schemas.microsoft.com/office/drawing/2014/main" id="{DF7DC124-2D9C-42ED-859A-4CFFB7B86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387601"/>
              <a:ext cx="1431925" cy="330200"/>
            </a:xfrm>
            <a:prstGeom prst="rect">
              <a:avLst/>
            </a:pr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38" name="Rectangle 19">
              <a:extLst>
                <a:ext uri="{FF2B5EF4-FFF2-40B4-BE49-F238E27FC236}">
                  <a16:creationId xmlns:a16="http://schemas.microsoft.com/office/drawing/2014/main" id="{D268531F-5215-495F-9117-C47B75E26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387601"/>
              <a:ext cx="14319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39" name="Rectangle 20">
              <a:extLst>
                <a:ext uri="{FF2B5EF4-FFF2-40B4-BE49-F238E27FC236}">
                  <a16:creationId xmlns:a16="http://schemas.microsoft.com/office/drawing/2014/main" id="{15DB7313-8E1C-4B9E-B0ED-4203D998C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752726"/>
              <a:ext cx="1136650" cy="330200"/>
            </a:xfrm>
            <a:prstGeom prst="rect">
              <a:avLst/>
            </a:pr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40" name="Rectangle 21">
              <a:extLst>
                <a:ext uri="{FF2B5EF4-FFF2-40B4-BE49-F238E27FC236}">
                  <a16:creationId xmlns:a16="http://schemas.microsoft.com/office/drawing/2014/main" id="{5E3927C7-578D-476E-A506-3E1B83239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752726"/>
              <a:ext cx="113665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42" name="Rectangle 23">
              <a:extLst>
                <a:ext uri="{FF2B5EF4-FFF2-40B4-BE49-F238E27FC236}">
                  <a16:creationId xmlns:a16="http://schemas.microsoft.com/office/drawing/2014/main" id="{AB79855D-A8B5-4086-80AD-CD861D281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3114676"/>
              <a:ext cx="841375" cy="328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44" name="Rectangle 53">
              <a:extLst>
                <a:ext uri="{FF2B5EF4-FFF2-40B4-BE49-F238E27FC236}">
                  <a16:creationId xmlns:a16="http://schemas.microsoft.com/office/drawing/2014/main" id="{7275E653-59EE-4406-85AC-94971AE91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197101"/>
              <a:ext cx="1725613" cy="15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46" name="Rectangle 55">
              <a:extLst>
                <a:ext uri="{FF2B5EF4-FFF2-40B4-BE49-F238E27FC236}">
                  <a16:creationId xmlns:a16="http://schemas.microsoft.com/office/drawing/2014/main" id="{2528623E-534C-4D39-AA68-AFB8A91F7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559051"/>
              <a:ext cx="1431925" cy="15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48" name="Rectangle 57">
              <a:extLst>
                <a:ext uri="{FF2B5EF4-FFF2-40B4-BE49-F238E27FC236}">
                  <a16:creationId xmlns:a16="http://schemas.microsoft.com/office/drawing/2014/main" id="{D1ABF216-6783-4964-90BB-CB9BEE9347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921001"/>
              <a:ext cx="1136650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8671D51-4F96-4768-819E-B2DF384A3121}"/>
              </a:ext>
            </a:extLst>
          </p:cNvPr>
          <p:cNvSpPr/>
          <p:nvPr/>
        </p:nvSpPr>
        <p:spPr>
          <a:xfrm>
            <a:off x="1" y="0"/>
            <a:ext cx="24303788" cy="2935705"/>
          </a:xfrm>
          <a:prstGeom prst="rect">
            <a:avLst/>
          </a:prstGeom>
          <a:solidFill>
            <a:srgbClr val="F8682C"/>
          </a:solidFill>
          <a:ln>
            <a:solidFill>
              <a:srgbClr val="F8682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240AD1-E134-46ED-8D1D-D5FD046116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17281" y="320294"/>
            <a:ext cx="5206435" cy="261541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FAD3F39-B0C2-40F0-97E1-BC9692D1DE52}"/>
              </a:ext>
            </a:extLst>
          </p:cNvPr>
          <p:cNvSpPr txBox="1"/>
          <p:nvPr/>
        </p:nvSpPr>
        <p:spPr>
          <a:xfrm>
            <a:off x="1834769" y="7459750"/>
            <a:ext cx="14306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dirty="0">
                <a:cs typeface="Arial" panose="020B0604020202020204" pitchFamily="34" charset="0"/>
              </a:rPr>
              <a:t>Systematic search of literature of PubMed &amp; Google Scholar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CFD4D4-A1E1-427A-A8A7-A51C2EBEDC0F}"/>
              </a:ext>
            </a:extLst>
          </p:cNvPr>
          <p:cNvSpPr txBox="1"/>
          <p:nvPr/>
        </p:nvSpPr>
        <p:spPr>
          <a:xfrm>
            <a:off x="1858351" y="8903644"/>
            <a:ext cx="120738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dirty="0"/>
              <a:t>Studies examining trainers’ perceptions of their needs in relation to experiential learning included</a:t>
            </a:r>
          </a:p>
        </p:txBody>
      </p:sp>
      <p:sp>
        <p:nvSpPr>
          <p:cNvPr id="31" name="Rectangle: Diagonal Corners Snipped 30">
            <a:extLst>
              <a:ext uri="{FF2B5EF4-FFF2-40B4-BE49-F238E27FC236}">
                <a16:creationId xmlns:a16="http://schemas.microsoft.com/office/drawing/2014/main" id="{8463F25A-25EC-44FA-96C6-90EC2D47C373}"/>
              </a:ext>
            </a:extLst>
          </p:cNvPr>
          <p:cNvSpPr/>
          <p:nvPr/>
        </p:nvSpPr>
        <p:spPr>
          <a:xfrm>
            <a:off x="4466731" y="3395722"/>
            <a:ext cx="25072258" cy="1688712"/>
          </a:xfrm>
          <a:prstGeom prst="snip2DiagRect">
            <a:avLst>
              <a:gd name="adj1" fmla="val 0"/>
              <a:gd name="adj2" fmla="val 50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9B1C57-E11C-478C-8E4B-8B3A05C0FAAC}"/>
              </a:ext>
            </a:extLst>
          </p:cNvPr>
          <p:cNvSpPr txBox="1"/>
          <p:nvPr/>
        </p:nvSpPr>
        <p:spPr>
          <a:xfrm>
            <a:off x="5360332" y="3127859"/>
            <a:ext cx="23816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</a:rPr>
              <a:t>To identify what trainers perceived needs are, their desires for preparatory programmes and how to address these needs</a:t>
            </a:r>
            <a:endParaRPr lang="en-IE" sz="66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43FB57-727D-45CE-9303-3C5A75DE7D58}"/>
              </a:ext>
            </a:extLst>
          </p:cNvPr>
          <p:cNvSpPr txBox="1"/>
          <p:nvPr/>
        </p:nvSpPr>
        <p:spPr>
          <a:xfrm>
            <a:off x="92931" y="3575605"/>
            <a:ext cx="3745978" cy="1200329"/>
          </a:xfrm>
          <a:prstGeom prst="rect">
            <a:avLst/>
          </a:prstGeom>
          <a:solidFill>
            <a:srgbClr val="F8682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7200" dirty="0"/>
              <a:t>AIM</a:t>
            </a:r>
          </a:p>
        </p:txBody>
      </p:sp>
      <p:grpSp>
        <p:nvGrpSpPr>
          <p:cNvPr id="68" name="Group 67" descr="bar graph">
            <a:extLst>
              <a:ext uri="{FF2B5EF4-FFF2-40B4-BE49-F238E27FC236}">
                <a16:creationId xmlns:a16="http://schemas.microsoft.com/office/drawing/2014/main" id="{FEC0DDBE-0236-4BC3-B811-71F20BFCFBEB}"/>
              </a:ext>
            </a:extLst>
          </p:cNvPr>
          <p:cNvGrpSpPr/>
          <p:nvPr/>
        </p:nvGrpSpPr>
        <p:grpSpPr>
          <a:xfrm rot="10800000">
            <a:off x="13817178" y="5229028"/>
            <a:ext cx="14836676" cy="7192837"/>
            <a:chOff x="373063" y="2025651"/>
            <a:chExt cx="1725613" cy="1417638"/>
          </a:xfrm>
        </p:grpSpPr>
        <p:sp>
          <p:nvSpPr>
            <p:cNvPr id="69" name="Rectangle 16">
              <a:extLst>
                <a:ext uri="{FF2B5EF4-FFF2-40B4-BE49-F238E27FC236}">
                  <a16:creationId xmlns:a16="http://schemas.microsoft.com/office/drawing/2014/main" id="{6F52C73C-3CE0-4C1A-803E-889A96F3D4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025651"/>
              <a:ext cx="1725613" cy="330200"/>
            </a:xfrm>
            <a:prstGeom prst="rect">
              <a:avLst/>
            </a:pr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70" name="Rectangle 17">
              <a:extLst>
                <a:ext uri="{FF2B5EF4-FFF2-40B4-BE49-F238E27FC236}">
                  <a16:creationId xmlns:a16="http://schemas.microsoft.com/office/drawing/2014/main" id="{20FA08F9-1502-4060-96F9-1F48079B0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025651"/>
              <a:ext cx="1725613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71" name="Rectangle 18">
              <a:extLst>
                <a:ext uri="{FF2B5EF4-FFF2-40B4-BE49-F238E27FC236}">
                  <a16:creationId xmlns:a16="http://schemas.microsoft.com/office/drawing/2014/main" id="{84EF6B89-7822-40BB-841A-DC6CBEDD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387601"/>
              <a:ext cx="1431925" cy="330200"/>
            </a:xfrm>
            <a:prstGeom prst="rect">
              <a:avLst/>
            </a:pr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72" name="Rectangle 19">
              <a:extLst>
                <a:ext uri="{FF2B5EF4-FFF2-40B4-BE49-F238E27FC236}">
                  <a16:creationId xmlns:a16="http://schemas.microsoft.com/office/drawing/2014/main" id="{D6BB4EC0-09DB-4C88-956F-5366D0F5EE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387601"/>
              <a:ext cx="14319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73" name="Rectangle 20">
              <a:extLst>
                <a:ext uri="{FF2B5EF4-FFF2-40B4-BE49-F238E27FC236}">
                  <a16:creationId xmlns:a16="http://schemas.microsoft.com/office/drawing/2014/main" id="{95B5A073-EA6D-443E-A43C-E0B6754486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752726"/>
              <a:ext cx="1136650" cy="330200"/>
            </a:xfrm>
            <a:prstGeom prst="rect">
              <a:avLst/>
            </a:pr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74" name="Rectangle 21">
              <a:extLst>
                <a:ext uri="{FF2B5EF4-FFF2-40B4-BE49-F238E27FC236}">
                  <a16:creationId xmlns:a16="http://schemas.microsoft.com/office/drawing/2014/main" id="{CAFA306A-01BC-4815-82ED-D5E12868B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752726"/>
              <a:ext cx="113665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76" name="Rectangle 23">
              <a:extLst>
                <a:ext uri="{FF2B5EF4-FFF2-40B4-BE49-F238E27FC236}">
                  <a16:creationId xmlns:a16="http://schemas.microsoft.com/office/drawing/2014/main" id="{E39AC582-A0F2-4D80-9D76-B8F01721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3114676"/>
              <a:ext cx="841375" cy="328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78" name="Rectangle 53">
              <a:extLst>
                <a:ext uri="{FF2B5EF4-FFF2-40B4-BE49-F238E27FC236}">
                  <a16:creationId xmlns:a16="http://schemas.microsoft.com/office/drawing/2014/main" id="{E205BC1F-0D04-4FEE-AC1B-06D79EC1D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197101"/>
              <a:ext cx="1725613" cy="15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80" name="Rectangle 55">
              <a:extLst>
                <a:ext uri="{FF2B5EF4-FFF2-40B4-BE49-F238E27FC236}">
                  <a16:creationId xmlns:a16="http://schemas.microsoft.com/office/drawing/2014/main" id="{081A03E6-AEB3-4FD5-A123-AC924A60D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559051"/>
              <a:ext cx="1431925" cy="15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82" name="Rectangle 57">
              <a:extLst>
                <a:ext uri="{FF2B5EF4-FFF2-40B4-BE49-F238E27FC236}">
                  <a16:creationId xmlns:a16="http://schemas.microsoft.com/office/drawing/2014/main" id="{07496859-2EEB-46F4-94CB-ED0765F72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3" y="2921001"/>
              <a:ext cx="1136650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95B2D526-0E08-4736-99AF-BAD6FE96D6BE}"/>
              </a:ext>
            </a:extLst>
          </p:cNvPr>
          <p:cNvSpPr txBox="1"/>
          <p:nvPr/>
        </p:nvSpPr>
        <p:spPr>
          <a:xfrm>
            <a:off x="-20934" y="6115483"/>
            <a:ext cx="1592826" cy="6740307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E" sz="7200" dirty="0"/>
              <a:t>M</a:t>
            </a:r>
          </a:p>
          <a:p>
            <a:pPr algn="ctr"/>
            <a:r>
              <a:rPr lang="en-IE" sz="7200" dirty="0"/>
              <a:t>E</a:t>
            </a:r>
          </a:p>
          <a:p>
            <a:pPr algn="ctr"/>
            <a:r>
              <a:rPr lang="en-IE" sz="7200" dirty="0"/>
              <a:t>T</a:t>
            </a:r>
          </a:p>
          <a:p>
            <a:pPr algn="ctr"/>
            <a:r>
              <a:rPr lang="en-IE" sz="7200" dirty="0"/>
              <a:t>H</a:t>
            </a:r>
          </a:p>
          <a:p>
            <a:pPr algn="ctr"/>
            <a:r>
              <a:rPr lang="en-IE" sz="7200" dirty="0"/>
              <a:t>O</a:t>
            </a:r>
          </a:p>
          <a:p>
            <a:pPr algn="ctr"/>
            <a:r>
              <a:rPr lang="en-IE" sz="7200" dirty="0"/>
              <a:t>D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0C58013-5F0F-4869-81CF-2E8ED7AD599E}"/>
              </a:ext>
            </a:extLst>
          </p:cNvPr>
          <p:cNvSpPr txBox="1"/>
          <p:nvPr/>
        </p:nvSpPr>
        <p:spPr>
          <a:xfrm>
            <a:off x="28816735" y="5827288"/>
            <a:ext cx="1592826" cy="78483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E" sz="7200" dirty="0"/>
              <a:t>R</a:t>
            </a:r>
          </a:p>
          <a:p>
            <a:pPr algn="ctr"/>
            <a:r>
              <a:rPr lang="en-IE" sz="7200" dirty="0"/>
              <a:t>E</a:t>
            </a:r>
          </a:p>
          <a:p>
            <a:pPr algn="ctr"/>
            <a:r>
              <a:rPr lang="en-IE" sz="7200" dirty="0"/>
              <a:t>S</a:t>
            </a:r>
          </a:p>
          <a:p>
            <a:pPr algn="ctr"/>
            <a:r>
              <a:rPr lang="en-IE" sz="7200" dirty="0"/>
              <a:t>U</a:t>
            </a:r>
          </a:p>
          <a:p>
            <a:pPr algn="ctr"/>
            <a:r>
              <a:rPr lang="en-IE" sz="7200" dirty="0"/>
              <a:t>L</a:t>
            </a:r>
          </a:p>
          <a:p>
            <a:pPr algn="ctr"/>
            <a:r>
              <a:rPr lang="en-IE" sz="7200" dirty="0"/>
              <a:t>T</a:t>
            </a:r>
          </a:p>
          <a:p>
            <a:pPr algn="ctr"/>
            <a:r>
              <a:rPr lang="en-IE" sz="7200" dirty="0"/>
              <a:t>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DD03A75-7127-4DE9-B59A-1C6E6193A5D0}"/>
              </a:ext>
            </a:extLst>
          </p:cNvPr>
          <p:cNvSpPr txBox="1"/>
          <p:nvPr/>
        </p:nvSpPr>
        <p:spPr>
          <a:xfrm>
            <a:off x="18986801" y="7477074"/>
            <a:ext cx="9772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dirty="0"/>
              <a:t>216 records screened, 16 included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2706806-3EFE-44E4-A5D3-26C50F7FBA6E}"/>
              </a:ext>
            </a:extLst>
          </p:cNvPr>
          <p:cNvSpPr txBox="1"/>
          <p:nvPr/>
        </p:nvSpPr>
        <p:spPr>
          <a:xfrm>
            <a:off x="14001444" y="10864622"/>
            <a:ext cx="1483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dirty="0"/>
              <a:t>Studies included trainers from different healthcare settings &amp; countries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E9DFC7-9869-444F-B7A0-7692968C92B5}"/>
              </a:ext>
            </a:extLst>
          </p:cNvPr>
          <p:cNvSpPr txBox="1"/>
          <p:nvPr/>
        </p:nvSpPr>
        <p:spPr>
          <a:xfrm>
            <a:off x="16617236" y="9296313"/>
            <a:ext cx="1189840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IE" sz="4400" dirty="0"/>
              <a:t>Topics identified themed on a Matrix table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1D96E1D-2495-4A8C-A214-287F188DE236}"/>
              </a:ext>
            </a:extLst>
          </p:cNvPr>
          <p:cNvSpPr txBox="1"/>
          <p:nvPr/>
        </p:nvSpPr>
        <p:spPr>
          <a:xfrm>
            <a:off x="1936128" y="10967012"/>
            <a:ext cx="93099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dirty="0"/>
              <a:t>Excluded studies pre-2000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6550CF8-D00D-45E5-8D66-DEE1C96B5369}"/>
              </a:ext>
            </a:extLst>
          </p:cNvPr>
          <p:cNvSpPr txBox="1"/>
          <p:nvPr/>
        </p:nvSpPr>
        <p:spPr>
          <a:xfrm>
            <a:off x="1880" y="13599287"/>
            <a:ext cx="1533212" cy="144962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IE" sz="7200" dirty="0"/>
          </a:p>
          <a:p>
            <a:pPr algn="ctr"/>
            <a:r>
              <a:rPr lang="en-IE" sz="7200" dirty="0"/>
              <a:t>K</a:t>
            </a:r>
          </a:p>
          <a:p>
            <a:pPr algn="ctr"/>
            <a:r>
              <a:rPr lang="en-IE" sz="7200" dirty="0"/>
              <a:t>E</a:t>
            </a:r>
          </a:p>
          <a:p>
            <a:pPr algn="ctr"/>
            <a:r>
              <a:rPr lang="en-IE" sz="7200" dirty="0"/>
              <a:t>Y</a:t>
            </a:r>
          </a:p>
          <a:p>
            <a:pPr algn="ctr"/>
            <a:endParaRPr lang="en-IE" sz="7200" dirty="0"/>
          </a:p>
          <a:p>
            <a:pPr algn="ctr"/>
            <a:r>
              <a:rPr lang="en-IE" sz="7200" dirty="0"/>
              <a:t>F</a:t>
            </a:r>
          </a:p>
          <a:p>
            <a:pPr algn="ctr"/>
            <a:r>
              <a:rPr lang="en-IE" sz="7200" dirty="0"/>
              <a:t>I</a:t>
            </a:r>
          </a:p>
          <a:p>
            <a:pPr algn="ctr"/>
            <a:r>
              <a:rPr lang="en-IE" sz="7200" dirty="0"/>
              <a:t>N</a:t>
            </a:r>
          </a:p>
          <a:p>
            <a:pPr algn="ctr"/>
            <a:r>
              <a:rPr lang="en-IE" sz="7200" dirty="0"/>
              <a:t>D</a:t>
            </a:r>
          </a:p>
          <a:p>
            <a:pPr algn="ctr"/>
            <a:r>
              <a:rPr lang="en-IE" sz="7200" dirty="0"/>
              <a:t>I</a:t>
            </a:r>
          </a:p>
          <a:p>
            <a:pPr algn="ctr"/>
            <a:r>
              <a:rPr lang="en-IE" sz="7200" dirty="0"/>
              <a:t>N</a:t>
            </a:r>
          </a:p>
          <a:p>
            <a:pPr algn="ctr"/>
            <a:r>
              <a:rPr lang="en-IE" sz="7200" dirty="0"/>
              <a:t>G</a:t>
            </a:r>
          </a:p>
          <a:p>
            <a:pPr algn="ctr"/>
            <a:r>
              <a:rPr lang="en-IE" sz="7200" dirty="0"/>
              <a:t>S</a:t>
            </a:r>
          </a:p>
        </p:txBody>
      </p:sp>
      <p:grpSp>
        <p:nvGrpSpPr>
          <p:cNvPr id="102" name="Group 101" descr="triangular sequence">
            <a:extLst>
              <a:ext uri="{FF2B5EF4-FFF2-40B4-BE49-F238E27FC236}">
                <a16:creationId xmlns:a16="http://schemas.microsoft.com/office/drawing/2014/main" id="{A492ED4B-037B-4E5A-8238-25FE3020599B}"/>
              </a:ext>
            </a:extLst>
          </p:cNvPr>
          <p:cNvGrpSpPr/>
          <p:nvPr/>
        </p:nvGrpSpPr>
        <p:grpSpPr>
          <a:xfrm flipV="1">
            <a:off x="5591132" y="15112860"/>
            <a:ext cx="9034403" cy="6588622"/>
            <a:chOff x="3513362" y="500754"/>
            <a:chExt cx="2750914" cy="2372388"/>
          </a:xfrm>
        </p:grpSpPr>
        <p:sp>
          <p:nvSpPr>
            <p:cNvPr id="103" name="Freeform 46">
              <a:extLst>
                <a:ext uri="{FF2B5EF4-FFF2-40B4-BE49-F238E27FC236}">
                  <a16:creationId xmlns:a16="http://schemas.microsoft.com/office/drawing/2014/main" id="{A3DCFBBE-8492-4FCE-8789-C3FF92D36E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573463" y="2061929"/>
              <a:ext cx="2655888" cy="811213"/>
            </a:xfrm>
            <a:custGeom>
              <a:avLst/>
              <a:gdLst>
                <a:gd name="T0" fmla="*/ 638 w 836"/>
                <a:gd name="T1" fmla="*/ 255 h 255"/>
                <a:gd name="T2" fmla="*/ 171 w 836"/>
                <a:gd name="T3" fmla="*/ 255 h 255"/>
                <a:gd name="T4" fmla="*/ 134 w 836"/>
                <a:gd name="T5" fmla="*/ 240 h 255"/>
                <a:gd name="T6" fmla="*/ 0 w 836"/>
                <a:gd name="T7" fmla="*/ 13 h 255"/>
                <a:gd name="T8" fmla="*/ 797 w 836"/>
                <a:gd name="T9" fmla="*/ 13 h 255"/>
                <a:gd name="T10" fmla="*/ 836 w 836"/>
                <a:gd name="T11" fmla="*/ 0 h 255"/>
                <a:gd name="T12" fmla="*/ 697 w 836"/>
                <a:gd name="T13" fmla="*/ 234 h 255"/>
                <a:gd name="T14" fmla="*/ 638 w 836"/>
                <a:gd name="T15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6" h="255">
                  <a:moveTo>
                    <a:pt x="638" y="255"/>
                  </a:moveTo>
                  <a:cubicBezTo>
                    <a:pt x="593" y="255"/>
                    <a:pt x="196" y="255"/>
                    <a:pt x="171" y="255"/>
                  </a:cubicBezTo>
                  <a:cubicBezTo>
                    <a:pt x="144" y="255"/>
                    <a:pt x="138" y="246"/>
                    <a:pt x="134" y="240"/>
                  </a:cubicBezTo>
                  <a:cubicBezTo>
                    <a:pt x="130" y="234"/>
                    <a:pt x="0" y="13"/>
                    <a:pt x="0" y="13"/>
                  </a:cubicBezTo>
                  <a:cubicBezTo>
                    <a:pt x="0" y="13"/>
                    <a:pt x="774" y="13"/>
                    <a:pt x="797" y="13"/>
                  </a:cubicBezTo>
                  <a:cubicBezTo>
                    <a:pt x="827" y="13"/>
                    <a:pt x="833" y="5"/>
                    <a:pt x="836" y="0"/>
                  </a:cubicBezTo>
                  <a:cubicBezTo>
                    <a:pt x="831" y="9"/>
                    <a:pt x="703" y="225"/>
                    <a:pt x="697" y="234"/>
                  </a:cubicBezTo>
                  <a:cubicBezTo>
                    <a:pt x="690" y="246"/>
                    <a:pt x="683" y="255"/>
                    <a:pt x="638" y="255"/>
                  </a:cubicBezTo>
                </a:path>
              </a:pathLst>
            </a:cu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04" name="Freeform 48">
              <a:extLst>
                <a:ext uri="{FF2B5EF4-FFF2-40B4-BE49-F238E27FC236}">
                  <a16:creationId xmlns:a16="http://schemas.microsoft.com/office/drawing/2014/main" id="{36027972-A1A8-4C79-B1E9-F22D8CD8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213" y="2103204"/>
              <a:ext cx="488950" cy="769938"/>
            </a:xfrm>
            <a:custGeom>
              <a:avLst/>
              <a:gdLst>
                <a:gd name="T0" fmla="*/ 117 w 154"/>
                <a:gd name="T1" fmla="*/ 0 h 242"/>
                <a:gd name="T2" fmla="*/ 10 w 154"/>
                <a:gd name="T3" fmla="*/ 187 h 242"/>
                <a:gd name="T4" fmla="*/ 1 w 154"/>
                <a:gd name="T5" fmla="*/ 223 h 242"/>
                <a:gd name="T6" fmla="*/ 4 w 154"/>
                <a:gd name="T7" fmla="*/ 227 h 242"/>
                <a:gd name="T8" fmla="*/ 41 w 154"/>
                <a:gd name="T9" fmla="*/ 242 h 242"/>
                <a:gd name="T10" fmla="*/ 132 w 154"/>
                <a:gd name="T11" fmla="*/ 242 h 242"/>
                <a:gd name="T12" fmla="*/ 154 w 154"/>
                <a:gd name="T13" fmla="*/ 0 h 242"/>
                <a:gd name="T14" fmla="*/ 133 w 154"/>
                <a:gd name="T15" fmla="*/ 0 h 242"/>
                <a:gd name="T16" fmla="*/ 117 w 154"/>
                <a:gd name="T1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242">
                  <a:moveTo>
                    <a:pt x="117" y="0"/>
                  </a:moveTo>
                  <a:cubicBezTo>
                    <a:pt x="59" y="101"/>
                    <a:pt x="15" y="179"/>
                    <a:pt x="10" y="187"/>
                  </a:cubicBezTo>
                  <a:cubicBezTo>
                    <a:pt x="0" y="206"/>
                    <a:pt x="0" y="217"/>
                    <a:pt x="1" y="223"/>
                  </a:cubicBezTo>
                  <a:cubicBezTo>
                    <a:pt x="2" y="225"/>
                    <a:pt x="3" y="227"/>
                    <a:pt x="4" y="227"/>
                  </a:cubicBezTo>
                  <a:cubicBezTo>
                    <a:pt x="8" y="233"/>
                    <a:pt x="14" y="242"/>
                    <a:pt x="41" y="242"/>
                  </a:cubicBezTo>
                  <a:cubicBezTo>
                    <a:pt x="50" y="242"/>
                    <a:pt x="85" y="242"/>
                    <a:pt x="132" y="242"/>
                  </a:cubicBezTo>
                  <a:cubicBezTo>
                    <a:pt x="77" y="225"/>
                    <a:pt x="35" y="152"/>
                    <a:pt x="154" y="0"/>
                  </a:cubicBezTo>
                  <a:cubicBezTo>
                    <a:pt x="147" y="0"/>
                    <a:pt x="140" y="0"/>
                    <a:pt x="133" y="0"/>
                  </a:cubicBezTo>
                  <a:cubicBezTo>
                    <a:pt x="127" y="0"/>
                    <a:pt x="122" y="0"/>
                    <a:pt x="117" y="0"/>
                  </a:cubicBezTo>
                </a:path>
              </a:pathLst>
            </a:custGeom>
            <a:solidFill>
              <a:srgbClr val="000000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05" name="Freeform 50">
              <a:extLst>
                <a:ext uri="{FF2B5EF4-FFF2-40B4-BE49-F238E27FC236}">
                  <a16:creationId xmlns:a16="http://schemas.microsoft.com/office/drawing/2014/main" id="{4C05CBE6-0E4A-42CA-A013-DD7A0C9F7A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362" y="504153"/>
              <a:ext cx="1760538" cy="2325688"/>
            </a:xfrm>
            <a:custGeom>
              <a:avLst/>
              <a:gdLst>
                <a:gd name="T0" fmla="*/ 554 w 554"/>
                <a:gd name="T1" fmla="*/ 0 h 732"/>
                <a:gd name="T2" fmla="*/ 297 w 554"/>
                <a:gd name="T3" fmla="*/ 0 h 732"/>
                <a:gd name="T4" fmla="*/ 263 w 554"/>
                <a:gd name="T5" fmla="*/ 31 h 732"/>
                <a:gd name="T6" fmla="*/ 16 w 554"/>
                <a:gd name="T7" fmla="*/ 451 h 732"/>
                <a:gd name="T8" fmla="*/ 13 w 554"/>
                <a:gd name="T9" fmla="*/ 496 h 732"/>
                <a:gd name="T10" fmla="*/ 153 w 554"/>
                <a:gd name="T11" fmla="*/ 732 h 732"/>
                <a:gd name="T12" fmla="*/ 160 w 554"/>
                <a:gd name="T13" fmla="*/ 691 h 732"/>
                <a:gd name="T14" fmla="*/ 554 w 554"/>
                <a:gd name="T15" fmla="*/ 0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4" h="732">
                  <a:moveTo>
                    <a:pt x="554" y="0"/>
                  </a:moveTo>
                  <a:cubicBezTo>
                    <a:pt x="554" y="0"/>
                    <a:pt x="302" y="0"/>
                    <a:pt x="297" y="0"/>
                  </a:cubicBezTo>
                  <a:cubicBezTo>
                    <a:pt x="294" y="0"/>
                    <a:pt x="279" y="0"/>
                    <a:pt x="263" y="31"/>
                  </a:cubicBezTo>
                  <a:cubicBezTo>
                    <a:pt x="206" y="133"/>
                    <a:pt x="29" y="428"/>
                    <a:pt x="16" y="451"/>
                  </a:cubicBezTo>
                  <a:cubicBezTo>
                    <a:pt x="0" y="480"/>
                    <a:pt x="13" y="496"/>
                    <a:pt x="13" y="496"/>
                  </a:cubicBezTo>
                  <a:cubicBezTo>
                    <a:pt x="153" y="732"/>
                    <a:pt x="153" y="732"/>
                    <a:pt x="153" y="732"/>
                  </a:cubicBezTo>
                  <a:cubicBezTo>
                    <a:pt x="153" y="732"/>
                    <a:pt x="144" y="721"/>
                    <a:pt x="160" y="691"/>
                  </a:cubicBezTo>
                  <a:cubicBezTo>
                    <a:pt x="174" y="667"/>
                    <a:pt x="554" y="0"/>
                    <a:pt x="554" y="0"/>
                  </a:cubicBezTo>
                </a:path>
              </a:pathLst>
            </a:custGeom>
            <a:solidFill>
              <a:srgbClr val="FA93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06" name="Freeform 52">
              <a:extLst>
                <a:ext uri="{FF2B5EF4-FFF2-40B4-BE49-F238E27FC236}">
                  <a16:creationId xmlns:a16="http://schemas.microsoft.com/office/drawing/2014/main" id="{7012A02F-7CF9-4515-8D5F-A63DF7D45B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112" y="500754"/>
              <a:ext cx="711200" cy="765175"/>
            </a:xfrm>
            <a:custGeom>
              <a:avLst/>
              <a:gdLst>
                <a:gd name="T0" fmla="*/ 87 w 224"/>
                <a:gd name="T1" fmla="*/ 0 h 241"/>
                <a:gd name="T2" fmla="*/ 87 w 224"/>
                <a:gd name="T3" fmla="*/ 0 h 241"/>
                <a:gd name="T4" fmla="*/ 53 w 224"/>
                <a:gd name="T5" fmla="*/ 31 h 241"/>
                <a:gd name="T6" fmla="*/ 53 w 224"/>
                <a:gd name="T7" fmla="*/ 31 h 241"/>
                <a:gd name="T8" fmla="*/ 0 w 224"/>
                <a:gd name="T9" fmla="*/ 124 h 241"/>
                <a:gd name="T10" fmla="*/ 57 w 224"/>
                <a:gd name="T11" fmla="*/ 114 h 241"/>
                <a:gd name="T12" fmla="*/ 207 w 224"/>
                <a:gd name="T13" fmla="*/ 241 h 241"/>
                <a:gd name="T14" fmla="*/ 224 w 224"/>
                <a:gd name="T15" fmla="*/ 211 h 241"/>
                <a:gd name="T16" fmla="*/ 123 w 224"/>
                <a:gd name="T17" fmla="*/ 34 h 241"/>
                <a:gd name="T18" fmla="*/ 87 w 224"/>
                <a:gd name="T1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4" h="241">
                  <a:moveTo>
                    <a:pt x="87" y="0"/>
                  </a:moveTo>
                  <a:cubicBezTo>
                    <a:pt x="87" y="0"/>
                    <a:pt x="87" y="0"/>
                    <a:pt x="87" y="0"/>
                  </a:cubicBezTo>
                  <a:cubicBezTo>
                    <a:pt x="84" y="0"/>
                    <a:pt x="69" y="0"/>
                    <a:pt x="53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40" y="54"/>
                    <a:pt x="21" y="87"/>
                    <a:pt x="0" y="124"/>
                  </a:cubicBezTo>
                  <a:cubicBezTo>
                    <a:pt x="20" y="117"/>
                    <a:pt x="39" y="114"/>
                    <a:pt x="57" y="114"/>
                  </a:cubicBezTo>
                  <a:cubicBezTo>
                    <a:pt x="120" y="114"/>
                    <a:pt x="164" y="158"/>
                    <a:pt x="207" y="241"/>
                  </a:cubicBezTo>
                  <a:cubicBezTo>
                    <a:pt x="212" y="231"/>
                    <a:pt x="218" y="221"/>
                    <a:pt x="224" y="211"/>
                  </a:cubicBezTo>
                  <a:cubicBezTo>
                    <a:pt x="172" y="120"/>
                    <a:pt x="127" y="41"/>
                    <a:pt x="123" y="34"/>
                  </a:cubicBezTo>
                  <a:cubicBezTo>
                    <a:pt x="107" y="6"/>
                    <a:pt x="96" y="1"/>
                    <a:pt x="87" y="0"/>
                  </a:cubicBezTo>
                </a:path>
              </a:pathLst>
            </a:custGeom>
            <a:solidFill>
              <a:srgbClr val="000000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id="{7C61606A-CD8D-46DF-BEA0-15E8DE539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763" y="501181"/>
              <a:ext cx="1814513" cy="1609200"/>
            </a:xfrm>
            <a:custGeom>
              <a:avLst/>
              <a:gdLst>
                <a:gd name="T0" fmla="*/ 0 w 571"/>
                <a:gd name="T1" fmla="*/ 0 h 505"/>
                <a:gd name="T2" fmla="*/ 266 w 571"/>
                <a:gd name="T3" fmla="*/ 0 h 505"/>
                <a:gd name="T4" fmla="*/ 309 w 571"/>
                <a:gd name="T5" fmla="*/ 34 h 505"/>
                <a:gd name="T6" fmla="*/ 547 w 571"/>
                <a:gd name="T7" fmla="*/ 442 h 505"/>
                <a:gd name="T8" fmla="*/ 517 w 571"/>
                <a:gd name="T9" fmla="*/ 504 h 505"/>
                <a:gd name="T10" fmla="*/ 304 w 571"/>
                <a:gd name="T11" fmla="*/ 504 h 505"/>
                <a:gd name="T12" fmla="*/ 37 w 571"/>
                <a:gd name="T13" fmla="*/ 34 h 505"/>
                <a:gd name="T14" fmla="*/ 0 w 571"/>
                <a:gd name="T15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1" h="505">
                  <a:moveTo>
                    <a:pt x="0" y="0"/>
                  </a:moveTo>
                  <a:cubicBezTo>
                    <a:pt x="11" y="0"/>
                    <a:pt x="254" y="0"/>
                    <a:pt x="266" y="0"/>
                  </a:cubicBezTo>
                  <a:cubicBezTo>
                    <a:pt x="279" y="0"/>
                    <a:pt x="296" y="9"/>
                    <a:pt x="309" y="34"/>
                  </a:cubicBezTo>
                  <a:cubicBezTo>
                    <a:pt x="318" y="49"/>
                    <a:pt x="475" y="317"/>
                    <a:pt x="547" y="442"/>
                  </a:cubicBezTo>
                  <a:cubicBezTo>
                    <a:pt x="570" y="478"/>
                    <a:pt x="571" y="505"/>
                    <a:pt x="517" y="504"/>
                  </a:cubicBezTo>
                  <a:cubicBezTo>
                    <a:pt x="304" y="504"/>
                    <a:pt x="304" y="504"/>
                    <a:pt x="304" y="504"/>
                  </a:cubicBezTo>
                  <a:cubicBezTo>
                    <a:pt x="304" y="504"/>
                    <a:pt x="47" y="52"/>
                    <a:pt x="37" y="34"/>
                  </a:cubicBezTo>
                  <a:cubicBezTo>
                    <a:pt x="21" y="5"/>
                    <a:pt x="9" y="0"/>
                    <a:pt x="0" y="0"/>
                  </a:cubicBezTo>
                </a:path>
              </a:pathLst>
            </a:custGeom>
            <a:solidFill>
              <a:srgbClr val="C63D0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08" name="Freeform 55">
              <a:extLst>
                <a:ext uri="{FF2B5EF4-FFF2-40B4-BE49-F238E27FC236}">
                  <a16:creationId xmlns:a16="http://schemas.microsoft.com/office/drawing/2014/main" id="{2922DE1A-F6B3-4FFA-AB55-121FB11DC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0" y="1635126"/>
              <a:ext cx="876300" cy="469900"/>
            </a:xfrm>
            <a:custGeom>
              <a:avLst/>
              <a:gdLst>
                <a:gd name="T0" fmla="*/ 211 w 276"/>
                <a:gd name="T1" fmla="*/ 0 h 148"/>
                <a:gd name="T2" fmla="*/ 54 w 276"/>
                <a:gd name="T3" fmla="*/ 119 h 148"/>
                <a:gd name="T4" fmla="*/ 0 w 276"/>
                <a:gd name="T5" fmla="*/ 117 h 148"/>
                <a:gd name="T6" fmla="*/ 18 w 276"/>
                <a:gd name="T7" fmla="*/ 148 h 148"/>
                <a:gd name="T8" fmla="*/ 18 w 276"/>
                <a:gd name="T9" fmla="*/ 148 h 148"/>
                <a:gd name="T10" fmla="*/ 18 w 276"/>
                <a:gd name="T11" fmla="*/ 148 h 148"/>
                <a:gd name="T12" fmla="*/ 18 w 276"/>
                <a:gd name="T13" fmla="*/ 148 h 148"/>
                <a:gd name="T14" fmla="*/ 18 w 276"/>
                <a:gd name="T15" fmla="*/ 148 h 148"/>
                <a:gd name="T16" fmla="*/ 231 w 276"/>
                <a:gd name="T17" fmla="*/ 148 h 148"/>
                <a:gd name="T18" fmla="*/ 233 w 276"/>
                <a:gd name="T19" fmla="*/ 148 h 148"/>
                <a:gd name="T20" fmla="*/ 276 w 276"/>
                <a:gd name="T21" fmla="*/ 124 h 148"/>
                <a:gd name="T22" fmla="*/ 261 w 276"/>
                <a:gd name="T23" fmla="*/ 86 h 148"/>
                <a:gd name="T24" fmla="*/ 261 w 276"/>
                <a:gd name="T25" fmla="*/ 86 h 148"/>
                <a:gd name="T26" fmla="*/ 243 w 276"/>
                <a:gd name="T27" fmla="*/ 54 h 148"/>
                <a:gd name="T28" fmla="*/ 211 w 276"/>
                <a:gd name="T2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6" h="148">
                  <a:moveTo>
                    <a:pt x="211" y="0"/>
                  </a:moveTo>
                  <a:cubicBezTo>
                    <a:pt x="222" y="85"/>
                    <a:pt x="172" y="119"/>
                    <a:pt x="54" y="119"/>
                  </a:cubicBezTo>
                  <a:cubicBezTo>
                    <a:pt x="37" y="119"/>
                    <a:pt x="19" y="118"/>
                    <a:pt x="0" y="117"/>
                  </a:cubicBezTo>
                  <a:cubicBezTo>
                    <a:pt x="12" y="137"/>
                    <a:pt x="18" y="148"/>
                    <a:pt x="18" y="148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231" y="148"/>
                    <a:pt x="231" y="148"/>
                    <a:pt x="231" y="148"/>
                  </a:cubicBezTo>
                  <a:cubicBezTo>
                    <a:pt x="232" y="148"/>
                    <a:pt x="232" y="148"/>
                    <a:pt x="233" y="148"/>
                  </a:cubicBezTo>
                  <a:cubicBezTo>
                    <a:pt x="264" y="148"/>
                    <a:pt x="276" y="139"/>
                    <a:pt x="276" y="124"/>
                  </a:cubicBezTo>
                  <a:cubicBezTo>
                    <a:pt x="276" y="113"/>
                    <a:pt x="270" y="100"/>
                    <a:pt x="261" y="86"/>
                  </a:cubicBezTo>
                  <a:cubicBezTo>
                    <a:pt x="261" y="86"/>
                    <a:pt x="261" y="86"/>
                    <a:pt x="261" y="86"/>
                  </a:cubicBezTo>
                  <a:cubicBezTo>
                    <a:pt x="256" y="76"/>
                    <a:pt x="249" y="65"/>
                    <a:pt x="243" y="54"/>
                  </a:cubicBezTo>
                  <a:cubicBezTo>
                    <a:pt x="233" y="37"/>
                    <a:pt x="222" y="19"/>
                    <a:pt x="211" y="0"/>
                  </a:cubicBezTo>
                </a:path>
              </a:pathLst>
            </a:custGeom>
            <a:solidFill>
              <a:srgbClr val="000000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B3725C99-36A5-4DD1-A29F-EC5493509AF8}"/>
              </a:ext>
            </a:extLst>
          </p:cNvPr>
          <p:cNvSpPr txBox="1"/>
          <p:nvPr/>
        </p:nvSpPr>
        <p:spPr>
          <a:xfrm rot="18095734">
            <a:off x="10081308" y="18044916"/>
            <a:ext cx="4141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7200" dirty="0"/>
              <a:t>Online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CA1B264-DD80-4AEE-9CE2-120970C38591}"/>
              </a:ext>
            </a:extLst>
          </p:cNvPr>
          <p:cNvSpPr txBox="1"/>
          <p:nvPr/>
        </p:nvSpPr>
        <p:spPr>
          <a:xfrm>
            <a:off x="8588986" y="15091263"/>
            <a:ext cx="40103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6000" dirty="0"/>
              <a:t>Peer-based learning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D280A1A-DFE3-42EE-9F53-0479954F5389}"/>
              </a:ext>
            </a:extLst>
          </p:cNvPr>
          <p:cNvSpPr txBox="1"/>
          <p:nvPr/>
        </p:nvSpPr>
        <p:spPr>
          <a:xfrm rot="3297466">
            <a:off x="5555922" y="18055643"/>
            <a:ext cx="50734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6600" dirty="0"/>
              <a:t>Case studies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A7143A4-B4FD-4467-A9B6-2D6BC3847361}"/>
              </a:ext>
            </a:extLst>
          </p:cNvPr>
          <p:cNvSpPr txBox="1"/>
          <p:nvPr/>
        </p:nvSpPr>
        <p:spPr>
          <a:xfrm>
            <a:off x="2922569" y="13800157"/>
            <a:ext cx="28450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6000" dirty="0">
                <a:solidFill>
                  <a:schemeClr val="bg1"/>
                </a:solidFill>
              </a:rPr>
              <a:t>Training Delivery </a:t>
            </a:r>
          </a:p>
          <a:p>
            <a:endParaRPr lang="en-IE" sz="2000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953CA95-1175-435F-8BED-E917BD131FC4}"/>
              </a:ext>
            </a:extLst>
          </p:cNvPr>
          <p:cNvSpPr txBox="1"/>
          <p:nvPr/>
        </p:nvSpPr>
        <p:spPr>
          <a:xfrm>
            <a:off x="20078055" y="21215131"/>
            <a:ext cx="5363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6000" dirty="0">
                <a:solidFill>
                  <a:schemeClr val="bg1"/>
                </a:solidFill>
              </a:rPr>
              <a:t>Training Content </a:t>
            </a:r>
          </a:p>
          <a:p>
            <a:pPr algn="ctr"/>
            <a:r>
              <a:rPr lang="en-IE" sz="6000" dirty="0">
                <a:solidFill>
                  <a:schemeClr val="bg1"/>
                </a:solidFill>
              </a:rPr>
              <a:t>Preferences</a:t>
            </a:r>
          </a:p>
        </p:txBody>
      </p:sp>
      <p:pic>
        <p:nvPicPr>
          <p:cNvPr id="117" name="Graphic 116" descr="Branching diagram outline">
            <a:extLst>
              <a:ext uri="{FF2B5EF4-FFF2-40B4-BE49-F238E27FC236}">
                <a16:creationId xmlns:a16="http://schemas.microsoft.com/office/drawing/2014/main" id="{9694B652-3BA2-490A-82C7-A10ADBDEC7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033394" y="6878464"/>
            <a:ext cx="1491462" cy="1491462"/>
          </a:xfrm>
          <a:prstGeom prst="rect">
            <a:avLst/>
          </a:prstGeom>
        </p:spPr>
      </p:pic>
      <p:pic>
        <p:nvPicPr>
          <p:cNvPr id="119" name="Graphic 118" descr="Bar graph with upward trend outline">
            <a:extLst>
              <a:ext uri="{FF2B5EF4-FFF2-40B4-BE49-F238E27FC236}">
                <a16:creationId xmlns:a16="http://schemas.microsoft.com/office/drawing/2014/main" id="{AAD0CB10-6D38-4F21-BCE9-084215EBFC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360807" y="8682647"/>
            <a:ext cx="1511211" cy="1511211"/>
          </a:xfrm>
          <a:prstGeom prst="rect">
            <a:avLst/>
          </a:prstGeom>
        </p:spPr>
      </p:pic>
      <p:pic>
        <p:nvPicPr>
          <p:cNvPr id="121" name="Graphic 120" descr="Magnifying glass with solid fill">
            <a:extLst>
              <a:ext uri="{FF2B5EF4-FFF2-40B4-BE49-F238E27FC236}">
                <a16:creationId xmlns:a16="http://schemas.microsoft.com/office/drawing/2014/main" id="{4CB397EA-3332-49DA-A744-7EE45EAF43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937002" y="10571079"/>
            <a:ext cx="1402973" cy="1402973"/>
          </a:xfrm>
          <a:prstGeom prst="rect">
            <a:avLst/>
          </a:prstGeom>
        </p:spPr>
      </p:pic>
      <p:pic>
        <p:nvPicPr>
          <p:cNvPr id="123" name="Graphic 122" descr="Thought outline">
            <a:extLst>
              <a:ext uri="{FF2B5EF4-FFF2-40B4-BE49-F238E27FC236}">
                <a16:creationId xmlns:a16="http://schemas.microsoft.com/office/drawing/2014/main" id="{FB339C17-41E4-4C1E-B5E2-7C86D947BAA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18860" y="22233643"/>
            <a:ext cx="2931124" cy="2931124"/>
          </a:xfrm>
          <a:prstGeom prst="rect">
            <a:avLst/>
          </a:prstGeom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F208295D-1FEE-4E00-8EB1-F72399A445F8}"/>
              </a:ext>
            </a:extLst>
          </p:cNvPr>
          <p:cNvSpPr txBox="1"/>
          <p:nvPr/>
        </p:nvSpPr>
        <p:spPr>
          <a:xfrm>
            <a:off x="6214978" y="23001123"/>
            <a:ext cx="7505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800" dirty="0"/>
              <a:t>Lack of studies examining needs of trainers outside the clinical environment</a:t>
            </a:r>
          </a:p>
        </p:txBody>
      </p:sp>
      <p:pic>
        <p:nvPicPr>
          <p:cNvPr id="128" name="Graphic 127" descr="Teacher with solid fill">
            <a:extLst>
              <a:ext uri="{FF2B5EF4-FFF2-40B4-BE49-F238E27FC236}">
                <a16:creationId xmlns:a16="http://schemas.microsoft.com/office/drawing/2014/main" id="{405ECF9A-BF59-4D49-A6FE-9BC11342479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37595" y="17051852"/>
            <a:ext cx="1855218" cy="1855218"/>
          </a:xfrm>
          <a:prstGeom prst="rect">
            <a:avLst/>
          </a:prstGeom>
        </p:spPr>
      </p:pic>
      <p:pic>
        <p:nvPicPr>
          <p:cNvPr id="130" name="Graphic 129" descr="Construction Barricade with solid fill">
            <a:extLst>
              <a:ext uri="{FF2B5EF4-FFF2-40B4-BE49-F238E27FC236}">
                <a16:creationId xmlns:a16="http://schemas.microsoft.com/office/drawing/2014/main" id="{3F72902F-11BE-4FF1-BECB-A39310012A7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752638" y="25709159"/>
            <a:ext cx="2386801" cy="2386801"/>
          </a:xfrm>
          <a:prstGeom prst="rect">
            <a:avLst/>
          </a:prstGeom>
        </p:spPr>
      </p:pic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2FF31C71-7E79-497B-967C-ECD0782D0493}"/>
              </a:ext>
            </a:extLst>
          </p:cNvPr>
          <p:cNvSpPr/>
          <p:nvPr/>
        </p:nvSpPr>
        <p:spPr>
          <a:xfrm>
            <a:off x="5689822" y="25756832"/>
            <a:ext cx="7902042" cy="2501078"/>
          </a:xfrm>
          <a:prstGeom prst="roundRect">
            <a:avLst/>
          </a:prstGeom>
          <a:solidFill>
            <a:srgbClr val="F8682C"/>
          </a:solidFill>
          <a:ln>
            <a:solidFill>
              <a:srgbClr val="F868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19EAC98C-8B90-42F3-8F4B-E30369E4D03B}"/>
              </a:ext>
            </a:extLst>
          </p:cNvPr>
          <p:cNvSpPr txBox="1"/>
          <p:nvPr/>
        </p:nvSpPr>
        <p:spPr>
          <a:xfrm>
            <a:off x="6182534" y="25783816"/>
            <a:ext cx="73587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800" dirty="0"/>
              <a:t>Time restraints prevented trainers from engaging with programmes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A10FE1B3-D1C4-45D9-B954-FD7756FC1A14}"/>
              </a:ext>
            </a:extLst>
          </p:cNvPr>
          <p:cNvSpPr txBox="1"/>
          <p:nvPr/>
        </p:nvSpPr>
        <p:spPr>
          <a:xfrm>
            <a:off x="-30121" y="28839061"/>
            <a:ext cx="1602013" cy="1117228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7200" dirty="0">
                <a:solidFill>
                  <a:schemeClr val="bg1"/>
                </a:solidFill>
              </a:rPr>
              <a:t>C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O 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N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C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L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U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O</a:t>
            </a:r>
          </a:p>
          <a:p>
            <a:pPr algn="ctr"/>
            <a:r>
              <a:rPr lang="en-IE" sz="7200" dirty="0">
                <a:solidFill>
                  <a:schemeClr val="bg1"/>
                </a:solidFill>
              </a:rPr>
              <a:t>N</a:t>
            </a:r>
          </a:p>
        </p:txBody>
      </p:sp>
      <p:grpSp>
        <p:nvGrpSpPr>
          <p:cNvPr id="162" name="Group 161" descr="Sequence of speech bubbles">
            <a:extLst>
              <a:ext uri="{FF2B5EF4-FFF2-40B4-BE49-F238E27FC236}">
                <a16:creationId xmlns:a16="http://schemas.microsoft.com/office/drawing/2014/main" id="{31C8B76A-4985-47CF-8DC5-ECC7041B4CB9}"/>
              </a:ext>
            </a:extLst>
          </p:cNvPr>
          <p:cNvGrpSpPr/>
          <p:nvPr/>
        </p:nvGrpSpPr>
        <p:grpSpPr>
          <a:xfrm>
            <a:off x="2008293" y="29933020"/>
            <a:ext cx="27604855" cy="9658965"/>
            <a:chOff x="550863" y="7929563"/>
            <a:chExt cx="2786063" cy="739776"/>
          </a:xfrm>
        </p:grpSpPr>
        <p:sp>
          <p:nvSpPr>
            <p:cNvPr id="163" name="Rectangle 69">
              <a:extLst>
                <a:ext uri="{FF2B5EF4-FFF2-40B4-BE49-F238E27FC236}">
                  <a16:creationId xmlns:a16="http://schemas.microsoft.com/office/drawing/2014/main" id="{285F543A-9410-4C17-9552-63DBDA3E6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863" y="7929563"/>
              <a:ext cx="673100" cy="512763"/>
            </a:xfrm>
            <a:prstGeom prst="rect">
              <a:avLst/>
            </a:prstGeom>
            <a:solidFill>
              <a:srgbClr val="FA93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64" name="Freeform 70">
              <a:extLst>
                <a:ext uri="{FF2B5EF4-FFF2-40B4-BE49-F238E27FC236}">
                  <a16:creationId xmlns:a16="http://schemas.microsoft.com/office/drawing/2014/main" id="{8B309F8C-71D6-482F-A1CD-229C57A69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6" y="8397876"/>
              <a:ext cx="282575" cy="271463"/>
            </a:xfrm>
            <a:custGeom>
              <a:avLst/>
              <a:gdLst>
                <a:gd name="T0" fmla="*/ 0 w 178"/>
                <a:gd name="T1" fmla="*/ 171 h 171"/>
                <a:gd name="T2" fmla="*/ 0 w 178"/>
                <a:gd name="T3" fmla="*/ 0 h 171"/>
                <a:gd name="T4" fmla="*/ 178 w 178"/>
                <a:gd name="T5" fmla="*/ 0 h 171"/>
                <a:gd name="T6" fmla="*/ 0 w 178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171">
                  <a:moveTo>
                    <a:pt x="0" y="171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A93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65" name="Rectangle 71">
              <a:extLst>
                <a:ext uri="{FF2B5EF4-FFF2-40B4-BE49-F238E27FC236}">
                  <a16:creationId xmlns:a16="http://schemas.microsoft.com/office/drawing/2014/main" id="{63CCFFBA-0302-406A-9CE5-4864A635A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363" y="7929563"/>
              <a:ext cx="674688" cy="512763"/>
            </a:xfrm>
            <a:prstGeom prst="rect">
              <a:avLst/>
            </a:pr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66" name="Freeform 72">
              <a:extLst>
                <a:ext uri="{FF2B5EF4-FFF2-40B4-BE49-F238E27FC236}">
                  <a16:creationId xmlns:a16="http://schemas.microsoft.com/office/drawing/2014/main" id="{7BA1E1CB-36C8-492A-87E4-19EBE7EA7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444626" y="8397876"/>
              <a:ext cx="284163" cy="271463"/>
            </a:xfrm>
            <a:custGeom>
              <a:avLst/>
              <a:gdLst>
                <a:gd name="T0" fmla="*/ 0 w 179"/>
                <a:gd name="T1" fmla="*/ 171 h 171"/>
                <a:gd name="T2" fmla="*/ 0 w 179"/>
                <a:gd name="T3" fmla="*/ 0 h 171"/>
                <a:gd name="T4" fmla="*/ 179 w 179"/>
                <a:gd name="T5" fmla="*/ 0 h 171"/>
                <a:gd name="T6" fmla="*/ 0 w 179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171">
                  <a:moveTo>
                    <a:pt x="0" y="171"/>
                  </a:moveTo>
                  <a:lnTo>
                    <a:pt x="0" y="0"/>
                  </a:lnTo>
                  <a:lnTo>
                    <a:pt x="179" y="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868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67" name="Rectangle 73">
              <a:extLst>
                <a:ext uri="{FF2B5EF4-FFF2-40B4-BE49-F238E27FC236}">
                  <a16:creationId xmlns:a16="http://schemas.microsoft.com/office/drawing/2014/main" id="{C13899C8-DB4C-41EE-9A97-C17C7D3A88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5801" y="7929563"/>
              <a:ext cx="669925" cy="512763"/>
            </a:xfrm>
            <a:prstGeom prst="rect">
              <a:avLst/>
            </a:prstGeom>
            <a:solidFill>
              <a:srgbClr val="E346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68" name="Freeform 74">
              <a:extLst>
                <a:ext uri="{FF2B5EF4-FFF2-40B4-BE49-F238E27FC236}">
                  <a16:creationId xmlns:a16="http://schemas.microsoft.com/office/drawing/2014/main" id="{F1F51327-CC48-417A-B477-D7037EB962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8397876"/>
              <a:ext cx="282575" cy="271463"/>
            </a:xfrm>
            <a:custGeom>
              <a:avLst/>
              <a:gdLst>
                <a:gd name="T0" fmla="*/ 0 w 178"/>
                <a:gd name="T1" fmla="*/ 171 h 171"/>
                <a:gd name="T2" fmla="*/ 0 w 178"/>
                <a:gd name="T3" fmla="*/ 0 h 171"/>
                <a:gd name="T4" fmla="*/ 178 w 178"/>
                <a:gd name="T5" fmla="*/ 0 h 171"/>
                <a:gd name="T6" fmla="*/ 0 w 178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171">
                  <a:moveTo>
                    <a:pt x="0" y="171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E346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69" name="Rectangle 75">
              <a:extLst>
                <a:ext uri="{FF2B5EF4-FFF2-40B4-BE49-F238E27FC236}">
                  <a16:creationId xmlns:a16="http://schemas.microsoft.com/office/drawing/2014/main" id="{92D0D787-1A61-46E3-B11C-CE6644476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3826" y="7929563"/>
              <a:ext cx="673100" cy="512763"/>
            </a:xfrm>
            <a:prstGeom prst="rect">
              <a:avLst/>
            </a:prstGeom>
            <a:solidFill>
              <a:srgbClr val="C63D0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70" name="Freeform 76">
              <a:extLst>
                <a:ext uri="{FF2B5EF4-FFF2-40B4-BE49-F238E27FC236}">
                  <a16:creationId xmlns:a16="http://schemas.microsoft.com/office/drawing/2014/main" id="{F8EBB592-CE0D-4139-A7D0-955578C04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8397876"/>
              <a:ext cx="282575" cy="271463"/>
            </a:xfrm>
            <a:custGeom>
              <a:avLst/>
              <a:gdLst>
                <a:gd name="T0" fmla="*/ 0 w 178"/>
                <a:gd name="T1" fmla="*/ 171 h 171"/>
                <a:gd name="T2" fmla="*/ 0 w 178"/>
                <a:gd name="T3" fmla="*/ 0 h 171"/>
                <a:gd name="T4" fmla="*/ 178 w 178"/>
                <a:gd name="T5" fmla="*/ 0 h 171"/>
                <a:gd name="T6" fmla="*/ 0 w 178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171">
                  <a:moveTo>
                    <a:pt x="0" y="171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C63D0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59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sp>
        <p:nvSpPr>
          <p:cNvPr id="171" name="TextBox 170">
            <a:extLst>
              <a:ext uri="{FF2B5EF4-FFF2-40B4-BE49-F238E27FC236}">
                <a16:creationId xmlns:a16="http://schemas.microsoft.com/office/drawing/2014/main" id="{412F77BA-4AA9-401A-86C5-20BCE3907EE1}"/>
              </a:ext>
            </a:extLst>
          </p:cNvPr>
          <p:cNvSpPr txBox="1"/>
          <p:nvPr/>
        </p:nvSpPr>
        <p:spPr>
          <a:xfrm>
            <a:off x="92931" y="113562"/>
            <a:ext cx="243037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solidFill>
                  <a:schemeClr val="bg1"/>
                </a:solidFill>
              </a:rPr>
              <a:t>Trainers’ Perceptions of their Training Needs:             A Literature Review                          </a:t>
            </a:r>
            <a:r>
              <a:rPr lang="en-GB" sz="4000" dirty="0">
                <a:solidFill>
                  <a:schemeClr val="bg1"/>
                </a:solidFill>
              </a:rPr>
              <a:t>Finn E, McCarthy R   </a:t>
            </a:r>
            <a:r>
              <a:rPr lang="en-IE" sz="4000" dirty="0">
                <a:solidFill>
                  <a:schemeClr val="bg1"/>
                </a:solidFill>
              </a:rPr>
              <a:t>School of Pharmacy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CED7CDFB-10E4-4F1A-9DF4-72EAAC182197}"/>
              </a:ext>
            </a:extLst>
          </p:cNvPr>
          <p:cNvSpPr txBox="1"/>
          <p:nvPr/>
        </p:nvSpPr>
        <p:spPr>
          <a:xfrm>
            <a:off x="2720857" y="29899138"/>
            <a:ext cx="572663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Review identified studies which examined the preparatory needs of trainers in experiential learning programmes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31517942-B226-4487-8833-D9E5A5C41958}"/>
              </a:ext>
            </a:extLst>
          </p:cNvPr>
          <p:cNvSpPr txBox="1"/>
          <p:nvPr/>
        </p:nvSpPr>
        <p:spPr>
          <a:xfrm>
            <a:off x="9399049" y="29979952"/>
            <a:ext cx="583684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Trainer identified topics:  communication skills, learning styles, feedback, critical thinking, and clarification of their role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2F08FF8F-4DF3-4ED2-8E3F-A3F17199C648}"/>
              </a:ext>
            </a:extLst>
          </p:cNvPr>
          <p:cNvSpPr txBox="1"/>
          <p:nvPr/>
        </p:nvSpPr>
        <p:spPr>
          <a:xfrm>
            <a:off x="16358397" y="30672307"/>
            <a:ext cx="580978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Trainers preferences for how training should be delivered, yielded mixed results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8C48279-C7AB-4C25-9044-7CCAA320393F}"/>
              </a:ext>
            </a:extLst>
          </p:cNvPr>
          <p:cNvSpPr txBox="1"/>
          <p:nvPr/>
        </p:nvSpPr>
        <p:spPr>
          <a:xfrm>
            <a:off x="23564166" y="30672317"/>
            <a:ext cx="560425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Further research to examine if trainers in non-clinical settings have different training needs</a:t>
            </a:r>
          </a:p>
        </p:txBody>
      </p:sp>
      <p:pic>
        <p:nvPicPr>
          <p:cNvPr id="5" name="Graphic 4" descr="Chat outline">
            <a:extLst>
              <a:ext uri="{FF2B5EF4-FFF2-40B4-BE49-F238E27FC236}">
                <a16:creationId xmlns:a16="http://schemas.microsoft.com/office/drawing/2014/main" id="{4A6E765D-F6ED-4280-898B-7C765B7840E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2129933" y="14979468"/>
            <a:ext cx="1259847" cy="1259847"/>
          </a:xfrm>
          <a:prstGeom prst="rect">
            <a:avLst/>
          </a:prstGeom>
        </p:spPr>
      </p:pic>
      <p:pic>
        <p:nvPicPr>
          <p:cNvPr id="7" name="Graphic 6" descr="Brain in head outline">
            <a:extLst>
              <a:ext uri="{FF2B5EF4-FFF2-40B4-BE49-F238E27FC236}">
                <a16:creationId xmlns:a16="http://schemas.microsoft.com/office/drawing/2014/main" id="{31764354-0025-4896-B05B-6468EACB366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7935256" y="18988106"/>
            <a:ext cx="1370604" cy="1370604"/>
          </a:xfrm>
          <a:prstGeom prst="rect">
            <a:avLst/>
          </a:prstGeom>
        </p:spPr>
      </p:pic>
      <p:pic>
        <p:nvPicPr>
          <p:cNvPr id="13" name="Graphic 12" descr="Clipboard Mixed outline">
            <a:extLst>
              <a:ext uri="{FF2B5EF4-FFF2-40B4-BE49-F238E27FC236}">
                <a16:creationId xmlns:a16="http://schemas.microsoft.com/office/drawing/2014/main" id="{53615BDC-F1B6-464C-8178-D0A48541493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5441657" y="25447446"/>
            <a:ext cx="1408249" cy="1408249"/>
          </a:xfrm>
          <a:prstGeom prst="rect">
            <a:avLst/>
          </a:prstGeom>
        </p:spPr>
      </p:pic>
      <p:pic>
        <p:nvPicPr>
          <p:cNvPr id="15" name="Graphic 14" descr="Remote learning language outline">
            <a:extLst>
              <a:ext uri="{FF2B5EF4-FFF2-40B4-BE49-F238E27FC236}">
                <a16:creationId xmlns:a16="http://schemas.microsoft.com/office/drawing/2014/main" id="{3E7F6903-EA2E-43DD-A6C1-9FF4163C7BE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8667053" y="25243052"/>
            <a:ext cx="1408248" cy="1408248"/>
          </a:xfrm>
          <a:prstGeom prst="rect">
            <a:avLst/>
          </a:prstGeom>
        </p:spPr>
      </p:pic>
      <p:pic>
        <p:nvPicPr>
          <p:cNvPr id="17" name="Graphic 16" descr="Woman Shrugging outline">
            <a:extLst>
              <a:ext uri="{FF2B5EF4-FFF2-40B4-BE49-F238E27FC236}">
                <a16:creationId xmlns:a16="http://schemas.microsoft.com/office/drawing/2014/main" id="{1E0A9189-CBFF-4588-9901-9B76C9BFE48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6738753" y="19196684"/>
            <a:ext cx="1435200" cy="1435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6467AB-0024-4178-95A4-23EFA4444337}"/>
              </a:ext>
            </a:extLst>
          </p:cNvPr>
          <p:cNvSpPr txBox="1"/>
          <p:nvPr/>
        </p:nvSpPr>
        <p:spPr>
          <a:xfrm>
            <a:off x="3942997" y="39561015"/>
            <a:ext cx="915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/>
              <a:t>Acknowledgements: HEA COMBINE grant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DEF48-347F-4960-A745-8913641E6622}"/>
              </a:ext>
            </a:extLst>
          </p:cNvPr>
          <p:cNvSpPr txBox="1"/>
          <p:nvPr/>
        </p:nvSpPr>
        <p:spPr>
          <a:xfrm>
            <a:off x="17779125" y="39488130"/>
            <a:ext cx="6844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/>
              <a:t>Contact: ruth.mccarthy@ucc.ie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2C1051-6EA3-4095-80D2-B92A0CE6D78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6763362" y="38876694"/>
            <a:ext cx="3714392" cy="113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87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234</Words>
  <Application>Microsoft Office PowerPoint</Application>
  <PresentationFormat>Custom</PresentationFormat>
  <Paragraphs>70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Eoin Finn</dc:creator>
  <cp:lastModifiedBy>McCarthy, Ruth</cp:lastModifiedBy>
  <cp:revision>46</cp:revision>
  <dcterms:created xsi:type="dcterms:W3CDTF">2021-01-09T13:35:02Z</dcterms:created>
  <dcterms:modified xsi:type="dcterms:W3CDTF">2021-02-04T16:41:12Z</dcterms:modified>
</cp:coreProperties>
</file>