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22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871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511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7514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282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1530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135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5798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613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7766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70033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242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B9C4D-25E6-40AC-A524-37E81B021F6F}" type="datetimeFigureOut">
              <a:rPr lang="en-IE" smtClean="0"/>
              <a:t>27/02/2020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CF09C-D703-4DA3-AE49-181ADB377C9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62298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7976" y="8735254"/>
            <a:ext cx="70056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1: Synthesis and microbial metabolism of bile acids.</a:t>
            </a:r>
            <a:r>
              <a:rPr lang="en-IE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Cholic acid (CA) and chenodeoxycholic acid (CDCA) are the primary human bile acids (BAs) which are formed from cholesterol in the liver by a multi-step pathway. After conjugation and release into the duodenum, 95% are reabsorbed at the terminal ileum but 5% escape to the large intestine to be modified by the microbiota. This includes deconjugation and 7α-dehydroxylation to form deoxycholic acid and lithocholic acid from CA and CDCA respectively. Figure modified from Long </a:t>
            </a:r>
            <a:r>
              <a:rPr lang="en-IE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al</a:t>
            </a:r>
            <a:r>
              <a:rPr lang="en-IE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., 2017 (128).</a:t>
            </a:r>
            <a:endParaRPr lang="en-IE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40" y="336709"/>
            <a:ext cx="3498728" cy="825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5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386" y="227042"/>
            <a:ext cx="7140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b="1" dirty="0"/>
              <a:t>Table 1: Bacteria associated with human CRC</a:t>
            </a:r>
            <a:r>
              <a:rPr lang="en-IE" dirty="0"/>
              <a:t> (modified from </a:t>
            </a:r>
            <a:r>
              <a:rPr lang="en-IE" dirty="0" err="1"/>
              <a:t>Jahani-Sherafat</a:t>
            </a:r>
            <a:r>
              <a:rPr lang="en-IE" dirty="0"/>
              <a:t> </a:t>
            </a:r>
            <a:r>
              <a:rPr lang="en-IE" i="1" dirty="0"/>
              <a:t>et al</a:t>
            </a:r>
            <a:r>
              <a:rPr lang="en-IE" dirty="0"/>
              <a:t>. (34))</a:t>
            </a:r>
            <a:endParaRPr lang="en-IE" dirty="0">
              <a:effectLst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60898"/>
              </p:ext>
            </p:extLst>
          </p:nvPr>
        </p:nvGraphicFramePr>
        <p:xfrm>
          <a:off x="225021" y="873373"/>
          <a:ext cx="7011473" cy="4664086"/>
        </p:xfrm>
        <a:graphic>
          <a:graphicData uri="http://schemas.openxmlformats.org/drawingml/2006/table">
            <a:tbl>
              <a:tblPr firstRow="1" firstCol="1" bandRow="1"/>
              <a:tblGrid>
                <a:gridCol w="185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0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Sample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Bacteria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 nucleatum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(35-37)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nucleatum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(38-40)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nucleatum, Clostridium difficile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(41)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</a:t>
                      </a:r>
                      <a:r>
                        <a:rPr lang="en-IE" sz="1100" i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nucleatum</a:t>
                      </a:r>
                      <a:r>
                        <a:rPr lang="en-IE" sz="11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Bacteroides fragilis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Faecal, mucosal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nucleatum, Enterobacteriaceae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CRC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nucleatum, Pan-fusobacterium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(45, 46)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Providencia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</a:t>
                      </a: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Firmicutes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(48)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Atopobium/Porphyromonas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(49)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Porphyromonas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CRC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</a:t>
                      </a:r>
                      <a:r>
                        <a:rPr lang="fr-B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Enterotoxigenic </a:t>
                      </a:r>
                      <a:r>
                        <a:rPr lang="fr-B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B. fragilis</a:t>
                      </a:r>
                      <a:r>
                        <a:rPr lang="fr-B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(ETBF)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(51)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Roseburia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Enterococcus faecalis, ETBF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CRC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Fusobacterium, Leptotrichia, Campylobacter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Bacteroides/Prevotella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 faecalis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Faecal, mucosal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Bacteroidetes</a:t>
                      </a: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Prevotella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Tumour, mucosal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Escherichia coli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(58)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Meta-analysis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Helicobacter pylori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(59)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Bloodstream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Streptococcus gallolyticus, Clostridium perfringens, Clostridium septicum, Peptostreptococcus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(60)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Bloodstream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Streptococcus bovis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(61)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Haemophilus, Parvimonas, Prevotella, Alloprevotella, Lachnoanaerobaculum, Neisseria, Streptococcus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(62)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12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4304" y="264890"/>
            <a:ext cx="3533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2: The role of butyrate in CRC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69687"/>
              </p:ext>
            </p:extLst>
          </p:nvPr>
        </p:nvGraphicFramePr>
        <p:xfrm>
          <a:off x="194527" y="634222"/>
          <a:ext cx="7046490" cy="2526354"/>
        </p:xfrm>
        <a:graphic>
          <a:graphicData uri="http://schemas.openxmlformats.org/drawingml/2006/table">
            <a:tbl>
              <a:tblPr firstRow="1" firstCol="1" bandRow="1"/>
              <a:tblGrid>
                <a:gridCol w="6078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7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Butyrate Effect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Stimulates proliferation in the base of normal colonic crypts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(92)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Inhibits deoxycholic acid (DCA)-induced proliferation at the crypt surface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(93)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Induces apoptosis in cancer cells lines at physiological concentrations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(94)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Induces apoptosis in a p53-independent manner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Reduces apoptosis in colonic ACF of AOM-treated rats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1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Absence induces BAX-mediated apoptosis in guinea pig colon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Induces differentiation in HT29 cells, possibly by reducing levels of c-myc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(98, 99)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57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Inhibits growth at G1 stage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(100-103)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4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Promotes differentiation in cancers cells but suppresses it in normal cells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(104)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4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Improves barrier function by upregulating Claudin-1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(105)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Anti-inflammatory and may protect against IBD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(106)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Lowers intestinal pH which protects against DCA-induced epithelial damage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(107, 108)</a:t>
                      </a: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Reduces damage induced by H</a:t>
                      </a:r>
                      <a:r>
                        <a:rPr lang="en-IE" sz="1100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IE" sz="1100" baseline="-25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I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normal </a:t>
                      </a:r>
                      <a:r>
                        <a:rPr lang="en-IE" sz="11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colonocytes</a:t>
                      </a:r>
                      <a:endParaRPr lang="en-I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BE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(109)</a:t>
                      </a:r>
                      <a:endParaRPr lang="en-IE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5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643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4792" y="327693"/>
            <a:ext cx="70563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3: Proposed protective mechanisms by which prebiotics and probiotics affect CRC development 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(modified from </a:t>
            </a:r>
            <a:r>
              <a:rPr lang="en-I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Wollowski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E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al</a:t>
            </a:r>
            <a:r>
              <a:rPr lang="en-I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(158))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297991"/>
              </p:ext>
            </p:extLst>
          </p:nvPr>
        </p:nvGraphicFramePr>
        <p:xfrm>
          <a:off x="244792" y="1142411"/>
          <a:ext cx="7056340" cy="3245296"/>
        </p:xfrm>
        <a:graphic>
          <a:graphicData uri="http://schemas.openxmlformats.org/drawingml/2006/table">
            <a:tbl>
              <a:tblPr firstRow="1" firstCol="1" bandRow="1"/>
              <a:tblGrid>
                <a:gridCol w="2912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65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7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Probiotic/Prebiotic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Protective Mechanism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Lactobacillus casei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omniflora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or yogurt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Mutations in the Ames test decreased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(159, 160)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Strains of </a:t>
                      </a: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Lactobacillus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and </a:t>
                      </a:r>
                      <a:b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Bifidobacterium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cellular components and metabolites of lactic acid bacteria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DNA damage in colon cells decreased (</a:t>
                      </a:r>
                      <a:r>
                        <a:rPr lang="en-IE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antigenotoxicity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(161, 162)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Fermented milk with </a:t>
                      </a:r>
                      <a:r>
                        <a:rPr lang="en-IE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L. acidophilus</a:t>
                      </a: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E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Bifidobacterium bifidum</a:t>
                      </a: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E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Streptococcus lactis</a:t>
                      </a: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and </a:t>
                      </a:r>
                      <a:r>
                        <a:rPr lang="en-IE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Streptococcus cremoris</a:t>
                      </a: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lactulose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Procarcinogenic enzyme activity decreased: β-glucuronidase, nitroreductase, azoreductase, and detoxifying enzyme activity increased; Glutathione-S-transferase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(163-166)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L. acidophilus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IE" sz="1100" i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cremoris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cell wall of lactic acid bacteria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Binding of mutagens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(167-169)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fermented with </a:t>
                      </a:r>
                      <a:r>
                        <a:rPr lang="en-IE" sz="11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L. acidophilus</a:t>
                      </a: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Excretion of mutagens decreased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(170)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Milk fermented with </a:t>
                      </a: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L. acidophilus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IE" sz="11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Bifidobacterium</a:t>
                      </a: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Immune stimulation increased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(171)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Fermentation of prebiotics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SCFAs increased, pH decreased, probiotics increased 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(172, 173)</a:t>
                      </a:r>
                      <a:endParaRPr lang="en-I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Butyrate 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Decreased proliferation, increased apoptosis, epigenetic changes (Section 3.1)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E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(94, 97, 174)</a:t>
                      </a:r>
                      <a:endParaRPr lang="en-I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257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643</Words>
  <Application>Microsoft Office PowerPoint</Application>
  <PresentationFormat>Custom</PresentationFormat>
  <Paragraphs>131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College Cork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Keane, Jonathan</dc:creator>
  <cp:lastModifiedBy>Hyland, Niall</cp:lastModifiedBy>
  <cp:revision>2</cp:revision>
  <dcterms:created xsi:type="dcterms:W3CDTF">2020-02-17T14:23:29Z</dcterms:created>
  <dcterms:modified xsi:type="dcterms:W3CDTF">2020-02-27T13:21:57Z</dcterms:modified>
</cp:coreProperties>
</file>