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4689" r:id="rId1"/>
  </p:sldMasterIdLst>
  <p:notesMasterIdLst>
    <p:notesMasterId r:id="rId2"/>
  </p:notesMasterIdLst>
  <p:handoutMasterIdLst>
    <p:handoutMasterId r:id="rId3"/>
  </p:handoutMasterIdLst>
  <p:sldIdLst>
    <p:sldId id="261" r:id="rId4"/>
  </p:sldIdLst>
  <p:sldSz cx="9144000" cy="6858000" type="screen4x3"/>
  <p:notesSz cx="6858000" cy="9144000"/>
  <p:custDataLst>
    <p:tags r:id="rId5"/>
  </p:custDataLst>
  <p:defaultTextStyle>
    <a:defPPr>
      <a:defRPr lang="en-US"/>
    </a:defPPr>
    <a:lvl1pPr marL="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1pPr>
    <a:lvl2pPr marL="4572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2pPr>
    <a:lvl3pPr marL="9144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3pPr>
    <a:lvl4pPr marL="13716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4pPr>
    <a:lvl5pPr marL="1828800" indent="0" algn="l" defTabSz="914400" rtl="0" eaLnBrk="0" fontAlgn="base" hangingPunct="0">
      <a:lnSpc>
        <a:spcPct val="100000"/>
      </a:lnSpc>
      <a:spcBef>
        <a:spcPct val="0"/>
      </a:spcBef>
      <a:spcAft>
        <a:spcPct val="0"/>
      </a:spcAft>
      <a:buClrTx/>
      <a:buSzTx/>
      <a:buFontTx/>
      <a:buNone/>
      <a:defRPr kumimoji="0" sz="1800" b="0" i="0" u="none" baseline="0">
        <a:solidFill>
          <a:schemeClr val="tx1"/>
        </a:solidFill>
        <a:effectLst/>
        <a:latin typeface="Arial" pitchFamily="34" charset="0"/>
        <a:ea typeface="ＭＳ Ｐゴシック" pitchFamily="34" charset="-128"/>
      </a:defRPr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/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/>
    <p:restoredTop sz="87370"/>
  </p:normalViewPr>
  <p:slideViewPr>
    <p:cSldViewPr>
      <p:cViewPr varScale="1">
        <p:scale>
          <a:sx n="96" d="100"/>
          <a:sy n="96" d="100"/>
        </p:scale>
        <p:origin x="0" y="0"/>
      </p:cViewPr>
    </p:cSldViewPr>
  </p:slideViewPr>
  <p:notesViewPr>
    <p:cSldViewPr>
      <p:cViewPr varScale="1">
        <p:scale>
          <a:sx n="83" d="100"/>
          <a:sy n="83" d="100"/>
        </p:scale>
        <p:origin x="0" y="0"/>
      </p:cViewPr>
    </p:cSldViewPr>
  </p:notesViewPr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notesMaster" Target="notesMasters/notesMaster1.xml" /><Relationship Id="rId3" Type="http://schemas.openxmlformats.org/officeDocument/2006/relationships/handoutMaster" Target="handoutMasters/handoutMaster1.xml" /><Relationship Id="rId4" Type="http://schemas.openxmlformats.org/officeDocument/2006/relationships/slide" Target="slides/slide1.xml" /><Relationship Id="rId5" Type="http://schemas.openxmlformats.org/officeDocument/2006/relationships/tags" Target="tags/tag1.xml" /><Relationship Id="rId6" Type="http://schemas.openxmlformats.org/officeDocument/2006/relationships/presProps" Target="presProps.xml" /><Relationship Id="rId7" Type="http://schemas.openxmlformats.org/officeDocument/2006/relationships/viewProps" Target="viewProps.xml" /><Relationship Id="rId8" Type="http://schemas.openxmlformats.org/officeDocument/2006/relationships/theme" Target="theme/theme1.xml" /><Relationship Id="rId9" Type="http://schemas.openxmlformats.org/officeDocument/2006/relationships/tableStyles" Target="tableStyles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4098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4099" name="Date Placeholder 2"/>
          <p:cNvSpPr>
            <a:spLocks noGrp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17B615-C876-4B87-997A-F321F976F354}" type="hfDateTime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*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4100" name="Footer Placeholder 3"/>
          <p:cNvSpPr>
            <a:spLocks noGrp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4101" name="Slide Number Placeholder 4"/>
          <p:cNvSpPr>
            <a:spLocks noGrp="1"/>
          </p:cNvSpPr>
          <p:nvPr>
            <p:ph type="sldNum" sz="quarter" idx="3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C021B968-A1F2-4091-AE8B-713C827496C3}" type="slidenum">
              <a:rPr lang="en-US" altLang="en-US" sz="1200">
                <a:latin typeface="Calibri" pitchFamily="34" charset="0"/>
              </a:rPr>
              <a:t>*</a:t>
            </a:fld>
            <a:endParaRPr lang="en-US" altLang="en-US" sz="1200">
              <a:latin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 name="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3074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075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D5F84B5-E5E8-4C35-824D-0929C2A45FB2}" type="hfDateTime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ＭＳ Ｐゴシック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*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076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3077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Click to edit Master text styles</a:t>
            </a:r>
          </a:p>
          <a:p>
            <a:pPr marL="457200" marR="0" lvl="1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Second level</a:t>
            </a:r>
          </a:p>
          <a:p>
            <a:pPr marL="914400" marR="0" lvl="2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Third level</a:t>
            </a:r>
          </a:p>
          <a:p>
            <a:pPr marL="1371600" marR="0" lvl="3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Fourth level</a:t>
            </a:r>
          </a:p>
          <a:p>
            <a:pPr marL="1828800" marR="0" lvl="4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t>Fifth level</a:t>
            </a:r>
          </a:p>
        </p:txBody>
      </p:sp>
      <p:sp>
        <p:nvSpPr>
          <p:cNvPr id="3078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079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numCol="1" anchor="b" anchorCtr="0" compatLnSpc="1">
            <a:prstTxWarp prst="textNoShape">
              <a:avLst/>
            </a:prstTxWarp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D77432C3-9DC1-4C26-BFAA-60126383B8CA}" type="slidenum">
              <a:rPr lang="en-US" altLang="en-US" sz="1200"/>
              <a:t>*</a:t>
            </a:fld>
            <a:endParaRPr lang="en-US" altLang="en-US" sz="12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/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="http://schemas.openxmlformats.org/presentationml/2006/main">
  <p:cSld name="">
    <p:spTree>
      <p:nvGrpSpPr>
        <p:cNvPr id="1" name=""/>
        <p:cNvGrpSpPr/>
        <p:nvPr/>
      </p:nvGrpSpPr>
      <p:grpSpPr/>
      <p:sp>
        <p:nvSpPr>
          <p:cNvPr id="6146" name="Slide Image Placeholder 1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miter lim="800000"/>
          </a:ln>
        </p:spPr>
      </p:sp>
      <p:sp>
        <p:nvSpPr>
          <p:cNvPr id="6147" name="Notes Placeholder 2"/>
          <p:cNvSpPr>
            <a:spLocks noGrp="1"/>
          </p:cNvSpPr>
          <p:nvPr>
            <p:ph type="body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anchor="t" anchorCtr="0">
            <a:noAutofit/>
          </a:bodyPr>
          <a:lstStyle>
            <a:lvl1pPr marL="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1pPr>
            <a:lvl2pPr marL="4572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2pPr>
            <a:lvl3pPr marL="9144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3pPr>
            <a:lvl4pPr marL="13716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4pPr>
            <a:lvl5pPr marL="1828800" indent="0" algn="l" defTabSz="4572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200" b="0" i="0" u="none" baseline="0">
                <a:solidFill>
                  <a:schemeClr val="tx1"/>
                </a:solidFill>
                <a:effectLst/>
                <a:latin typeface="Calibri" pitchFamily="34" charset="0"/>
                <a:ea typeface="ＭＳ Ｐゴシック" pitchFamily="34" charset="-128"/>
              </a:defRPr>
            </a:lvl5pPr>
          </a:lstStyle>
          <a:p>
            <a:pPr marL="0" lvl="0" indent="0"/>
            <a:r>
              <a:rPr lang="en-US" altLang="en-US" b="1">
                <a:latin typeface="Arial" pitchFamily="34" charset="0"/>
                <a:ea typeface="Arial" pitchFamily="34" charset="0"/>
              </a:rPr>
              <a:t>Figure A1. </a:t>
            </a:r>
            <a:r>
              <a:rPr lang="en-US" altLang="en-US">
                <a:latin typeface="Arial" pitchFamily="34" charset="0"/>
                <a:ea typeface="Arial" pitchFamily="34" charset="0"/>
              </a:rPr>
              <a:t>Same as Fig. 2 for with planet trajectories drawn only up to 1 Myr, the time at which the pebble fluxes reported in Fig. 4 are evaluated.
</a:t>
            </a:r>
            <a:endParaRPr lang="en-US" altLang="en-US">
              <a:latin typeface="Arial" pitchFamily="34" charset="0"/>
              <a:ea typeface="Arial" pitchFamily="34" charset="0"/>
            </a:endParaRPr>
          </a:p>
          <a:p>
            <a:pPr marL="0" lvl="0" indent="0"/>
            <a:r>
              <a:rPr lang="en-US" altLang="en-US">
                <a:latin typeface="Arial" pitchFamily="34" charset="0"/>
                <a:ea typeface="Arial" pitchFamily="34" charset="0"/>
              </a:rPr>
              <a:t>Unless provided in the caption above, the following copyright applies to the content of this slide: © The Author(s) 2026. Published by Oxford University Press on behalf of Royal Astronomical Society.This is an Open Access article distributed under the terms of the Creative Commons Attribution License (https://creativecommons.org/licenses/by/4.0/), which permits unrestricted reuse, distribution, and reproduction in any medium, provided the original work is properly cited.</a:t>
            </a:r>
            <a:endParaRPr lang="en-US" altLang="en-US">
              <a:latin typeface="Arial" pitchFamily="34" charset="0"/>
              <a:ea typeface="Arial" pitchFamily="34" charset="0"/>
            </a:endParaRP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b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800" b="0" i="0" u="none" baseline="0">
                <a:solidFill>
                  <a:schemeClr val="tx1"/>
                </a:solidFill>
                <a:effectLst/>
                <a:latin typeface="Arial" pitchFamily="34" charset="0"/>
                <a:ea typeface="ＭＳ Ｐゴシック" pitchFamily="34" charset="-128"/>
              </a:defRPr>
            </a:lvl5pPr>
          </a:lstStyle>
          <a:p>
            <a:pPr marL="0" lvl="0" indent="0" algn="r" eaLnBrk="1" hangingPunct="1"/>
            <a:fld id="{A46FB7FF-263B-49FE-88D9-26BEF19F860B}" type="slidenum">
              <a:rPr lang="en-US" altLang="en-US" sz="1200"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 name="Title and 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0731"/>
            <a:ext cx="8229600" cy="44418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425450"/>
            <a:ext cx="6108853" cy="61277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0" y="5994400"/>
            <a:ext cx="7677150" cy="863600"/>
          </a:xfrm>
          <a:prstGeom prst="rect">
            <a:avLst/>
          </a:prstGeom>
        </p:spPr>
        <p:txBody>
          <a:bodyPr vert="horz" lIns="180000" tIns="0" rIns="180000" bIns="0" rtlCol="0" anchor="ctr"/>
          <a:lstStyle>
            <a:lvl1pPr eaLnBrk="0" hangingPunct="0">
              <a:defRPr sz="10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/>
      <p:sp>
        <p:nvSpPr>
          <p:cNvPr id="1026" name="Date Placeholder 3"/>
          <p:cNvSpPr txBox="1"/>
          <p:nvPr/>
        </p:nvSpPr>
        <p:spPr bwMode="auto">
          <a:xfrm>
            <a:off x="1905000" y="640080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>
          <a:xfrm>
            <a:off x="457200" y="425450"/>
            <a:ext cx="6119812" cy="6127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0" tIns="0" rIns="0" bIns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1112"/>
            <a:ext cx="8229600" cy="44418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02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0" y="5994400"/>
            <a:ext cx="7677150" cy="863600"/>
          </a:xfrm>
          <a:prstGeom prst="rect">
            <a:avLst/>
          </a:prstGeom>
        </p:spPr>
        <p:txBody>
          <a:bodyPr vert="horz" lIns="180000" tIns="0" rIns="180000" bIns="0" rtlCol="0" anchor="ctr"/>
          <a:lstStyle>
            <a:lvl1pPr algn="l" eaLnBrk="1" hangingPunct="1">
              <a:spcAft>
                <a:spcPts val="600"/>
              </a:spcAft>
              <a:defRPr sz="800">
                <a:solidFill>
                  <a:srgbClr val="2A2A2A"/>
                </a:solidFill>
                <a:latin typeface="Arial" pitchFamily="34" charset="0"/>
                <a:ea typeface="ＭＳ Ｐゴシック" pitchFamily="34" charset="-128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altLang="en-US" sz="800" b="0" i="0" u="none" strike="noStrike" kern="1200" cap="none" spc="0" normalizeH="0" baseline="0" noProof="0">
              <a:ln>
                <a:noFill/>
              </a:ln>
              <a:solidFill>
                <a:srgbClr val="2A2A2A"/>
              </a:solidFill>
              <a:effectLst/>
              <a:uLnTx/>
              <a:uFillTx/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cxnSp>
        <p:nvCxnSpPr>
          <p:cNvPr id="1030" name="Straight Connector 8"/>
          <p:cNvCxnSpPr/>
          <p:nvPr/>
        </p:nvCxnSpPr>
        <p:spPr>
          <a:xfrm>
            <a:off x="0" y="5994400"/>
            <a:ext cx="9144000" cy="0"/>
          </a:xfrm>
          <a:prstGeom prst="line">
            <a:avLst/>
          </a:prstGeom>
          <a:noFill/>
          <a:ln w="6350">
            <a:solidFill>
              <a:srgbClr val="CFD5E4"/>
            </a:solidFill>
            <a:miter lim="800000"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9" r:id="rId1"/>
  </p:sldLayoutIdLst>
  <p:transition/>
  <p:timing/>
  <p:txStyles>
    <p:titleStyle>
      <a:lvl1pPr marL="0" indent="0" algn="l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600" b="1" i="0" u="none" kern="1200" baseline="0">
          <a:solidFill>
            <a:schemeClr val="tx1"/>
          </a:solidFill>
          <a:effectLst/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1"/>
          </a:solidFill>
          <a:latin typeface="Arial" pitchFamily="34" charset="0"/>
          <a:ea typeface="ＭＳ Ｐゴシック" pitchFamily="34" charset="-128"/>
          <a:cs typeface="Arial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ＭＳ Ｐゴシック" pitchFamily="34" charset="-128"/>
        </a:defRPr>
      </a:lvl9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kumimoji="0" sz="16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kumimoji="0" sz="14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kumimoji="0" sz="12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kumimoji="0" sz="12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»"/>
        <a:defRPr kumimoji="0" sz="11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kumimoji="0" sz="1800" b="0" i="0" u="none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notesSlide" Target="../notesSlides/notesSlide1.xml" /><Relationship Id="rId3" Type="http://schemas.openxmlformats.org/officeDocument/2006/relationships/hyperlink" Target="https://doi.org/10.1093/mnras/stag721" TargetMode="External" /><Relationship Id="rId4" Type="http://schemas.openxmlformats.org/officeDocument/2006/relationships/image" Target="../media/image1.png" /><Relationship Id="rId5" Type="http://schemas.openxmlformats.org/officeDocument/2006/relationships/image" Target="../media/image2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="http://schemas.openxmlformats.org/presentationml/2006/main">
  <p:cSld name="">
    <p:spTree>
      <p:nvGrpSpPr>
        <p:cNvPr id="1" name=""/>
        <p:cNvGrpSpPr/>
        <p:nvPr/>
      </p:nvGrpSpPr>
      <p:grpSpPr/>
      <p:sp>
        <p:nvSpPr>
          <p:cNvPr id="5122" name="Footer Placeholder 3"/>
          <p:cNvSpPr>
            <a:spLocks noGrp="1"/>
          </p:cNvSpPr>
          <p:nvPr>
            <p:ph type="ftr" idx="10"/>
          </p:nvPr>
        </p:nvSpPr>
        <p:spPr>
          <a:xfrm>
            <a:off x="0" y="5994400"/>
            <a:ext cx="7677150" cy="8636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lIns="180000" tIns="0" rIns="180000" bIns="0" anchor="ctr" anchorCtr="0">
            <a:noAutofit/>
          </a:bodyPr>
          <a:lstStyle>
            <a:lvl1pPr marL="342900" indent="-3429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6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–"/>
              <a:defRPr kumimoji="0" lang="en-US" altLang="en-US" sz="1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»"/>
              <a:defRPr kumimoji="0" lang="en-US" altLang="en-US" sz="1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lang="en-US" alt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n-US" altLang="en-US" sz="1000" i="1">
                <a:solidFill>
                  <a:srgbClr val="333333"/>
                </a:solidFill>
              </a:rPr>
              <a:t>Mon Not R Astron Soc</a:t>
            </a:r>
            <a:r>
              <a:rPr lang="en-US" altLang="en-US" sz="1000">
                <a:solidFill>
                  <a:srgbClr val="333333"/>
                </a:solidFill>
              </a:rPr>
              <a:t>, Volume 548, Issue 3, May 2026, stag721, </a:t>
            </a:r>
            <a:r>
              <a:rPr lang="en-US" altLang="en-US" sz="1000">
                <a:solidFill>
                  <a:srgbClr val="333333"/>
                </a:solidFill>
                <a:hlinkClick r:id="rId3"/>
              </a:rPr>
              <a:t>https://doi.org/10.1093/mnras/stag721</a:t>
            </a:r>
            <a:endParaRPr lang="en-US" altLang="en-US" sz="1000">
              <a:solidFill>
                <a:srgbClr val="333333"/>
              </a:solidFill>
            </a:endParaRPr>
          </a:p>
          <a:p>
            <a:pPr marL="0" lvl="0" indent="0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800">
                <a:solidFill>
                  <a:srgbClr val="2A2A2A"/>
                </a:solidFill>
              </a:rPr>
              <a:t>The content of this slide may be subject to copyright: please see the slide notes for details.</a:t>
            </a:r>
            <a:endParaRPr lang="en-US" altLang="en-US" sz="800">
              <a:solidFill>
                <a:srgbClr val="333333"/>
              </a:solidFill>
            </a:endParaRPr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57200" y="425450"/>
            <a:ext cx="6108700" cy="612775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0" tIns="0" rIns="0" bIns="0" anchor="t" anchorCtr="0">
            <a:noAutofit/>
          </a:bodyPr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kumimoji="0" lang="en-US" altLang="en-US" sz="1600" b="1" i="0" u="none" kern="1200" baseline="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1600" b="1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  <a:cs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lang="en-US" altLang="en-US" sz="4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itchFamily="34" charset="-128"/>
              </a:defRPr>
            </a:lvl9pPr>
          </a:lstStyle>
          <a:p>
            <a:pPr lvl="0"/>
            <a:r>
              <a:rPr lang="en-US" altLang="en-US"/>
              <a:t>Figure A1. </a:t>
            </a:r>
            <a:r>
              <a:rPr lang="en-US" altLang="en-US" b="0"/>
              <a:t>Same as Fig. 2 for with planet trajectories drawn only up to 1 Myr, the time at which the pebble fluxes ...</a:t>
            </a:r>
            <a:endParaRPr lang="en-US" altLang="en-US" b="0"/>
          </a:p>
        </p:txBody>
      </p:sp>
      <p:pic>
        <p:nvPicPr>
          <p:cNvPr id="5124" name="Picture 4" descr="Oxford University Pres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162" y="6294438"/>
            <a:ext cx="1058862" cy="2444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5125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600200" y="1371600"/>
            <a:ext cx="5943600" cy="270576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01.14"/>
  <p:tag name="AS_TITLE" val="Aspose.Slides for .NET 4.0"/>
  <p:tag name="AS_VERSION" val="19.1"/>
</p:tagLst>
</file>

<file path=ppt/theme/theme1.xml><?xml version="1.0" encoding="utf-8"?>
<a:theme xmlns:r="http://schemas.openxmlformats.org/officeDocument/2006/relationships" xmlns:a="http://schemas.openxmlformats.org/drawingml/2006/main" name="13_Office Theme">
  <a:themeElements>
    <a:clrScheme name="13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Theme">
      <a:majorFont>
        <a:latin typeface="Times New Roman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13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</Paragraphs>
  <Slides>1</Slides>
  <Notes>1</Notes>
  <TotalTime>3343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2">
      <vt:lpstr>13_Office Theme</vt:lpstr>
      <vt:lpstr>Figure A1. Same as Fig. 2 for with planet trajectories drawn only up to 1 Myr, the time at which the pebble fluxes ...</vt:lpstr>
    </vt:vector>
  </TitlesOfParts>
  <LinksUpToDate>0</LinksUpToDate>
  <SharedDoc>0</SharedDoc>
  <HyperlinksChanged>0</HyperlinksChanged>
  <Application>Aspose.Slides for .NET</Application>
  <AppVersion>19.0100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Oxford University Press Figure</dc:title>
  <cp:lastModifiedBy>Kelly Richardson</cp:lastModifiedBy>
  <cp:revision>164</cp:revision>
  <dcterms:created xsi:type="dcterms:W3CDTF">2015-12-31T14:57:12Z</dcterms:created>
  <dcterms:modified xsi:type="dcterms:W3CDTF">2026-05-12T09:59:55Z</dcterms:modified>
</cp:coreProperties>
</file>