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avi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31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D98E91"/>
    <a:srgbClr val="FF8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655" autoAdjust="0"/>
  </p:normalViewPr>
  <p:slideViewPr>
    <p:cSldViewPr snapToGrid="0" snapToObjects="1">
      <p:cViewPr>
        <p:scale>
          <a:sx n="112" d="100"/>
          <a:sy n="112" d="100"/>
        </p:scale>
        <p:origin x="-1512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0" d="100"/>
          <a:sy n="110" d="100"/>
        </p:scale>
        <p:origin x="-27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91366-0F1E-5945-8686-898EEF73CDF6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7898A-D194-D549-A658-1CE5A011C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67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3FDFF-8C98-FA47-BC1F-51695C9DDC84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A4399-73ED-9342-92E5-F8D38453C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6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Suppl.</a:t>
            </a:r>
            <a:r>
              <a:rPr lang="en-US" i="1" baseline="0" dirty="0" smtClean="0"/>
              <a:t> Figure 1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Representative</a:t>
            </a:r>
            <a:r>
              <a:rPr lang="en-US" i="1" baseline="0" dirty="0" smtClean="0"/>
              <a:t> </a:t>
            </a:r>
            <a:r>
              <a:rPr lang="en-US" i="1" dirty="0" smtClean="0"/>
              <a:t>OCT</a:t>
            </a:r>
            <a:r>
              <a:rPr lang="en-US" i="1" baseline="0" dirty="0" smtClean="0"/>
              <a:t> movies showing bleb formation and tissue disruption during (A) a conventional 50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µl i</a:t>
            </a:r>
            <a:r>
              <a:rPr lang="en-US" i="1" baseline="0" dirty="0" smtClean="0"/>
              <a:t>ntradermal injection using a </a:t>
            </a:r>
            <a:r>
              <a:rPr lang="en-US" i="1" dirty="0" smtClean="0"/>
              <a:t>26-gauge hypodermic needle or (B) a </a:t>
            </a:r>
            <a:r>
              <a:rPr lang="en-US" i="1" baseline="0" dirty="0" smtClean="0"/>
              <a:t>50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µl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microneedle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i="1" dirty="0" smtClean="0"/>
              <a:t>injection </a:t>
            </a:r>
            <a:r>
              <a:rPr lang="en-US" i="1" baseline="0" dirty="0" smtClean="0"/>
              <a:t>with </a:t>
            </a:r>
            <a:r>
              <a:rPr lang="en-US" sz="1200" b="0" i="1" dirty="0" smtClean="0"/>
              <a:t>MicronJet 600µm</a:t>
            </a:r>
            <a:r>
              <a:rPr lang="en-US" sz="1200" b="0" i="1" baseline="0" dirty="0" smtClean="0"/>
              <a:t>. (C) An OCT movie of the bleb immediately after a </a:t>
            </a:r>
            <a:r>
              <a:rPr lang="en-US" i="1" baseline="0" dirty="0" smtClean="0"/>
              <a:t>50</a:t>
            </a:r>
            <a:r>
              <a:rPr lang="en-US" sz="1200" i="1" dirty="0" smtClean="0"/>
              <a:t>μ</a:t>
            </a:r>
            <a:r>
              <a:rPr lang="en-US" i="1" baseline="0" dirty="0" smtClean="0"/>
              <a:t>l </a:t>
            </a:r>
            <a:r>
              <a:rPr lang="en-US" i="1" baseline="0" dirty="0" err="1" smtClean="0"/>
              <a:t>microneedle</a:t>
            </a:r>
            <a:r>
              <a:rPr lang="en-US" i="1" baseline="0" dirty="0" smtClean="0"/>
              <a:t> injection of methylene blue using </a:t>
            </a:r>
            <a:r>
              <a:rPr lang="en-US" sz="1200" b="0" i="1" dirty="0" smtClean="0"/>
              <a:t>MicronJet 600µm</a:t>
            </a:r>
            <a:r>
              <a:rPr lang="en-US" sz="1200" b="0" i="1" baseline="0" dirty="0" smtClean="0"/>
              <a:t> needles. Following treatment of the skin tissue using the </a:t>
            </a:r>
            <a:r>
              <a:rPr lang="en-US" sz="1200" b="0" i="1" dirty="0" smtClean="0"/>
              <a:t>MicronJet 600µm, multiple mechanical disruptions</a:t>
            </a:r>
            <a:r>
              <a:rPr lang="en-US" sz="1200" b="0" i="1" baseline="0" dirty="0" smtClean="0"/>
              <a:t> can be viewed in the upper region of the skin. </a:t>
            </a:r>
            <a:r>
              <a:rPr lang="en-US" sz="1200" i="1" baseline="0" dirty="0" smtClean="0">
                <a:solidFill>
                  <a:srgbClr val="3366FF"/>
                </a:solidFill>
              </a:rPr>
              <a:t>Donor skin was obtained from 70 and 69 year old females.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A3E6B-320A-6C4C-9124-62E2B8065C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44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Suppl.</a:t>
            </a:r>
            <a:r>
              <a:rPr lang="en-US" i="1" baseline="0" dirty="0" smtClean="0"/>
              <a:t> Figure 1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Representative</a:t>
            </a:r>
            <a:r>
              <a:rPr lang="en-US" i="1" baseline="0" dirty="0" smtClean="0"/>
              <a:t> </a:t>
            </a:r>
            <a:r>
              <a:rPr lang="en-US" i="1" dirty="0" smtClean="0"/>
              <a:t>OCT</a:t>
            </a:r>
            <a:r>
              <a:rPr lang="en-US" i="1" baseline="0" dirty="0" smtClean="0"/>
              <a:t> movies showing bleb formation and tissue disruption during (A) a conventional 50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µl i</a:t>
            </a:r>
            <a:r>
              <a:rPr lang="en-US" i="1" baseline="0" dirty="0" smtClean="0"/>
              <a:t>ntradermal injection using a </a:t>
            </a:r>
            <a:r>
              <a:rPr lang="en-US" i="1" dirty="0" smtClean="0"/>
              <a:t>26-gauge hypodermic needle or (B) a </a:t>
            </a:r>
            <a:r>
              <a:rPr lang="en-US" i="1" baseline="0" dirty="0" smtClean="0"/>
              <a:t>50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µl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microneedle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i="1" dirty="0" smtClean="0"/>
              <a:t>injection </a:t>
            </a:r>
            <a:r>
              <a:rPr lang="en-US" i="1" baseline="0" dirty="0" smtClean="0"/>
              <a:t>with </a:t>
            </a:r>
            <a:r>
              <a:rPr lang="en-US" sz="1200" b="0" i="1" dirty="0" smtClean="0"/>
              <a:t>MicronJet 600µm</a:t>
            </a:r>
            <a:r>
              <a:rPr lang="en-US" sz="1200" b="0" i="1" baseline="0" dirty="0" smtClean="0"/>
              <a:t>. (C) An OCT movie of the bleb immediately after a </a:t>
            </a:r>
            <a:r>
              <a:rPr lang="en-US" i="1" baseline="0" dirty="0" smtClean="0"/>
              <a:t>50</a:t>
            </a:r>
            <a:r>
              <a:rPr lang="en-US" sz="1200" i="1" dirty="0" smtClean="0"/>
              <a:t>μ</a:t>
            </a:r>
            <a:r>
              <a:rPr lang="en-US" i="1" baseline="0" dirty="0" smtClean="0"/>
              <a:t>l </a:t>
            </a:r>
            <a:r>
              <a:rPr lang="en-US" i="1" baseline="0" dirty="0" err="1" smtClean="0"/>
              <a:t>microneedle</a:t>
            </a:r>
            <a:r>
              <a:rPr lang="en-US" i="1" baseline="0" dirty="0" smtClean="0"/>
              <a:t> injection of methylene blue using </a:t>
            </a:r>
            <a:r>
              <a:rPr lang="en-US" sz="1200" b="0" i="1" dirty="0" smtClean="0"/>
              <a:t>MicronJet 600µm</a:t>
            </a:r>
            <a:r>
              <a:rPr lang="en-US" sz="1200" b="0" i="1" baseline="0" dirty="0" smtClean="0"/>
              <a:t> needles. Following treatment of the skin tissue using the </a:t>
            </a:r>
            <a:r>
              <a:rPr lang="en-US" sz="1200" b="0" i="1" dirty="0" smtClean="0"/>
              <a:t>MicronJet 600µm, multiple mechanical disruptions</a:t>
            </a:r>
            <a:r>
              <a:rPr lang="en-US" sz="1200" b="0" i="1" baseline="0" dirty="0" smtClean="0"/>
              <a:t> can be viewed in the upper region of the skin. </a:t>
            </a:r>
            <a:r>
              <a:rPr lang="en-US" sz="1200" i="1" baseline="0" dirty="0" smtClean="0">
                <a:solidFill>
                  <a:srgbClr val="3366FF"/>
                </a:solidFill>
              </a:rPr>
              <a:t>Donor skin was obtained from 70 and 69 year old females.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A4399-73ED-9342-92E5-F8D38453C1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55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8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022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6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73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6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9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0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8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02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9E955-7C4B-7F4E-B414-D6035A3C765A}" type="datetimeFigureOut">
              <a:rPr lang="en-US" smtClean="0"/>
              <a:t>25/11/2016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7287F-5A84-634F-8C1D-9064726AC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12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avi"/><Relationship Id="rId4" Type="http://schemas.openxmlformats.org/officeDocument/2006/relationships/video" Target="../media/media2.avi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microsoft.com/office/2007/relationships/media" Target="../media/media1.avi"/><Relationship Id="rId2" Type="http://schemas.openxmlformats.org/officeDocument/2006/relationships/video" Target="../media/media1.avi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3.png"/><Relationship Id="rId1" Type="http://schemas.microsoft.com/office/2007/relationships/media" Target="../media/media3.avi"/><Relationship Id="rId2" Type="http://schemas.openxmlformats.org/officeDocument/2006/relationships/video" Target="../media/media3.avi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868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Movies for supplemental file</a:t>
            </a:r>
            <a:endParaRPr lang="en-US" dirty="0"/>
          </a:p>
        </p:txBody>
      </p:sp>
      <p:pic>
        <p:nvPicPr>
          <p:cNvPr id="5" name="P_360_S_262_Injection with hypodermic needle_OC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07660" y="369332"/>
            <a:ext cx="8625840" cy="2974118"/>
          </a:xfrm>
          <a:prstGeom prst="rect">
            <a:avLst/>
          </a:prstGeom>
        </p:spPr>
      </p:pic>
      <p:pic>
        <p:nvPicPr>
          <p:cNvPr id="2" name="P_326_S_667_100nm Au NP injection with nanopass5_OCT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07660" y="3464056"/>
            <a:ext cx="8625840" cy="2974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406879" y="77672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32376" y="3004985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A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21" y="6063885"/>
            <a:ext cx="3557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B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472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_Qualicaps_S_722_10-Oct-2016_11.29.33_4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278959" y="235565"/>
            <a:ext cx="8865041" cy="3056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68483" y="2919496"/>
            <a:ext cx="3698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C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6126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6554</TotalTime>
  <Words>211</Words>
  <Application>Microsoft Macintosh PowerPoint</Application>
  <PresentationFormat>On-screen Show (4:3)</PresentationFormat>
  <Paragraphs>10</Paragraphs>
  <Slides>2</Slides>
  <Notes>2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</dc:creator>
  <cp:lastModifiedBy>Martha</cp:lastModifiedBy>
  <cp:revision>438</cp:revision>
  <cp:lastPrinted>2015-07-03T15:18:42Z</cp:lastPrinted>
  <dcterms:created xsi:type="dcterms:W3CDTF">2015-01-21T15:36:09Z</dcterms:created>
  <dcterms:modified xsi:type="dcterms:W3CDTF">2016-11-25T15:39:34Z</dcterms:modified>
</cp:coreProperties>
</file>