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7" r:id="rId2"/>
    <p:sldId id="269" r:id="rId3"/>
    <p:sldId id="262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B4074D-1FD4-40E4-A42B-88F68D60EF94}" v="9" dt="2019-06-25T20:56:48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45" autoAdjust="0"/>
  </p:normalViewPr>
  <p:slideViewPr>
    <p:cSldViewPr snapToGrid="0">
      <p:cViewPr varScale="1">
        <p:scale>
          <a:sx n="96" d="100"/>
          <a:sy n="96" d="100"/>
        </p:scale>
        <p:origin x="11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ccireland-my.sharepoint.com/personal/m_rae_ucc_ie/Documents/Papers/Internet%20survey%20use%20paper%2017-18/Physiology%20Internet%20usage%20survey%2017-18%20-DEM1%20-1906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FCD-4132-B3DE-9C40AD509795}"/>
              </c:ext>
            </c:extLst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FCD-4132-B3DE-9C40AD509795}"/>
              </c:ext>
            </c:extLst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FCD-4132-B3DE-9C40AD509795}"/>
              </c:ext>
            </c:extLst>
          </c:dPt>
          <c:dLbls>
            <c:dLbl>
              <c:idx val="0"/>
              <c:layout>
                <c:manualLayout>
                  <c:x val="2.7661417322834749E-2"/>
                  <c:y val="-4.629629629629629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dk1">
                            <a:tint val="885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SA</a:t>
                    </a:r>
                    <a:r>
                      <a:rPr lang="en-US" baseline="0"/>
                      <a:t> or A 34.5%</a:t>
                    </a:r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dk1">
                          <a:tint val="8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FCD-4132-B3DE-9C40AD509795}"/>
                </c:ext>
              </c:extLst>
            </c:dLbl>
            <c:dLbl>
              <c:idx val="1"/>
              <c:layout>
                <c:manualLayout>
                  <c:x val="7.49999999999999E-2"/>
                  <c:y val="9.2592592592592587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dk1">
                            <a:tint val="885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N</a:t>
                    </a:r>
                    <a:r>
                      <a:rPr lang="en-US" baseline="0"/>
                      <a:t> 23.8%</a:t>
                    </a:r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dk1">
                          <a:tint val="8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FCD-4132-B3DE-9C40AD509795}"/>
                </c:ext>
              </c:extLst>
            </c:dLbl>
            <c:dLbl>
              <c:idx val="2"/>
              <c:layout>
                <c:manualLayout>
                  <c:x val="-3.599475065616798E-2"/>
                  <c:y val="-0.1574074074074074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dk1">
                            <a:tint val="885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D</a:t>
                    </a:r>
                    <a:r>
                      <a:rPr lang="en-US" baseline="0"/>
                      <a:t> or SD 41.7%</a:t>
                    </a:r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dk1">
                          <a:tint val="885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FCD-4132-B3DE-9C40AD509795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'[Physiology Internet usage survey 17-18 -DEM1 -190619.xlsx]Physiology internet useage surv'!$DL$108:$DL$110</c:f>
              <c:strCache>
                <c:ptCount val="3"/>
                <c:pt idx="0">
                  <c:v>SA or A</c:v>
                </c:pt>
                <c:pt idx="1">
                  <c:v>N</c:v>
                </c:pt>
                <c:pt idx="2">
                  <c:v>D or SD</c:v>
                </c:pt>
              </c:strCache>
            </c:strRef>
          </c:cat>
          <c:val>
            <c:numRef>
              <c:f>'[Physiology Internet usage survey 17-18 -DEM1 -190619.xlsx]Physiology internet useage surv'!$DM$108:$DM$110</c:f>
              <c:numCache>
                <c:formatCode>General</c:formatCode>
                <c:ptCount val="3"/>
                <c:pt idx="0">
                  <c:v>34.5</c:v>
                </c:pt>
                <c:pt idx="1">
                  <c:v>23.7</c:v>
                </c:pt>
                <c:pt idx="2">
                  <c:v>41.7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FCD-4132-B3DE-9C40AD509795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3D4A1-5A75-4E60-8D6C-D1C59F0ECCF6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AF698-A5C4-4F5B-95CC-0F9719D04C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048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Figure 1. Students’ use, and perceptions of, social media generally and for the study of physiology. </a:t>
            </a:r>
            <a:r>
              <a:rPr lang="en-GB" dirty="0"/>
              <a:t>Graph depicting students’ general</a:t>
            </a:r>
            <a:r>
              <a:rPr lang="en-GB" baseline="0" dirty="0"/>
              <a:t> and physiology-</a:t>
            </a:r>
            <a:r>
              <a:rPr lang="en-GB" dirty="0"/>
              <a:t>specific</a:t>
            </a:r>
            <a:r>
              <a:rPr lang="en-GB" baseline="0" dirty="0"/>
              <a:t> social media use, and perceptions of online physiology-related videos. Lines for each bar represent mean ± standard deviation (A). Pie charts illustrating overall student responses to the questions, “ If you uses YouTube to source online physiology material, what channel d</a:t>
            </a:r>
            <a:r>
              <a:rPr lang="en-GB" b="0" baseline="0" dirty="0"/>
              <a:t>o you view most frequently?” (B) and “</a:t>
            </a:r>
            <a:r>
              <a:rPr lang="en-I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have used online video clips to help you with your understanding of physiological concepts, where do you mostly source them from?” (C).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F698-A5C4-4F5B-95CC-0F9719D04CB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147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dirty="0"/>
              <a:t>Figure 2. Students’ general social media use. </a:t>
            </a:r>
            <a:r>
              <a:rPr lang="en-IE" b="0" dirty="0"/>
              <a:t>Pie</a:t>
            </a:r>
            <a:r>
              <a:rPr lang="en-IE" b="0" baseline="0" dirty="0"/>
              <a:t> charts</a:t>
            </a:r>
            <a:r>
              <a:rPr lang="en-IE" baseline="0" dirty="0"/>
              <a:t> illustrating the number of times per week during term time that students overall accessed social media generally per week (A) and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frequency of use of “online video clips” to facilitate students’ physiology learning per week (B). Histogram illustrating the same data as in pie chart B, but including GEM/DEM and male/female composition. Overall, GEM students viewed physiology video clips significantly more frequently than DEM students (p=0.053, #), with GEM males viewing these significantly more frequently than DEM females (p=0.047).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1AF698-A5C4-4F5B-95CC-0F9719D04C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661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="1" dirty="0"/>
              <a:t>Figure 3. </a:t>
            </a:r>
            <a:r>
              <a:rPr lang="en-GB" b="1" dirty="0"/>
              <a:t>Students</a:t>
            </a:r>
            <a:r>
              <a:rPr lang="en-GB" b="1" baseline="0" dirty="0"/>
              <a:t>’ preferences for interactions with physiology faculty and/or online physiology platforms. </a:t>
            </a:r>
            <a:r>
              <a:rPr lang="en-GB" dirty="0"/>
              <a:t>Graph depicting students’ general</a:t>
            </a:r>
            <a:r>
              <a:rPr lang="en-GB" baseline="0" dirty="0"/>
              <a:t> and physiology-</a:t>
            </a:r>
            <a:r>
              <a:rPr lang="en-GB" dirty="0"/>
              <a:t>specific</a:t>
            </a:r>
            <a:r>
              <a:rPr lang="en-GB" baseline="0" dirty="0"/>
              <a:t> social media use. Lines for each bar represent mean ± standard deviation (A).</a:t>
            </a:r>
            <a:r>
              <a:rPr lang="en-IE" b="1" dirty="0"/>
              <a:t> </a:t>
            </a:r>
            <a:r>
              <a:rPr lang="en-IE" sz="1600" b="0" dirty="0"/>
              <a:t>Pie charts illustrating overall</a:t>
            </a:r>
            <a:r>
              <a:rPr lang="en-IE" sz="1600" b="0" baseline="0" dirty="0"/>
              <a:t> student responses to the statements,</a:t>
            </a:r>
            <a:r>
              <a:rPr lang="en-IE" sz="1600" b="0" dirty="0"/>
              <a:t>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“I automatically trust information which has been obtained from online sources” (B) and, “I always ‘fact-check’ Physiology information obtained from online sources using textbooks, papers and/or instructors” (C). SA=strongly agree, A=agree, N=neither agree nor disagree, D=disagree, SD= strongly disagree, </a:t>
            </a:r>
            <a:r>
              <a:rPr lang="en-IE" sz="20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NA=not applicable, UA=unanswered.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sz="16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B32F8-1042-4DB6-9BB3-96CD5D55E16B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66304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4. Students’ perceptions of a dedicated physiology social media page. </a:t>
            </a:r>
            <a:r>
              <a:rPr lang="en-I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Histogram illustrating student responses to the statement,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“I would enjoy interacting with course materials on a social media page”. Overall, DEM students were significantly (p=0.003; ##) more in favor of a dedicated physiology social media page than GEM students. DEM females were significantly more in favor of the creation of such a page than all other individual groups (</a:t>
            </a:r>
            <a:r>
              <a:rPr lang="en-I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p values relative to DEM female, * p&lt;0.05, ** p&lt;0.01).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2B32F8-1042-4DB6-9BB3-96CD5D55E16B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02451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627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39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19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206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91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48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10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61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187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38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87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091A4-DA5A-440D-BC50-36A43A2BCE1D}" type="datetimeFigureOut">
              <a:rPr lang="en-GB" smtClean="0"/>
              <a:t>02/09/2019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C7A7A-8D6A-4C4C-8D3C-247D3D9A88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24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.xls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_Worksheet3.xlsx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2.xls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package" Target="../embeddings/Microsoft_Excel_Worksheet4.xlsx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>
            <a:extLst>
              <a:ext uri="{FF2B5EF4-FFF2-40B4-BE49-F238E27FC236}">
                <a16:creationId xmlns:a16="http://schemas.microsoft.com/office/drawing/2014/main" id="{C0B289A8-AD37-4142-9C80-A52DDA75A824}"/>
              </a:ext>
            </a:extLst>
          </p:cNvPr>
          <p:cNvSpPr txBox="1"/>
          <p:nvPr/>
        </p:nvSpPr>
        <p:spPr>
          <a:xfrm>
            <a:off x="170429" y="6677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1</a:t>
            </a:r>
          </a:p>
        </p:txBody>
      </p:sp>
      <p:grpSp>
        <p:nvGrpSpPr>
          <p:cNvPr id="342" name="Group 341"/>
          <p:cNvGrpSpPr/>
          <p:nvPr/>
        </p:nvGrpSpPr>
        <p:grpSpPr>
          <a:xfrm>
            <a:off x="161561" y="1931750"/>
            <a:ext cx="208757" cy="929495"/>
            <a:chOff x="2819401" y="2046274"/>
            <a:chExt cx="208757" cy="929495"/>
          </a:xfrm>
        </p:grpSpPr>
        <p:sp>
          <p:nvSpPr>
            <p:cNvPr id="293" name="Rectangle 199"/>
            <p:cNvSpPr>
              <a:spLocks noChangeArrowheads="1"/>
            </p:cNvSpPr>
            <p:nvPr/>
          </p:nvSpPr>
          <p:spPr bwMode="auto">
            <a:xfrm rot="16200000">
              <a:off x="2836864" y="2784475"/>
              <a:ext cx="174625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4" name="Rectangle 200"/>
            <p:cNvSpPr>
              <a:spLocks noChangeArrowheads="1"/>
            </p:cNvSpPr>
            <p:nvPr/>
          </p:nvSpPr>
          <p:spPr bwMode="auto">
            <a:xfrm rot="16200000">
              <a:off x="2840039" y="2682014"/>
              <a:ext cx="166687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5" name="Rectangle 201"/>
            <p:cNvSpPr>
              <a:spLocks noChangeArrowheads="1"/>
            </p:cNvSpPr>
            <p:nvPr/>
          </p:nvSpPr>
          <p:spPr bwMode="auto">
            <a:xfrm rot="16200000">
              <a:off x="2857501" y="2609850"/>
              <a:ext cx="133350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6" name="Rectangle 202"/>
            <p:cNvSpPr>
              <a:spLocks noChangeArrowheads="1"/>
            </p:cNvSpPr>
            <p:nvPr/>
          </p:nvSpPr>
          <p:spPr bwMode="auto">
            <a:xfrm rot="16200000">
              <a:off x="2846389" y="2541587"/>
              <a:ext cx="155575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7" name="Rectangle 203"/>
            <p:cNvSpPr>
              <a:spLocks noChangeArrowheads="1"/>
            </p:cNvSpPr>
            <p:nvPr/>
          </p:nvSpPr>
          <p:spPr bwMode="auto">
            <a:xfrm rot="16200000">
              <a:off x="2844802" y="2453071"/>
              <a:ext cx="158750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8" name="Rectangle 204"/>
            <p:cNvSpPr>
              <a:spLocks noChangeArrowheads="1"/>
            </p:cNvSpPr>
            <p:nvPr/>
          </p:nvSpPr>
          <p:spPr bwMode="auto">
            <a:xfrm rot="16200000">
              <a:off x="2846389" y="2374900"/>
              <a:ext cx="153987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y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9" name="Rectangle 205"/>
            <p:cNvSpPr>
              <a:spLocks noChangeArrowheads="1"/>
            </p:cNvSpPr>
            <p:nvPr/>
          </p:nvSpPr>
          <p:spPr bwMode="auto">
            <a:xfrm rot="16200000">
              <a:off x="2865440" y="2307021"/>
              <a:ext cx="115887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0" name="Rectangle 206"/>
            <p:cNvSpPr>
              <a:spLocks noChangeArrowheads="1"/>
            </p:cNvSpPr>
            <p:nvPr/>
          </p:nvSpPr>
          <p:spPr bwMode="auto">
            <a:xfrm rot="16200000">
              <a:off x="2865439" y="2268537"/>
              <a:ext cx="115887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1" name="Rectangle 207"/>
            <p:cNvSpPr>
              <a:spLocks noChangeArrowheads="1"/>
            </p:cNvSpPr>
            <p:nvPr/>
          </p:nvSpPr>
          <p:spPr bwMode="auto">
            <a:xfrm rot="16200000">
              <a:off x="2862264" y="2224087"/>
              <a:ext cx="123825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2" name="Rectangle 208"/>
            <p:cNvSpPr>
              <a:spLocks noChangeArrowheads="1"/>
            </p:cNvSpPr>
            <p:nvPr/>
          </p:nvSpPr>
          <p:spPr bwMode="auto">
            <a:xfrm rot="16200000">
              <a:off x="2844801" y="2157412"/>
              <a:ext cx="158750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3" name="Rectangle 209"/>
            <p:cNvSpPr>
              <a:spLocks noChangeArrowheads="1"/>
            </p:cNvSpPr>
            <p:nvPr/>
          </p:nvSpPr>
          <p:spPr bwMode="auto">
            <a:xfrm rot="16200000">
              <a:off x="2818610" y="2047067"/>
              <a:ext cx="209550" cy="2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785" name="TextBox 784">
            <a:extLst>
              <a:ext uri="{FF2B5EF4-FFF2-40B4-BE49-F238E27FC236}">
                <a16:creationId xmlns:a16="http://schemas.microsoft.com/office/drawing/2014/main" id="{09EC9062-D465-439C-BB93-A17434A14CDA}"/>
              </a:ext>
            </a:extLst>
          </p:cNvPr>
          <p:cNvSpPr txBox="1"/>
          <p:nvPr/>
        </p:nvSpPr>
        <p:spPr>
          <a:xfrm flipH="1">
            <a:off x="131116" y="-1080652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/>
              <a:t>A</a:t>
            </a:r>
          </a:p>
        </p:txBody>
      </p:sp>
      <p:grpSp>
        <p:nvGrpSpPr>
          <p:cNvPr id="837" name="Group 836">
            <a:extLst>
              <a:ext uri="{FF2B5EF4-FFF2-40B4-BE49-F238E27FC236}">
                <a16:creationId xmlns:a16="http://schemas.microsoft.com/office/drawing/2014/main" id="{4FA6A104-261D-45D6-9028-C84AB50A595F}"/>
              </a:ext>
            </a:extLst>
          </p:cNvPr>
          <p:cNvGrpSpPr/>
          <p:nvPr/>
        </p:nvGrpSpPr>
        <p:grpSpPr>
          <a:xfrm>
            <a:off x="507622" y="1133862"/>
            <a:ext cx="6728561" cy="4321066"/>
            <a:chOff x="-327761" y="3043347"/>
            <a:chExt cx="7561194" cy="4321066"/>
          </a:xfrm>
        </p:grpSpPr>
        <p:sp>
          <p:nvSpPr>
            <p:cNvPr id="832" name="TextBox 831"/>
            <p:cNvSpPr txBox="1"/>
            <p:nvPr/>
          </p:nvSpPr>
          <p:spPr>
            <a:xfrm>
              <a:off x="6508584" y="5789522"/>
              <a:ext cx="4090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>
                  <a:solidFill>
                    <a:schemeClr val="bg1"/>
                  </a:solidFill>
                </a:rPr>
                <a:t>36%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106441" y="3725603"/>
              <a:ext cx="126992" cy="274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15">
              <a:extLst>
                <a:ext uri="{FF2B5EF4-FFF2-40B4-BE49-F238E27FC236}">
                  <a16:creationId xmlns:a16="http://schemas.microsoft.com/office/drawing/2014/main" id="{446A99BF-F802-4AA0-91E8-38ACFB9B6B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1596" y="4168776"/>
              <a:ext cx="115888" cy="20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639761D1-BFB0-48EC-92A6-DDC4CEDB5259}"/>
                </a:ext>
              </a:extLst>
            </p:cNvPr>
            <p:cNvSpPr/>
            <p:nvPr/>
          </p:nvSpPr>
          <p:spPr>
            <a:xfrm>
              <a:off x="174599" y="3043347"/>
              <a:ext cx="16337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IE" sz="900" dirty="0">
                  <a:latin typeface="Arial" panose="020B0604020202020204" pitchFamily="34" charset="0"/>
                  <a:cs typeface="Arial" panose="020B0604020202020204" pitchFamily="34" charset="0"/>
                </a:rPr>
                <a:t>I am very comfortable using </a:t>
              </a:r>
            </a:p>
            <a:p>
              <a:pPr algn="r"/>
              <a:r>
                <a:rPr lang="en-IE" sz="900" dirty="0">
                  <a:latin typeface="Arial" panose="020B0604020202020204" pitchFamily="34" charset="0"/>
                  <a:cs typeface="Arial" panose="020B0604020202020204" pitchFamily="34" charset="0"/>
                </a:rPr>
                <a:t>social media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4D3C9F7B-82D2-4615-8DC1-3DB680AF2F63}"/>
                </a:ext>
              </a:extLst>
            </p:cNvPr>
            <p:cNvSpPr/>
            <p:nvPr/>
          </p:nvSpPr>
          <p:spPr>
            <a:xfrm>
              <a:off x="114832" y="3741266"/>
              <a:ext cx="1697901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 have used social media to </a:t>
              </a:r>
            </a:p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discuss course-related issues</a:t>
              </a:r>
            </a:p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 my classmates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84DE2797-A8B3-4107-950F-3AF52ADB4A39}"/>
                </a:ext>
              </a:extLst>
            </p:cNvPr>
            <p:cNvSpPr/>
            <p:nvPr/>
          </p:nvSpPr>
          <p:spPr>
            <a:xfrm>
              <a:off x="-244757" y="4509129"/>
              <a:ext cx="2063385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IE" sz="900" dirty="0">
                  <a:latin typeface="Arial" panose="020B0604020202020204" pitchFamily="34" charset="0"/>
                  <a:cs typeface="Arial" panose="020B0604020202020204" pitchFamily="34" charset="0"/>
                </a:rPr>
                <a:t>In the past I have used internet </a:t>
              </a:r>
            </a:p>
            <a:p>
              <a:pPr algn="r"/>
              <a:r>
                <a:rPr lang="en-IE" sz="900" dirty="0">
                  <a:latin typeface="Arial" panose="020B0604020202020204" pitchFamily="34" charset="0"/>
                  <a:cs typeface="Arial" panose="020B0604020202020204" pitchFamily="34" charset="0"/>
                </a:rPr>
                <a:t>search engines to investigate</a:t>
              </a:r>
            </a:p>
            <a:p>
              <a:pPr algn="r"/>
              <a:r>
                <a:rPr lang="en-IE" sz="900" dirty="0">
                  <a:latin typeface="Arial" panose="020B0604020202020204" pitchFamily="34" charset="0"/>
                  <a:cs typeface="Arial" panose="020B0604020202020204" pitchFamily="34" charset="0"/>
                </a:rPr>
                <a:t>the physiological topic I am  studying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E7A03D15-527A-4CF5-AB6E-40385D826746}"/>
                </a:ext>
              </a:extLst>
            </p:cNvPr>
            <p:cNvSpPr/>
            <p:nvPr/>
          </p:nvSpPr>
          <p:spPr>
            <a:xfrm>
              <a:off x="-204769" y="5191264"/>
              <a:ext cx="200888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If you use online video clips, do</a:t>
              </a:r>
            </a:p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find  them generally useful</a:t>
              </a:r>
            </a:p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for your</a:t>
              </a:r>
              <a:r>
                <a:rPr lang="en-IE" altLang="en-US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understanding of </a:t>
              </a:r>
            </a:p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physiological concepts?</a:t>
              </a:r>
              <a:endParaRPr lang="en-GB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E0F22B69-00F1-429E-A575-A308DF1B5386}"/>
                </a:ext>
              </a:extLst>
            </p:cNvPr>
            <p:cNvSpPr/>
            <p:nvPr/>
          </p:nvSpPr>
          <p:spPr>
            <a:xfrm>
              <a:off x="-327761" y="5893130"/>
              <a:ext cx="2140330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</a:rPr>
                <a:t>If you use online video clips, do you </a:t>
              </a:r>
            </a:p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</a:rPr>
                <a:t>find them generally more useful for</a:t>
              </a:r>
            </a:p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</a:rPr>
                <a:t> your understanding of physiological</a:t>
              </a:r>
            </a:p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</a:rPr>
                <a:t> concepts than taught lecture material/</a:t>
              </a:r>
            </a:p>
            <a:p>
              <a:pPr algn="r"/>
              <a:r>
                <a:rPr lang="en-US" altLang="en-US" sz="900" dirty="0">
                  <a:solidFill>
                    <a:srgbClr val="000000"/>
                  </a:solidFill>
                  <a:latin typeface="Arial" panose="020B0604020202020204" pitchFamily="34" charset="0"/>
                </a:rPr>
                <a:t>lecture slides?</a:t>
              </a:r>
              <a:endParaRPr lang="en-GB" sz="900" dirty="0"/>
            </a:p>
          </p:txBody>
        </p:sp>
        <p:sp>
          <p:nvSpPr>
            <p:cNvPr id="794" name="Rectangle 77">
              <a:extLst>
                <a:ext uri="{FF2B5EF4-FFF2-40B4-BE49-F238E27FC236}">
                  <a16:creationId xmlns:a16="http://schemas.microsoft.com/office/drawing/2014/main" id="{A02A1925-F104-4D10-BD54-C6FD62D1A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6981826"/>
              <a:ext cx="931863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Likert Scale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5" name="Rectangle 78">
              <a:extLst>
                <a:ext uri="{FF2B5EF4-FFF2-40B4-BE49-F238E27FC236}">
                  <a16:creationId xmlns:a16="http://schemas.microsoft.com/office/drawing/2014/main" id="{C50DC78C-C9BC-4F1D-BDF3-10AE1274C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5813" y="7154863"/>
              <a:ext cx="1968500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Student Evaluation Rating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7" name="Rectangle 90">
              <a:extLst>
                <a:ext uri="{FF2B5EF4-FFF2-40B4-BE49-F238E27FC236}">
                  <a16:creationId xmlns:a16="http://schemas.microsoft.com/office/drawing/2014/main" id="{B35769AB-9814-4D3A-B764-62C4E3752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601" y="6740526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8" name="Rectangle 91">
              <a:extLst>
                <a:ext uri="{FF2B5EF4-FFF2-40B4-BE49-F238E27FC236}">
                  <a16:creationId xmlns:a16="http://schemas.microsoft.com/office/drawing/2014/main" id="{DB3A2C52-8397-4A6D-BDF1-281200190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2088" y="6740526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9" name="Rectangle 92">
              <a:extLst>
                <a:ext uri="{FF2B5EF4-FFF2-40B4-BE49-F238E27FC236}">
                  <a16:creationId xmlns:a16="http://schemas.microsoft.com/office/drawing/2014/main" id="{F07BC866-8AB6-4724-A1C2-325720703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6163" y="6740526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0" name="Rectangle 93">
              <a:extLst>
                <a:ext uri="{FF2B5EF4-FFF2-40B4-BE49-F238E27FC236}">
                  <a16:creationId xmlns:a16="http://schemas.microsoft.com/office/drawing/2014/main" id="{59DEE3AB-81B1-4C9C-98F0-F8DF4BD16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7063" y="6740526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1" name="Rectangle 94">
              <a:extLst>
                <a:ext uri="{FF2B5EF4-FFF2-40B4-BE49-F238E27FC236}">
                  <a16:creationId xmlns:a16="http://schemas.microsoft.com/office/drawing/2014/main" id="{A64D3DDC-C4A1-4F9F-862D-D737387CA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1138" y="6740526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2" name="Rectangle 95">
              <a:extLst>
                <a:ext uri="{FF2B5EF4-FFF2-40B4-BE49-F238E27FC236}">
                  <a16:creationId xmlns:a16="http://schemas.microsoft.com/office/drawing/2014/main" id="{97773D16-48A6-4179-8E96-A1D3D3454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3626" y="6740526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8" name="Line 109">
              <a:extLst>
                <a:ext uri="{FF2B5EF4-FFF2-40B4-BE49-F238E27FC236}">
                  <a16:creationId xmlns:a16="http://schemas.microsoft.com/office/drawing/2014/main" id="{0C2AB9BC-E276-4390-862B-A8B5917B2D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66901" y="6284913"/>
              <a:ext cx="5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29" name="Line 110">
              <a:extLst>
                <a:ext uri="{FF2B5EF4-FFF2-40B4-BE49-F238E27FC236}">
                  <a16:creationId xmlns:a16="http://schemas.microsoft.com/office/drawing/2014/main" id="{6B5178A7-C230-49A1-8699-991E0FCF69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66901" y="5522913"/>
              <a:ext cx="5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30" name="Line 111">
              <a:extLst>
                <a:ext uri="{FF2B5EF4-FFF2-40B4-BE49-F238E27FC236}">
                  <a16:creationId xmlns:a16="http://schemas.microsoft.com/office/drawing/2014/main" id="{B32155B9-EB09-4E81-BE45-EF8AB44A80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66901" y="4760913"/>
              <a:ext cx="5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28" name="Line 112">
              <a:extLst>
                <a:ext uri="{FF2B5EF4-FFF2-40B4-BE49-F238E27FC236}">
                  <a16:creationId xmlns:a16="http://schemas.microsoft.com/office/drawing/2014/main" id="{EE969CC6-56AF-468E-8FDE-1C34D7BB5B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66901" y="3997326"/>
              <a:ext cx="5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2" name="Line 113">
              <a:extLst>
                <a:ext uri="{FF2B5EF4-FFF2-40B4-BE49-F238E27FC236}">
                  <a16:creationId xmlns:a16="http://schemas.microsoft.com/office/drawing/2014/main" id="{ABF87CC5-4F97-4E8D-BDE1-FF6905F882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866901" y="3235326"/>
              <a:ext cx="50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3" name="Rectangle 114">
              <a:extLst>
                <a:ext uri="{FF2B5EF4-FFF2-40B4-BE49-F238E27FC236}">
                  <a16:creationId xmlns:a16="http://schemas.microsoft.com/office/drawing/2014/main" id="{91915520-745E-4CE4-99BA-5501AC08C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9813" y="6194426"/>
              <a:ext cx="182563" cy="182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4" name="Rectangle 115">
              <a:extLst>
                <a:ext uri="{FF2B5EF4-FFF2-40B4-BE49-F238E27FC236}">
                  <a16:creationId xmlns:a16="http://schemas.microsoft.com/office/drawing/2014/main" id="{FCBF4A6D-2642-4684-9F7A-C9334D36F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9813" y="6194426"/>
              <a:ext cx="182563" cy="18256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5" name="Rectangle 116">
              <a:extLst>
                <a:ext uri="{FF2B5EF4-FFF2-40B4-BE49-F238E27FC236}">
                  <a16:creationId xmlns:a16="http://schemas.microsoft.com/office/drawing/2014/main" id="{8A7B7EB4-61AB-448F-85E5-EBB1E0093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2751" y="5432426"/>
              <a:ext cx="184150" cy="182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6" name="Rectangle 117">
              <a:extLst>
                <a:ext uri="{FF2B5EF4-FFF2-40B4-BE49-F238E27FC236}">
                  <a16:creationId xmlns:a16="http://schemas.microsoft.com/office/drawing/2014/main" id="{6D297491-DD22-47B4-9A5C-FDC582AFB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2751" y="5432426"/>
              <a:ext cx="184150" cy="18256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7" name="Rectangle 118">
              <a:extLst>
                <a:ext uri="{FF2B5EF4-FFF2-40B4-BE49-F238E27FC236}">
                  <a16:creationId xmlns:a16="http://schemas.microsoft.com/office/drawing/2014/main" id="{1DB0D215-D9A5-497C-B4B0-87E6B0099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563" y="4670426"/>
              <a:ext cx="182563" cy="182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8" name="Rectangle 119">
              <a:extLst>
                <a:ext uri="{FF2B5EF4-FFF2-40B4-BE49-F238E27FC236}">
                  <a16:creationId xmlns:a16="http://schemas.microsoft.com/office/drawing/2014/main" id="{3A83C59B-F56D-485D-8E30-868A5B911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0563" y="4670426"/>
              <a:ext cx="182563" cy="18256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39" name="Rectangle 120">
              <a:extLst>
                <a:ext uri="{FF2B5EF4-FFF2-40B4-BE49-F238E27FC236}">
                  <a16:creationId xmlns:a16="http://schemas.microsoft.com/office/drawing/2014/main" id="{AD321645-3310-476F-85FB-02341C169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076" y="3908426"/>
              <a:ext cx="184150" cy="182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0" name="Rectangle 121">
              <a:extLst>
                <a:ext uri="{FF2B5EF4-FFF2-40B4-BE49-F238E27FC236}">
                  <a16:creationId xmlns:a16="http://schemas.microsoft.com/office/drawing/2014/main" id="{076BEAA3-5781-4ED0-A94C-EF247F651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076" y="3908426"/>
              <a:ext cx="184150" cy="18256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1" name="Rectangle 122">
              <a:extLst>
                <a:ext uri="{FF2B5EF4-FFF2-40B4-BE49-F238E27FC236}">
                  <a16:creationId xmlns:a16="http://schemas.microsoft.com/office/drawing/2014/main" id="{484CC77E-77A6-4ECF-9DC9-C61B1D17C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076" y="3146426"/>
              <a:ext cx="184150" cy="182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2" name="Rectangle 123">
              <a:extLst>
                <a:ext uri="{FF2B5EF4-FFF2-40B4-BE49-F238E27FC236}">
                  <a16:creationId xmlns:a16="http://schemas.microsoft.com/office/drawing/2014/main" id="{40FA794C-F827-4025-808C-3FD51A409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9076" y="3146426"/>
              <a:ext cx="184150" cy="182563"/>
            </a:xfrm>
            <a:prstGeom prst="rect">
              <a:avLst/>
            </a:prstGeom>
            <a:noFill/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3" name="Line 124">
              <a:extLst>
                <a:ext uri="{FF2B5EF4-FFF2-40B4-BE49-F238E27FC236}">
                  <a16:creationId xmlns:a16="http://schemas.microsoft.com/office/drawing/2014/main" id="{78BE85A9-6084-45B4-819D-2EC1A94675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41888" y="6286501"/>
              <a:ext cx="771525" cy="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4" name="Line 125">
              <a:extLst>
                <a:ext uri="{FF2B5EF4-FFF2-40B4-BE49-F238E27FC236}">
                  <a16:creationId xmlns:a16="http://schemas.microsoft.com/office/drawing/2014/main" id="{EB181600-38D1-4A91-82B6-AE3A5A7911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3413" y="6194426"/>
              <a:ext cx="0" cy="182563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5" name="Line 126">
              <a:extLst>
                <a:ext uri="{FF2B5EF4-FFF2-40B4-BE49-F238E27FC236}">
                  <a16:creationId xmlns:a16="http://schemas.microsoft.com/office/drawing/2014/main" id="{B17D6FAA-9F3F-499A-B28B-F53CE0B452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71951" y="6286501"/>
              <a:ext cx="769938" cy="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6" name="Line 127">
              <a:extLst>
                <a:ext uri="{FF2B5EF4-FFF2-40B4-BE49-F238E27FC236}">
                  <a16:creationId xmlns:a16="http://schemas.microsoft.com/office/drawing/2014/main" id="{6E4C6145-52EA-4880-B056-84EA6E2EA3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951" y="6194426"/>
              <a:ext cx="0" cy="182563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7" name="Line 128">
              <a:extLst>
                <a:ext uri="{FF2B5EF4-FFF2-40B4-BE49-F238E27FC236}">
                  <a16:creationId xmlns:a16="http://schemas.microsoft.com/office/drawing/2014/main" id="{11E33814-7A16-4C0B-9C2F-04873218FA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84826" y="5524501"/>
              <a:ext cx="665163" cy="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8" name="Line 129">
              <a:extLst>
                <a:ext uri="{FF2B5EF4-FFF2-40B4-BE49-F238E27FC236}">
                  <a16:creationId xmlns:a16="http://schemas.microsoft.com/office/drawing/2014/main" id="{1F045B7F-E10E-4CE4-B7D1-4C7C4F0916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9988" y="5432426"/>
              <a:ext cx="0" cy="182563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9" name="Line 130">
              <a:extLst>
                <a:ext uri="{FF2B5EF4-FFF2-40B4-BE49-F238E27FC236}">
                  <a16:creationId xmlns:a16="http://schemas.microsoft.com/office/drawing/2014/main" id="{B5393D6F-8501-416B-9B69-CF332DA370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21251" y="5524501"/>
              <a:ext cx="663575" cy="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0" name="Line 131">
              <a:extLst>
                <a:ext uri="{FF2B5EF4-FFF2-40B4-BE49-F238E27FC236}">
                  <a16:creationId xmlns:a16="http://schemas.microsoft.com/office/drawing/2014/main" id="{E87DFBC6-535F-4227-B916-5B258287E9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21251" y="5432426"/>
              <a:ext cx="0" cy="182563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1" name="Line 132">
              <a:extLst>
                <a:ext uri="{FF2B5EF4-FFF2-40B4-BE49-F238E27FC236}">
                  <a16:creationId xmlns:a16="http://schemas.microsoft.com/office/drawing/2014/main" id="{55D7F001-CB6F-436E-A71F-5077042899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62638" y="4760913"/>
              <a:ext cx="495300" cy="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2" name="Line 133">
              <a:extLst>
                <a:ext uri="{FF2B5EF4-FFF2-40B4-BE49-F238E27FC236}">
                  <a16:creationId xmlns:a16="http://schemas.microsoft.com/office/drawing/2014/main" id="{D0FA863C-B87C-41D4-BCE3-775F907315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7938" y="4670426"/>
              <a:ext cx="0" cy="182563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3" name="Line 134">
              <a:extLst>
                <a:ext uri="{FF2B5EF4-FFF2-40B4-BE49-F238E27FC236}">
                  <a16:creationId xmlns:a16="http://schemas.microsoft.com/office/drawing/2014/main" id="{3C17045A-866F-4E60-A978-F25E3D655D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67338" y="4760913"/>
              <a:ext cx="495300" cy="0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4" name="Line 135">
              <a:extLst>
                <a:ext uri="{FF2B5EF4-FFF2-40B4-BE49-F238E27FC236}">
                  <a16:creationId xmlns:a16="http://schemas.microsoft.com/office/drawing/2014/main" id="{F8823B72-F9F8-4C83-9093-02DEA6CBEA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67338" y="4670426"/>
              <a:ext cx="0" cy="182563"/>
            </a:xfrm>
            <a:prstGeom prst="line">
              <a:avLst/>
            </a:prstGeom>
            <a:noFill/>
            <a:ln w="269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5" name="Line 136">
              <a:extLst>
                <a:ext uri="{FF2B5EF4-FFF2-40B4-BE49-F238E27FC236}">
                  <a16:creationId xmlns:a16="http://schemas.microsoft.com/office/drawing/2014/main" id="{2A127ECC-C2BE-46B9-974C-751A7E9538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91151" y="3998913"/>
              <a:ext cx="79851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6" name="Line 137">
              <a:extLst>
                <a:ext uri="{FF2B5EF4-FFF2-40B4-BE49-F238E27FC236}">
                  <a16:creationId xmlns:a16="http://schemas.microsoft.com/office/drawing/2014/main" id="{AE44C16F-5356-4CF6-9DEC-48511CD90A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9663" y="3908426"/>
              <a:ext cx="0" cy="1825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7" name="Line 138">
              <a:extLst>
                <a:ext uri="{FF2B5EF4-FFF2-40B4-BE49-F238E27FC236}">
                  <a16:creationId xmlns:a16="http://schemas.microsoft.com/office/drawing/2014/main" id="{F1959C80-C75F-49A6-98F7-8E593F858E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92638" y="3998913"/>
              <a:ext cx="79851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8" name="Line 139">
              <a:extLst>
                <a:ext uri="{FF2B5EF4-FFF2-40B4-BE49-F238E27FC236}">
                  <a16:creationId xmlns:a16="http://schemas.microsoft.com/office/drawing/2014/main" id="{057616D9-8579-4B1A-9BDD-A6918BD25D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92638" y="3908426"/>
              <a:ext cx="0" cy="1825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9" name="Line 140">
              <a:extLst>
                <a:ext uri="{FF2B5EF4-FFF2-40B4-BE49-F238E27FC236}">
                  <a16:creationId xmlns:a16="http://schemas.microsoft.com/office/drawing/2014/main" id="{00279B59-1D5E-4AFC-8523-020EE54587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391151" y="3236913"/>
              <a:ext cx="8413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34" name="Line 141">
              <a:extLst>
                <a:ext uri="{FF2B5EF4-FFF2-40B4-BE49-F238E27FC236}">
                  <a16:creationId xmlns:a16="http://schemas.microsoft.com/office/drawing/2014/main" id="{24BD3825-A964-4F4A-BBFB-0B2BCBA405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32526" y="3146426"/>
              <a:ext cx="0" cy="1825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35" name="Line 142">
              <a:extLst>
                <a:ext uri="{FF2B5EF4-FFF2-40B4-BE49-F238E27FC236}">
                  <a16:creationId xmlns:a16="http://schemas.microsoft.com/office/drawing/2014/main" id="{17E4534C-2CA8-42EF-A064-61F1FC6FD9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49776" y="3236913"/>
              <a:ext cx="8413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36" name="Line 143">
              <a:extLst>
                <a:ext uri="{FF2B5EF4-FFF2-40B4-BE49-F238E27FC236}">
                  <a16:creationId xmlns:a16="http://schemas.microsoft.com/office/drawing/2014/main" id="{2ED45D9B-064A-400A-9A20-88FB462849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9776" y="3146426"/>
              <a:ext cx="0" cy="1825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id="{9AC79CD2-7FB9-4B5F-882A-6F8F54DAD62B}"/>
                </a:ext>
              </a:extLst>
            </p:cNvPr>
            <p:cNvSpPr/>
            <p:nvPr/>
          </p:nvSpPr>
          <p:spPr>
            <a:xfrm>
              <a:off x="1626595" y="6924930"/>
              <a:ext cx="5822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E" sz="900" dirty="0"/>
                <a:t>Strongly</a:t>
              </a:r>
            </a:p>
            <a:p>
              <a:pPr algn="ctr"/>
              <a:r>
                <a:rPr lang="en-IE" sz="900" dirty="0"/>
                <a:t>disagree</a:t>
              </a:r>
              <a:endParaRPr lang="en-GB" sz="900" dirty="0"/>
            </a:p>
          </p:txBody>
        </p: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FD8573E6-0177-4FE9-A7BF-2C4C88596413}"/>
                </a:ext>
              </a:extLst>
            </p:cNvPr>
            <p:cNvSpPr/>
            <p:nvPr/>
          </p:nvSpPr>
          <p:spPr>
            <a:xfrm>
              <a:off x="5899010" y="6919865"/>
              <a:ext cx="5822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E" sz="900" dirty="0"/>
                <a:t>Strongly</a:t>
              </a:r>
            </a:p>
            <a:p>
              <a:pPr algn="ctr"/>
              <a:r>
                <a:rPr lang="en-IE" sz="900" dirty="0"/>
                <a:t>agree</a:t>
              </a:r>
              <a:endParaRPr lang="en-GB" sz="900" dirty="0"/>
            </a:p>
          </p:txBody>
        </p:sp>
      </p:grpSp>
      <p:grpSp>
        <p:nvGrpSpPr>
          <p:cNvPr id="842" name="Group 841">
            <a:extLst>
              <a:ext uri="{FF2B5EF4-FFF2-40B4-BE49-F238E27FC236}">
                <a16:creationId xmlns:a16="http://schemas.microsoft.com/office/drawing/2014/main" id="{484CF298-DB62-4BB4-B015-7DE7DFD22BCC}"/>
              </a:ext>
            </a:extLst>
          </p:cNvPr>
          <p:cNvGrpSpPr/>
          <p:nvPr/>
        </p:nvGrpSpPr>
        <p:grpSpPr>
          <a:xfrm>
            <a:off x="7301983" y="395546"/>
            <a:ext cx="4888778" cy="6275285"/>
            <a:chOff x="7234249" y="395546"/>
            <a:chExt cx="4888778" cy="6275285"/>
          </a:xfrm>
        </p:grpSpPr>
        <p:grpSp>
          <p:nvGrpSpPr>
            <p:cNvPr id="841" name="Group 840">
              <a:extLst>
                <a:ext uri="{FF2B5EF4-FFF2-40B4-BE49-F238E27FC236}">
                  <a16:creationId xmlns:a16="http://schemas.microsoft.com/office/drawing/2014/main" id="{35409B40-B95C-4952-BED8-A0790E933FF1}"/>
                </a:ext>
              </a:extLst>
            </p:cNvPr>
            <p:cNvGrpSpPr/>
            <p:nvPr/>
          </p:nvGrpSpPr>
          <p:grpSpPr>
            <a:xfrm>
              <a:off x="7305700" y="395546"/>
              <a:ext cx="4817327" cy="6064071"/>
              <a:chOff x="7076148" y="399187"/>
              <a:chExt cx="4817327" cy="6064071"/>
            </a:xfrm>
          </p:grpSpPr>
          <p:grpSp>
            <p:nvGrpSpPr>
              <p:cNvPr id="839" name="Group 838">
                <a:extLst>
                  <a:ext uri="{FF2B5EF4-FFF2-40B4-BE49-F238E27FC236}">
                    <a16:creationId xmlns:a16="http://schemas.microsoft.com/office/drawing/2014/main" id="{1CED2847-E4E3-457D-B8CA-4BD800E7524F}"/>
                  </a:ext>
                </a:extLst>
              </p:cNvPr>
              <p:cNvGrpSpPr/>
              <p:nvPr/>
            </p:nvGrpSpPr>
            <p:grpSpPr>
              <a:xfrm>
                <a:off x="7076148" y="399187"/>
                <a:ext cx="4817327" cy="2944466"/>
                <a:chOff x="7076148" y="399432"/>
                <a:chExt cx="4817327" cy="2944466"/>
              </a:xfrm>
            </p:grpSpPr>
            <p:graphicFrame>
              <p:nvGraphicFramePr>
                <p:cNvPr id="129" name="Object 128">
                  <a:extLst>
                    <a:ext uri="{FF2B5EF4-FFF2-40B4-BE49-F238E27FC236}">
                      <a16:creationId xmlns:a16="http://schemas.microsoft.com/office/drawing/2014/main" id="{F69BD6F4-5ABF-425B-A1D7-5956D8AC162F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20643077"/>
                    </p:ext>
                  </p:extLst>
                </p:nvPr>
              </p:nvGraphicFramePr>
              <p:xfrm>
                <a:off x="7202326" y="519246"/>
                <a:ext cx="4579937" cy="27432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8" name="Worksheet" r:id="rId4" imgW="4579655" imgH="2743058" progId="Excel.Sheet.12">
                        <p:embed/>
                      </p:oleObj>
                    </mc:Choice>
                    <mc:Fallback>
                      <p:oleObj name="Worksheet" r:id="rId4" imgW="4579655" imgH="2743058" progId="Excel.Sheet.12">
                        <p:embed/>
                        <p:pic>
                          <p:nvPicPr>
                            <p:cNvPr id="129" name="Object 128">
                              <a:extLst>
                                <a:ext uri="{FF2B5EF4-FFF2-40B4-BE49-F238E27FC236}">
                                  <a16:creationId xmlns:a16="http://schemas.microsoft.com/office/drawing/2014/main" id="{F69BD6F4-5ABF-425B-A1D7-5956D8AC162F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202326" y="519246"/>
                              <a:ext cx="4579937" cy="27432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23" name="TextBox 822">
                  <a:extLst>
                    <a:ext uri="{FF2B5EF4-FFF2-40B4-BE49-F238E27FC236}">
                      <a16:creationId xmlns:a16="http://schemas.microsoft.com/office/drawing/2014/main" id="{09EC9062-D465-439C-BB93-A17434A14CDA}"/>
                    </a:ext>
                  </a:extLst>
                </p:cNvPr>
                <p:cNvSpPr txBox="1"/>
                <p:nvPr/>
              </p:nvSpPr>
              <p:spPr>
                <a:xfrm flipH="1">
                  <a:off x="7172664" y="399432"/>
                  <a:ext cx="415498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3200" b="1" dirty="0"/>
                    <a:t>B</a:t>
                  </a:r>
                </a:p>
              </p:txBody>
            </p:sp>
            <p:sp>
              <p:nvSpPr>
                <p:cNvPr id="2" name="Rectangle 1"/>
                <p:cNvSpPr/>
                <p:nvPr/>
              </p:nvSpPr>
              <p:spPr>
                <a:xfrm>
                  <a:off x="7076148" y="3091485"/>
                  <a:ext cx="4817327" cy="25241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" name="Rectangle 2"/>
                <p:cNvSpPr/>
                <p:nvPr/>
              </p:nvSpPr>
              <p:spPr>
                <a:xfrm>
                  <a:off x="7177707" y="421734"/>
                  <a:ext cx="4709297" cy="1198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" name="Rectangle 3"/>
                <p:cNvSpPr/>
                <p:nvPr/>
              </p:nvSpPr>
              <p:spPr>
                <a:xfrm>
                  <a:off x="7120389" y="519246"/>
                  <a:ext cx="126992" cy="2743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11715408" y="541548"/>
                  <a:ext cx="126992" cy="2743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40" name="Group 839">
                <a:extLst>
                  <a:ext uri="{FF2B5EF4-FFF2-40B4-BE49-F238E27FC236}">
                    <a16:creationId xmlns:a16="http://schemas.microsoft.com/office/drawing/2014/main" id="{9B21F89C-C4FD-49EC-8529-9CADE05CA965}"/>
                  </a:ext>
                </a:extLst>
              </p:cNvPr>
              <p:cNvGrpSpPr/>
              <p:nvPr/>
            </p:nvGrpSpPr>
            <p:grpSpPr>
              <a:xfrm>
                <a:off x="7129378" y="3670394"/>
                <a:ext cx="4630956" cy="2792864"/>
                <a:chOff x="7129378" y="3670394"/>
                <a:chExt cx="4630956" cy="2792864"/>
              </a:xfrm>
            </p:grpSpPr>
            <p:graphicFrame>
              <p:nvGraphicFramePr>
                <p:cNvPr id="130" name="Object 129">
                  <a:extLst>
                    <a:ext uri="{FF2B5EF4-FFF2-40B4-BE49-F238E27FC236}">
                      <a16:creationId xmlns:a16="http://schemas.microsoft.com/office/drawing/2014/main" id="{89F65A67-A2A2-4200-B500-AE7E7A975D27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73563188"/>
                    </p:ext>
                  </p:extLst>
                </p:nvPr>
              </p:nvGraphicFramePr>
              <p:xfrm>
                <a:off x="7188334" y="3720058"/>
                <a:ext cx="4572000" cy="27432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9" name="Worksheet" r:id="rId6" imgW="4572000" imgH="2743058" progId="Excel.Sheet.12">
                        <p:embed/>
                      </p:oleObj>
                    </mc:Choice>
                    <mc:Fallback>
                      <p:oleObj name="Worksheet" r:id="rId6" imgW="4572000" imgH="2743058" progId="Excel.Sheet.12">
                        <p:embed/>
                        <p:pic>
                          <p:nvPicPr>
                            <p:cNvPr id="130" name="Object 129">
                              <a:extLst>
                                <a:ext uri="{FF2B5EF4-FFF2-40B4-BE49-F238E27FC236}">
                                  <a16:creationId xmlns:a16="http://schemas.microsoft.com/office/drawing/2014/main" id="{89F65A67-A2A2-4200-B500-AE7E7A975D27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188334" y="3720058"/>
                              <a:ext cx="4572000" cy="27432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24" name="TextBox 823">
                  <a:extLst>
                    <a:ext uri="{FF2B5EF4-FFF2-40B4-BE49-F238E27FC236}">
                      <a16:creationId xmlns:a16="http://schemas.microsoft.com/office/drawing/2014/main" id="{09EC9062-D465-439C-BB93-A17434A14CDA}"/>
                    </a:ext>
                  </a:extLst>
                </p:cNvPr>
                <p:cNvSpPr txBox="1"/>
                <p:nvPr/>
              </p:nvSpPr>
              <p:spPr>
                <a:xfrm flipH="1">
                  <a:off x="7177903" y="3670394"/>
                  <a:ext cx="40267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E" sz="3200" b="1" dirty="0"/>
                    <a:t>C</a:t>
                  </a:r>
                </a:p>
              </p:txBody>
            </p:sp>
            <p:sp>
              <p:nvSpPr>
                <p:cNvPr id="270" name="Rectangle 269">
                  <a:extLst>
                    <a:ext uri="{FF2B5EF4-FFF2-40B4-BE49-F238E27FC236}">
                      <a16:creationId xmlns:a16="http://schemas.microsoft.com/office/drawing/2014/main" id="{CC0425CD-238F-4442-A953-4FF568BFF2FC}"/>
                    </a:ext>
                  </a:extLst>
                </p:cNvPr>
                <p:cNvSpPr/>
                <p:nvPr/>
              </p:nvSpPr>
              <p:spPr>
                <a:xfrm>
                  <a:off x="7129378" y="3716843"/>
                  <a:ext cx="126992" cy="2743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7" name="Rectangle 66"/>
            <p:cNvSpPr/>
            <p:nvPr/>
          </p:nvSpPr>
          <p:spPr>
            <a:xfrm>
              <a:off x="7234249" y="6334870"/>
              <a:ext cx="4817327" cy="3359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234249" y="3515577"/>
              <a:ext cx="4817327" cy="252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1880636" y="3697916"/>
              <a:ext cx="126992" cy="274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83482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763" y="270725"/>
            <a:ext cx="4846017" cy="2832385"/>
            <a:chOff x="4763" y="270725"/>
            <a:chExt cx="4846017" cy="2832385"/>
          </a:xfrm>
        </p:grpSpPr>
        <p:grpSp>
          <p:nvGrpSpPr>
            <p:cNvPr id="2" name="Group 1"/>
            <p:cNvGrpSpPr/>
            <p:nvPr/>
          </p:nvGrpSpPr>
          <p:grpSpPr>
            <a:xfrm>
              <a:off x="4763" y="270725"/>
              <a:ext cx="4846017" cy="2832385"/>
              <a:chOff x="4763" y="270725"/>
              <a:chExt cx="4846017" cy="2832385"/>
            </a:xfrm>
          </p:grpSpPr>
          <p:graphicFrame>
            <p:nvGraphicFramePr>
              <p:cNvPr id="178" name="Object 177">
                <a:extLst>
                  <a:ext uri="{FF2B5EF4-FFF2-40B4-BE49-F238E27FC236}">
                    <a16:creationId xmlns:a16="http://schemas.microsoft.com/office/drawing/2014/main" id="{3EE3F2E1-D76D-4334-B569-627A04AB02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44874214"/>
                  </p:ext>
                </p:extLst>
              </p:nvPr>
            </p:nvGraphicFramePr>
            <p:xfrm>
              <a:off x="4763" y="323850"/>
              <a:ext cx="4572000" cy="2743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2" name="Worksheet" r:id="rId4" imgW="4572000" imgH="2743058" progId="Excel.Sheet.12">
                      <p:embed/>
                    </p:oleObj>
                  </mc:Choice>
                  <mc:Fallback>
                    <p:oleObj name="Worksheet" r:id="rId4" imgW="4572000" imgH="2743058" progId="Excel.Sheet.12">
                      <p:embed/>
                      <p:pic>
                        <p:nvPicPr>
                          <p:cNvPr id="178" name="Object 177">
                            <a:extLst>
                              <a:ext uri="{FF2B5EF4-FFF2-40B4-BE49-F238E27FC236}">
                                <a16:creationId xmlns:a16="http://schemas.microsoft.com/office/drawing/2014/main" id="{3EE3F2E1-D76D-4334-B569-627A04AB028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4763" y="323850"/>
                            <a:ext cx="4572000" cy="27432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2" name="Rectangle 181"/>
              <p:cNvSpPr/>
              <p:nvPr/>
            </p:nvSpPr>
            <p:spPr>
              <a:xfrm>
                <a:off x="33453" y="270725"/>
                <a:ext cx="4817327" cy="1382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4763" y="2987231"/>
                <a:ext cx="4545615" cy="1158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4" name="Rectangle 183"/>
            <p:cNvSpPr/>
            <p:nvPr/>
          </p:nvSpPr>
          <p:spPr>
            <a:xfrm>
              <a:off x="4538820" y="359910"/>
              <a:ext cx="126992" cy="274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367997" y="135419"/>
            <a:ext cx="4824003" cy="3206558"/>
            <a:chOff x="7367997" y="135419"/>
            <a:chExt cx="4824003" cy="3206558"/>
          </a:xfrm>
        </p:grpSpPr>
        <p:graphicFrame>
          <p:nvGraphicFramePr>
            <p:cNvPr id="179" name="Object 178">
              <a:extLst>
                <a:ext uri="{FF2B5EF4-FFF2-40B4-BE49-F238E27FC236}">
                  <a16:creationId xmlns:a16="http://schemas.microsoft.com/office/drawing/2014/main" id="{A74CE47F-35B4-4A1C-8519-6A91030E295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6140133"/>
                </p:ext>
              </p:extLst>
            </p:nvPr>
          </p:nvGraphicFramePr>
          <p:xfrm>
            <a:off x="7570536" y="353177"/>
            <a:ext cx="4572000" cy="2743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" name="Worksheet" r:id="rId6" imgW="4572000" imgH="2743058" progId="Excel.Sheet.12">
                    <p:embed/>
                  </p:oleObj>
                </mc:Choice>
                <mc:Fallback>
                  <p:oleObj name="Worksheet" r:id="rId6" imgW="4572000" imgH="2743058" progId="Excel.Sheet.12">
                    <p:embed/>
                    <p:pic>
                      <p:nvPicPr>
                        <p:cNvPr id="179" name="Object 178">
                          <a:extLst>
                            <a:ext uri="{FF2B5EF4-FFF2-40B4-BE49-F238E27FC236}">
                              <a16:creationId xmlns:a16="http://schemas.microsoft.com/office/drawing/2014/main" id="{A74CE47F-35B4-4A1C-8519-6A91030E295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7570536" y="353177"/>
                          <a:ext cx="4572000" cy="2743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0" name="Rectangle 179"/>
            <p:cNvSpPr/>
            <p:nvPr/>
          </p:nvSpPr>
          <p:spPr>
            <a:xfrm>
              <a:off x="7367997" y="3064323"/>
              <a:ext cx="4817327" cy="2776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7374673" y="135419"/>
              <a:ext cx="4817327" cy="252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7514436" y="393044"/>
              <a:ext cx="126992" cy="274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12054951" y="270725"/>
              <a:ext cx="126992" cy="274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EC9062-D465-439C-BB93-A17434A14CDA}"/>
              </a:ext>
            </a:extLst>
          </p:cNvPr>
          <p:cNvSpPr txBox="1"/>
          <p:nvPr/>
        </p:nvSpPr>
        <p:spPr>
          <a:xfrm flipH="1">
            <a:off x="3467962" y="2538069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/>
              <a:t>C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54887DB-87BB-454D-AAA2-316A160BDB48}"/>
              </a:ext>
            </a:extLst>
          </p:cNvPr>
          <p:cNvSpPr txBox="1"/>
          <p:nvPr/>
        </p:nvSpPr>
        <p:spPr>
          <a:xfrm rot="16200000" flipH="1" flipV="1">
            <a:off x="2796875" y="4254623"/>
            <a:ext cx="1802095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IE" sz="1200" b="1">
                <a:latin typeface="Arial" panose="020B0604020202020204" pitchFamily="34" charset="0"/>
                <a:cs typeface="Arial" panose="020B0604020202020204" pitchFamily="34" charset="0"/>
              </a:rPr>
              <a:t>% of students in class</a:t>
            </a:r>
          </a:p>
        </p:txBody>
      </p:sp>
      <p:sp>
        <p:nvSpPr>
          <p:cNvPr id="91" name="Left Brace 90">
            <a:extLst>
              <a:ext uri="{FF2B5EF4-FFF2-40B4-BE49-F238E27FC236}">
                <a16:creationId xmlns:a16="http://schemas.microsoft.com/office/drawing/2014/main" id="{6D71255B-2728-4716-8412-BF9DE3667CEB}"/>
              </a:ext>
            </a:extLst>
          </p:cNvPr>
          <p:cNvSpPr/>
          <p:nvPr/>
        </p:nvSpPr>
        <p:spPr>
          <a:xfrm rot="5400000" flipH="1">
            <a:off x="6771378" y="5144341"/>
            <a:ext cx="456437" cy="194904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CE632CB-D77D-4645-A2DE-F7CC433E14A2}"/>
              </a:ext>
            </a:extLst>
          </p:cNvPr>
          <p:cNvSpPr txBox="1"/>
          <p:nvPr/>
        </p:nvSpPr>
        <p:spPr>
          <a:xfrm flipH="1">
            <a:off x="6660567" y="6462823"/>
            <a:ext cx="692690" cy="480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GEM</a:t>
            </a:r>
          </a:p>
        </p:txBody>
      </p:sp>
      <p:sp>
        <p:nvSpPr>
          <p:cNvPr id="93" name="Left Brace 92">
            <a:extLst>
              <a:ext uri="{FF2B5EF4-FFF2-40B4-BE49-F238E27FC236}">
                <a16:creationId xmlns:a16="http://schemas.microsoft.com/office/drawing/2014/main" id="{362B7C47-7EAB-4A1C-8D84-A4A501942EA8}"/>
              </a:ext>
            </a:extLst>
          </p:cNvPr>
          <p:cNvSpPr/>
          <p:nvPr/>
        </p:nvSpPr>
        <p:spPr>
          <a:xfrm rot="5400000" flipH="1">
            <a:off x="4843458" y="5232552"/>
            <a:ext cx="456437" cy="179924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C6104D8-5D57-447E-A6D0-976219C23C54}"/>
              </a:ext>
            </a:extLst>
          </p:cNvPr>
          <p:cNvSpPr txBox="1"/>
          <p:nvPr/>
        </p:nvSpPr>
        <p:spPr>
          <a:xfrm flipH="1">
            <a:off x="4730638" y="6457199"/>
            <a:ext cx="690972" cy="480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DEM</a:t>
            </a:r>
          </a:p>
        </p:txBody>
      </p:sp>
      <p:sp>
        <p:nvSpPr>
          <p:cNvPr id="95" name="Rectangle 94"/>
          <p:cNvSpPr>
            <a:spLocks noChangeArrowheads="1"/>
          </p:cNvSpPr>
          <p:nvPr/>
        </p:nvSpPr>
        <p:spPr bwMode="auto">
          <a:xfrm>
            <a:off x="4165704" y="5155924"/>
            <a:ext cx="96838" cy="527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6" name="Freeform 95"/>
          <p:cNvSpPr>
            <a:spLocks/>
          </p:cNvSpPr>
          <p:nvPr/>
        </p:nvSpPr>
        <p:spPr bwMode="auto">
          <a:xfrm>
            <a:off x="4165704" y="5155924"/>
            <a:ext cx="96838" cy="527050"/>
          </a:xfrm>
          <a:custGeom>
            <a:avLst/>
            <a:gdLst>
              <a:gd name="T0" fmla="*/ 0 w 61"/>
              <a:gd name="T1" fmla="*/ 332 h 332"/>
              <a:gd name="T2" fmla="*/ 0 w 61"/>
              <a:gd name="T3" fmla="*/ 0 h 332"/>
              <a:gd name="T4" fmla="*/ 0 w 61"/>
              <a:gd name="T5" fmla="*/ 0 h 332"/>
              <a:gd name="T6" fmla="*/ 61 w 61"/>
              <a:gd name="T7" fmla="*/ 0 h 332"/>
              <a:gd name="T8" fmla="*/ 61 w 61"/>
              <a:gd name="T9" fmla="*/ 0 h 332"/>
              <a:gd name="T10" fmla="*/ 61 w 61"/>
              <a:gd name="T11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332">
                <a:moveTo>
                  <a:pt x="0" y="332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332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5154716" y="5330549"/>
            <a:ext cx="96838" cy="3524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8" name="Freeform 97"/>
          <p:cNvSpPr>
            <a:spLocks/>
          </p:cNvSpPr>
          <p:nvPr/>
        </p:nvSpPr>
        <p:spPr bwMode="auto">
          <a:xfrm>
            <a:off x="5154716" y="5330549"/>
            <a:ext cx="96838" cy="352425"/>
          </a:xfrm>
          <a:custGeom>
            <a:avLst/>
            <a:gdLst>
              <a:gd name="T0" fmla="*/ 0 w 61"/>
              <a:gd name="T1" fmla="*/ 222 h 222"/>
              <a:gd name="T2" fmla="*/ 0 w 61"/>
              <a:gd name="T3" fmla="*/ 0 h 222"/>
              <a:gd name="T4" fmla="*/ 0 w 61"/>
              <a:gd name="T5" fmla="*/ 0 h 222"/>
              <a:gd name="T6" fmla="*/ 61 w 61"/>
              <a:gd name="T7" fmla="*/ 0 h 222"/>
              <a:gd name="T8" fmla="*/ 61 w 61"/>
              <a:gd name="T9" fmla="*/ 0 h 222"/>
              <a:gd name="T10" fmla="*/ 61 w 61"/>
              <a:gd name="T11" fmla="*/ 2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222">
                <a:moveTo>
                  <a:pt x="0" y="222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222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9" name="Rectangle 98"/>
          <p:cNvSpPr>
            <a:spLocks noChangeArrowheads="1"/>
          </p:cNvSpPr>
          <p:nvPr/>
        </p:nvSpPr>
        <p:spPr bwMode="auto">
          <a:xfrm>
            <a:off x="6143729" y="5587724"/>
            <a:ext cx="98425" cy="952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0" name="Freeform 99"/>
          <p:cNvSpPr>
            <a:spLocks/>
          </p:cNvSpPr>
          <p:nvPr/>
        </p:nvSpPr>
        <p:spPr bwMode="auto">
          <a:xfrm>
            <a:off x="6143729" y="5587724"/>
            <a:ext cx="98425" cy="95250"/>
          </a:xfrm>
          <a:custGeom>
            <a:avLst/>
            <a:gdLst>
              <a:gd name="T0" fmla="*/ 0 w 62"/>
              <a:gd name="T1" fmla="*/ 60 h 60"/>
              <a:gd name="T2" fmla="*/ 0 w 62"/>
              <a:gd name="T3" fmla="*/ 0 h 60"/>
              <a:gd name="T4" fmla="*/ 0 w 62"/>
              <a:gd name="T5" fmla="*/ 0 h 60"/>
              <a:gd name="T6" fmla="*/ 62 w 62"/>
              <a:gd name="T7" fmla="*/ 0 h 60"/>
              <a:gd name="T8" fmla="*/ 62 w 62"/>
              <a:gd name="T9" fmla="*/ 0 h 60"/>
              <a:gd name="T10" fmla="*/ 62 w 62"/>
              <a:gd name="T1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60">
                <a:moveTo>
                  <a:pt x="0" y="60"/>
                </a:moveTo>
                <a:lnTo>
                  <a:pt x="0" y="0"/>
                </a:lnTo>
                <a:lnTo>
                  <a:pt x="0" y="0"/>
                </a:lnTo>
                <a:lnTo>
                  <a:pt x="62" y="0"/>
                </a:lnTo>
                <a:lnTo>
                  <a:pt x="62" y="0"/>
                </a:lnTo>
                <a:lnTo>
                  <a:pt x="62" y="60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1" name="Rectangle 100"/>
          <p:cNvSpPr>
            <a:spLocks noChangeArrowheads="1"/>
          </p:cNvSpPr>
          <p:nvPr/>
        </p:nvSpPr>
        <p:spPr bwMode="auto">
          <a:xfrm>
            <a:off x="7134329" y="5303561"/>
            <a:ext cx="98425" cy="3794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" name="Freeform 101"/>
          <p:cNvSpPr>
            <a:spLocks/>
          </p:cNvSpPr>
          <p:nvPr/>
        </p:nvSpPr>
        <p:spPr bwMode="auto">
          <a:xfrm>
            <a:off x="7134329" y="5303561"/>
            <a:ext cx="98425" cy="379413"/>
          </a:xfrm>
          <a:custGeom>
            <a:avLst/>
            <a:gdLst>
              <a:gd name="T0" fmla="*/ 0 w 62"/>
              <a:gd name="T1" fmla="*/ 239 h 239"/>
              <a:gd name="T2" fmla="*/ 0 w 62"/>
              <a:gd name="T3" fmla="*/ 0 h 239"/>
              <a:gd name="T4" fmla="*/ 0 w 62"/>
              <a:gd name="T5" fmla="*/ 0 h 239"/>
              <a:gd name="T6" fmla="*/ 62 w 62"/>
              <a:gd name="T7" fmla="*/ 0 h 239"/>
              <a:gd name="T8" fmla="*/ 62 w 62"/>
              <a:gd name="T9" fmla="*/ 0 h 239"/>
              <a:gd name="T10" fmla="*/ 62 w 62"/>
              <a:gd name="T11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239">
                <a:moveTo>
                  <a:pt x="0" y="239"/>
                </a:moveTo>
                <a:lnTo>
                  <a:pt x="0" y="0"/>
                </a:lnTo>
                <a:lnTo>
                  <a:pt x="0" y="0"/>
                </a:lnTo>
                <a:lnTo>
                  <a:pt x="62" y="0"/>
                </a:lnTo>
                <a:lnTo>
                  <a:pt x="62" y="0"/>
                </a:lnTo>
                <a:lnTo>
                  <a:pt x="62" y="239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" name="Rectangle 102"/>
          <p:cNvSpPr>
            <a:spLocks noChangeArrowheads="1"/>
          </p:cNvSpPr>
          <p:nvPr/>
        </p:nvSpPr>
        <p:spPr bwMode="auto">
          <a:xfrm>
            <a:off x="4313341" y="4184374"/>
            <a:ext cx="96838" cy="1498600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" name="Freeform 103"/>
          <p:cNvSpPr>
            <a:spLocks/>
          </p:cNvSpPr>
          <p:nvPr/>
        </p:nvSpPr>
        <p:spPr bwMode="auto">
          <a:xfrm>
            <a:off x="4313341" y="4184374"/>
            <a:ext cx="96838" cy="1498600"/>
          </a:xfrm>
          <a:custGeom>
            <a:avLst/>
            <a:gdLst>
              <a:gd name="T0" fmla="*/ 0 w 61"/>
              <a:gd name="T1" fmla="*/ 944 h 944"/>
              <a:gd name="T2" fmla="*/ 0 w 61"/>
              <a:gd name="T3" fmla="*/ 0 h 944"/>
              <a:gd name="T4" fmla="*/ 0 w 61"/>
              <a:gd name="T5" fmla="*/ 0 h 944"/>
              <a:gd name="T6" fmla="*/ 61 w 61"/>
              <a:gd name="T7" fmla="*/ 0 h 944"/>
              <a:gd name="T8" fmla="*/ 61 w 61"/>
              <a:gd name="T9" fmla="*/ 0 h 944"/>
              <a:gd name="T10" fmla="*/ 61 w 61"/>
              <a:gd name="T11" fmla="*/ 944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944">
                <a:moveTo>
                  <a:pt x="0" y="944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944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5" name="Rectangle 104"/>
          <p:cNvSpPr>
            <a:spLocks noChangeArrowheads="1"/>
          </p:cNvSpPr>
          <p:nvPr/>
        </p:nvSpPr>
        <p:spPr bwMode="auto">
          <a:xfrm>
            <a:off x="5303941" y="3568424"/>
            <a:ext cx="96838" cy="2114550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" name="Freeform 105"/>
          <p:cNvSpPr>
            <a:spLocks/>
          </p:cNvSpPr>
          <p:nvPr/>
        </p:nvSpPr>
        <p:spPr bwMode="auto">
          <a:xfrm>
            <a:off x="5303941" y="3568424"/>
            <a:ext cx="96838" cy="2114550"/>
          </a:xfrm>
          <a:custGeom>
            <a:avLst/>
            <a:gdLst>
              <a:gd name="T0" fmla="*/ 0 w 61"/>
              <a:gd name="T1" fmla="*/ 1332 h 1332"/>
              <a:gd name="T2" fmla="*/ 0 w 61"/>
              <a:gd name="T3" fmla="*/ 0 h 1332"/>
              <a:gd name="T4" fmla="*/ 0 w 61"/>
              <a:gd name="T5" fmla="*/ 0 h 1332"/>
              <a:gd name="T6" fmla="*/ 61 w 61"/>
              <a:gd name="T7" fmla="*/ 0 h 1332"/>
              <a:gd name="T8" fmla="*/ 61 w 61"/>
              <a:gd name="T9" fmla="*/ 0 h 1332"/>
              <a:gd name="T10" fmla="*/ 61 w 61"/>
              <a:gd name="T11" fmla="*/ 1332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1332">
                <a:moveTo>
                  <a:pt x="0" y="1332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1332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7" name="Rectangle 106"/>
          <p:cNvSpPr>
            <a:spLocks noChangeArrowheads="1"/>
          </p:cNvSpPr>
          <p:nvPr/>
        </p:nvSpPr>
        <p:spPr bwMode="auto">
          <a:xfrm>
            <a:off x="6292954" y="4546324"/>
            <a:ext cx="96838" cy="1136650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8" name="Freeform 107"/>
          <p:cNvSpPr>
            <a:spLocks/>
          </p:cNvSpPr>
          <p:nvPr/>
        </p:nvSpPr>
        <p:spPr bwMode="auto">
          <a:xfrm>
            <a:off x="6292954" y="4546324"/>
            <a:ext cx="96838" cy="1136650"/>
          </a:xfrm>
          <a:custGeom>
            <a:avLst/>
            <a:gdLst>
              <a:gd name="T0" fmla="*/ 0 w 61"/>
              <a:gd name="T1" fmla="*/ 716 h 716"/>
              <a:gd name="T2" fmla="*/ 0 w 61"/>
              <a:gd name="T3" fmla="*/ 0 h 716"/>
              <a:gd name="T4" fmla="*/ 0 w 61"/>
              <a:gd name="T5" fmla="*/ 0 h 716"/>
              <a:gd name="T6" fmla="*/ 61 w 61"/>
              <a:gd name="T7" fmla="*/ 0 h 716"/>
              <a:gd name="T8" fmla="*/ 61 w 61"/>
              <a:gd name="T9" fmla="*/ 0 h 716"/>
              <a:gd name="T10" fmla="*/ 61 w 61"/>
              <a:gd name="T11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716">
                <a:moveTo>
                  <a:pt x="0" y="716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716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9" name="Rectangle 108"/>
          <p:cNvSpPr>
            <a:spLocks noChangeArrowheads="1"/>
          </p:cNvSpPr>
          <p:nvPr/>
        </p:nvSpPr>
        <p:spPr bwMode="auto">
          <a:xfrm>
            <a:off x="7283554" y="3693836"/>
            <a:ext cx="96838" cy="1989138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0" name="Freeform 109"/>
          <p:cNvSpPr>
            <a:spLocks/>
          </p:cNvSpPr>
          <p:nvPr/>
        </p:nvSpPr>
        <p:spPr bwMode="auto">
          <a:xfrm>
            <a:off x="7283554" y="3693836"/>
            <a:ext cx="96838" cy="1989138"/>
          </a:xfrm>
          <a:custGeom>
            <a:avLst/>
            <a:gdLst>
              <a:gd name="T0" fmla="*/ 0 w 61"/>
              <a:gd name="T1" fmla="*/ 1253 h 1253"/>
              <a:gd name="T2" fmla="*/ 0 w 61"/>
              <a:gd name="T3" fmla="*/ 0 h 1253"/>
              <a:gd name="T4" fmla="*/ 0 w 61"/>
              <a:gd name="T5" fmla="*/ 0 h 1253"/>
              <a:gd name="T6" fmla="*/ 61 w 61"/>
              <a:gd name="T7" fmla="*/ 0 h 1253"/>
              <a:gd name="T8" fmla="*/ 61 w 61"/>
              <a:gd name="T9" fmla="*/ 0 h 1253"/>
              <a:gd name="T10" fmla="*/ 61 w 61"/>
              <a:gd name="T11" fmla="*/ 1253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1253">
                <a:moveTo>
                  <a:pt x="0" y="1253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1253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" name="Rectangle 110"/>
          <p:cNvSpPr>
            <a:spLocks noChangeArrowheads="1"/>
          </p:cNvSpPr>
          <p:nvPr/>
        </p:nvSpPr>
        <p:spPr bwMode="auto">
          <a:xfrm>
            <a:off x="4460979" y="5241649"/>
            <a:ext cx="96838" cy="441325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2" name="Freeform 111"/>
          <p:cNvSpPr>
            <a:spLocks/>
          </p:cNvSpPr>
          <p:nvPr/>
        </p:nvSpPr>
        <p:spPr bwMode="auto">
          <a:xfrm>
            <a:off x="4460979" y="5241649"/>
            <a:ext cx="96838" cy="441325"/>
          </a:xfrm>
          <a:custGeom>
            <a:avLst/>
            <a:gdLst>
              <a:gd name="T0" fmla="*/ 0 w 61"/>
              <a:gd name="T1" fmla="*/ 278 h 278"/>
              <a:gd name="T2" fmla="*/ 0 w 61"/>
              <a:gd name="T3" fmla="*/ 0 h 278"/>
              <a:gd name="T4" fmla="*/ 0 w 61"/>
              <a:gd name="T5" fmla="*/ 0 h 278"/>
              <a:gd name="T6" fmla="*/ 61 w 61"/>
              <a:gd name="T7" fmla="*/ 0 h 278"/>
              <a:gd name="T8" fmla="*/ 61 w 61"/>
              <a:gd name="T9" fmla="*/ 0 h 278"/>
              <a:gd name="T10" fmla="*/ 61 w 61"/>
              <a:gd name="T11" fmla="*/ 27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278">
                <a:moveTo>
                  <a:pt x="0" y="278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278"/>
                </a:lnTo>
              </a:path>
            </a:pathLst>
          </a:custGeom>
          <a:noFill/>
          <a:ln w="26988" cap="flat">
            <a:solidFill>
              <a:srgbClr val="8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" name="Rectangle 112"/>
          <p:cNvSpPr>
            <a:spLocks noChangeArrowheads="1"/>
          </p:cNvSpPr>
          <p:nvPr/>
        </p:nvSpPr>
        <p:spPr bwMode="auto">
          <a:xfrm>
            <a:off x="5451579" y="4714599"/>
            <a:ext cx="98425" cy="968375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" name="Freeform 113"/>
          <p:cNvSpPr>
            <a:spLocks/>
          </p:cNvSpPr>
          <p:nvPr/>
        </p:nvSpPr>
        <p:spPr bwMode="auto">
          <a:xfrm>
            <a:off x="5451579" y="4714599"/>
            <a:ext cx="98425" cy="968375"/>
          </a:xfrm>
          <a:custGeom>
            <a:avLst/>
            <a:gdLst>
              <a:gd name="T0" fmla="*/ 0 w 62"/>
              <a:gd name="T1" fmla="*/ 610 h 610"/>
              <a:gd name="T2" fmla="*/ 0 w 62"/>
              <a:gd name="T3" fmla="*/ 0 h 610"/>
              <a:gd name="T4" fmla="*/ 0 w 62"/>
              <a:gd name="T5" fmla="*/ 0 h 610"/>
              <a:gd name="T6" fmla="*/ 62 w 62"/>
              <a:gd name="T7" fmla="*/ 0 h 610"/>
              <a:gd name="T8" fmla="*/ 62 w 62"/>
              <a:gd name="T9" fmla="*/ 0 h 610"/>
              <a:gd name="T10" fmla="*/ 62 w 62"/>
              <a:gd name="T11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610">
                <a:moveTo>
                  <a:pt x="0" y="610"/>
                </a:moveTo>
                <a:lnTo>
                  <a:pt x="0" y="0"/>
                </a:lnTo>
                <a:lnTo>
                  <a:pt x="0" y="0"/>
                </a:lnTo>
                <a:lnTo>
                  <a:pt x="62" y="0"/>
                </a:lnTo>
                <a:lnTo>
                  <a:pt x="62" y="0"/>
                </a:lnTo>
                <a:lnTo>
                  <a:pt x="62" y="610"/>
                </a:lnTo>
              </a:path>
            </a:pathLst>
          </a:custGeom>
          <a:noFill/>
          <a:ln w="26988" cap="flat">
            <a:solidFill>
              <a:srgbClr val="8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" name="Rectangle 114"/>
          <p:cNvSpPr>
            <a:spLocks noChangeArrowheads="1"/>
          </p:cNvSpPr>
          <p:nvPr/>
        </p:nvSpPr>
        <p:spPr bwMode="auto">
          <a:xfrm>
            <a:off x="6440591" y="4924149"/>
            <a:ext cx="96838" cy="758825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" name="Freeform 115"/>
          <p:cNvSpPr>
            <a:spLocks/>
          </p:cNvSpPr>
          <p:nvPr/>
        </p:nvSpPr>
        <p:spPr bwMode="auto">
          <a:xfrm>
            <a:off x="6440591" y="4924149"/>
            <a:ext cx="96838" cy="758825"/>
          </a:xfrm>
          <a:custGeom>
            <a:avLst/>
            <a:gdLst>
              <a:gd name="T0" fmla="*/ 0 w 61"/>
              <a:gd name="T1" fmla="*/ 478 h 478"/>
              <a:gd name="T2" fmla="*/ 0 w 61"/>
              <a:gd name="T3" fmla="*/ 0 h 478"/>
              <a:gd name="T4" fmla="*/ 0 w 61"/>
              <a:gd name="T5" fmla="*/ 0 h 478"/>
              <a:gd name="T6" fmla="*/ 61 w 61"/>
              <a:gd name="T7" fmla="*/ 0 h 478"/>
              <a:gd name="T8" fmla="*/ 61 w 61"/>
              <a:gd name="T9" fmla="*/ 0 h 478"/>
              <a:gd name="T10" fmla="*/ 61 w 61"/>
              <a:gd name="T11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478">
                <a:moveTo>
                  <a:pt x="0" y="478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478"/>
                </a:lnTo>
              </a:path>
            </a:pathLst>
          </a:custGeom>
          <a:noFill/>
          <a:ln w="26988" cap="flat">
            <a:solidFill>
              <a:srgbClr val="8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" name="Rectangle 116"/>
          <p:cNvSpPr>
            <a:spLocks noChangeArrowheads="1"/>
          </p:cNvSpPr>
          <p:nvPr/>
        </p:nvSpPr>
        <p:spPr bwMode="auto">
          <a:xfrm>
            <a:off x="7431191" y="5020986"/>
            <a:ext cx="98425" cy="661988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" name="Freeform 117"/>
          <p:cNvSpPr>
            <a:spLocks/>
          </p:cNvSpPr>
          <p:nvPr/>
        </p:nvSpPr>
        <p:spPr bwMode="auto">
          <a:xfrm>
            <a:off x="7431191" y="5020986"/>
            <a:ext cx="98425" cy="661988"/>
          </a:xfrm>
          <a:custGeom>
            <a:avLst/>
            <a:gdLst>
              <a:gd name="T0" fmla="*/ 0 w 62"/>
              <a:gd name="T1" fmla="*/ 417 h 417"/>
              <a:gd name="T2" fmla="*/ 0 w 62"/>
              <a:gd name="T3" fmla="*/ 0 h 417"/>
              <a:gd name="T4" fmla="*/ 0 w 62"/>
              <a:gd name="T5" fmla="*/ 0 h 417"/>
              <a:gd name="T6" fmla="*/ 62 w 62"/>
              <a:gd name="T7" fmla="*/ 0 h 417"/>
              <a:gd name="T8" fmla="*/ 62 w 62"/>
              <a:gd name="T9" fmla="*/ 0 h 417"/>
              <a:gd name="T10" fmla="*/ 62 w 62"/>
              <a:gd name="T11" fmla="*/ 41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417">
                <a:moveTo>
                  <a:pt x="0" y="417"/>
                </a:moveTo>
                <a:lnTo>
                  <a:pt x="0" y="0"/>
                </a:lnTo>
                <a:lnTo>
                  <a:pt x="0" y="0"/>
                </a:lnTo>
                <a:lnTo>
                  <a:pt x="62" y="0"/>
                </a:lnTo>
                <a:lnTo>
                  <a:pt x="62" y="0"/>
                </a:lnTo>
                <a:lnTo>
                  <a:pt x="62" y="417"/>
                </a:lnTo>
              </a:path>
            </a:pathLst>
          </a:custGeom>
          <a:noFill/>
          <a:ln w="26988" cap="flat">
            <a:solidFill>
              <a:srgbClr val="8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9" name="Rectangle 118"/>
          <p:cNvSpPr>
            <a:spLocks noChangeArrowheads="1"/>
          </p:cNvSpPr>
          <p:nvPr/>
        </p:nvSpPr>
        <p:spPr bwMode="auto">
          <a:xfrm>
            <a:off x="4608616" y="5595661"/>
            <a:ext cx="98425" cy="87313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0" name="Freeform 119"/>
          <p:cNvSpPr>
            <a:spLocks/>
          </p:cNvSpPr>
          <p:nvPr/>
        </p:nvSpPr>
        <p:spPr bwMode="auto">
          <a:xfrm>
            <a:off x="4608616" y="5595661"/>
            <a:ext cx="98425" cy="87313"/>
          </a:xfrm>
          <a:custGeom>
            <a:avLst/>
            <a:gdLst>
              <a:gd name="T0" fmla="*/ 0 w 62"/>
              <a:gd name="T1" fmla="*/ 55 h 55"/>
              <a:gd name="T2" fmla="*/ 0 w 62"/>
              <a:gd name="T3" fmla="*/ 0 h 55"/>
              <a:gd name="T4" fmla="*/ 0 w 62"/>
              <a:gd name="T5" fmla="*/ 0 h 55"/>
              <a:gd name="T6" fmla="*/ 62 w 62"/>
              <a:gd name="T7" fmla="*/ 0 h 55"/>
              <a:gd name="T8" fmla="*/ 62 w 62"/>
              <a:gd name="T9" fmla="*/ 0 h 55"/>
              <a:gd name="T10" fmla="*/ 62 w 62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55">
                <a:moveTo>
                  <a:pt x="0" y="55"/>
                </a:moveTo>
                <a:lnTo>
                  <a:pt x="0" y="0"/>
                </a:lnTo>
                <a:lnTo>
                  <a:pt x="0" y="0"/>
                </a:lnTo>
                <a:lnTo>
                  <a:pt x="62" y="0"/>
                </a:lnTo>
                <a:lnTo>
                  <a:pt x="62" y="0"/>
                </a:lnTo>
                <a:lnTo>
                  <a:pt x="62" y="55"/>
                </a:lnTo>
              </a:path>
            </a:pathLst>
          </a:custGeom>
          <a:noFill/>
          <a:ln w="26988" cap="flat">
            <a:solidFill>
              <a:srgbClr val="D4D4D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1" name="Rectangle 120"/>
          <p:cNvSpPr>
            <a:spLocks noChangeArrowheads="1"/>
          </p:cNvSpPr>
          <p:nvPr/>
        </p:nvSpPr>
        <p:spPr bwMode="auto">
          <a:xfrm>
            <a:off x="6589816" y="5303561"/>
            <a:ext cx="98425" cy="379413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2" name="Freeform 121"/>
          <p:cNvSpPr>
            <a:spLocks/>
          </p:cNvSpPr>
          <p:nvPr/>
        </p:nvSpPr>
        <p:spPr bwMode="auto">
          <a:xfrm>
            <a:off x="6589816" y="5303561"/>
            <a:ext cx="98425" cy="379413"/>
          </a:xfrm>
          <a:custGeom>
            <a:avLst/>
            <a:gdLst>
              <a:gd name="T0" fmla="*/ 0 w 62"/>
              <a:gd name="T1" fmla="*/ 239 h 239"/>
              <a:gd name="T2" fmla="*/ 0 w 62"/>
              <a:gd name="T3" fmla="*/ 0 h 239"/>
              <a:gd name="T4" fmla="*/ 0 w 62"/>
              <a:gd name="T5" fmla="*/ 0 h 239"/>
              <a:gd name="T6" fmla="*/ 62 w 62"/>
              <a:gd name="T7" fmla="*/ 0 h 239"/>
              <a:gd name="T8" fmla="*/ 62 w 62"/>
              <a:gd name="T9" fmla="*/ 0 h 239"/>
              <a:gd name="T10" fmla="*/ 62 w 62"/>
              <a:gd name="T11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239">
                <a:moveTo>
                  <a:pt x="0" y="239"/>
                </a:moveTo>
                <a:lnTo>
                  <a:pt x="0" y="0"/>
                </a:lnTo>
                <a:lnTo>
                  <a:pt x="0" y="0"/>
                </a:lnTo>
                <a:lnTo>
                  <a:pt x="62" y="0"/>
                </a:lnTo>
                <a:lnTo>
                  <a:pt x="62" y="0"/>
                </a:lnTo>
                <a:lnTo>
                  <a:pt x="62" y="239"/>
                </a:lnTo>
              </a:path>
            </a:pathLst>
          </a:custGeom>
          <a:noFill/>
          <a:ln w="26988" cap="flat">
            <a:solidFill>
              <a:srgbClr val="D4D4D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3" name="Rectangle 122"/>
          <p:cNvSpPr>
            <a:spLocks noChangeArrowheads="1"/>
          </p:cNvSpPr>
          <p:nvPr/>
        </p:nvSpPr>
        <p:spPr bwMode="auto">
          <a:xfrm>
            <a:off x="7578829" y="5398811"/>
            <a:ext cx="98425" cy="284163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4" name="Freeform 123"/>
          <p:cNvSpPr>
            <a:spLocks/>
          </p:cNvSpPr>
          <p:nvPr/>
        </p:nvSpPr>
        <p:spPr bwMode="auto">
          <a:xfrm>
            <a:off x="7578829" y="5398811"/>
            <a:ext cx="98425" cy="284163"/>
          </a:xfrm>
          <a:custGeom>
            <a:avLst/>
            <a:gdLst>
              <a:gd name="T0" fmla="*/ 0 w 62"/>
              <a:gd name="T1" fmla="*/ 179 h 179"/>
              <a:gd name="T2" fmla="*/ 0 w 62"/>
              <a:gd name="T3" fmla="*/ 0 h 179"/>
              <a:gd name="T4" fmla="*/ 0 w 62"/>
              <a:gd name="T5" fmla="*/ 0 h 179"/>
              <a:gd name="T6" fmla="*/ 62 w 62"/>
              <a:gd name="T7" fmla="*/ 0 h 179"/>
              <a:gd name="T8" fmla="*/ 62 w 62"/>
              <a:gd name="T9" fmla="*/ 0 h 179"/>
              <a:gd name="T10" fmla="*/ 62 w 62"/>
              <a:gd name="T11" fmla="*/ 17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179">
                <a:moveTo>
                  <a:pt x="0" y="179"/>
                </a:moveTo>
                <a:lnTo>
                  <a:pt x="0" y="0"/>
                </a:lnTo>
                <a:lnTo>
                  <a:pt x="0" y="0"/>
                </a:lnTo>
                <a:lnTo>
                  <a:pt x="62" y="0"/>
                </a:lnTo>
                <a:lnTo>
                  <a:pt x="62" y="0"/>
                </a:lnTo>
                <a:lnTo>
                  <a:pt x="62" y="179"/>
                </a:lnTo>
              </a:path>
            </a:pathLst>
          </a:custGeom>
          <a:noFill/>
          <a:ln w="26988" cap="flat">
            <a:solidFill>
              <a:srgbClr val="D4D4D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5" name="Rectangle 124"/>
          <p:cNvSpPr>
            <a:spLocks noChangeArrowheads="1"/>
          </p:cNvSpPr>
          <p:nvPr/>
        </p:nvSpPr>
        <p:spPr bwMode="auto">
          <a:xfrm>
            <a:off x="5746854" y="5595661"/>
            <a:ext cx="98425" cy="87313"/>
          </a:xfrm>
          <a:prstGeom prst="rect">
            <a:avLst/>
          </a:prstGeom>
          <a:solidFill>
            <a:srgbClr val="606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6" name="Freeform 125"/>
          <p:cNvSpPr>
            <a:spLocks/>
          </p:cNvSpPr>
          <p:nvPr/>
        </p:nvSpPr>
        <p:spPr bwMode="auto">
          <a:xfrm>
            <a:off x="5746854" y="5595661"/>
            <a:ext cx="98425" cy="87313"/>
          </a:xfrm>
          <a:custGeom>
            <a:avLst/>
            <a:gdLst>
              <a:gd name="T0" fmla="*/ 0 w 62"/>
              <a:gd name="T1" fmla="*/ 55 h 55"/>
              <a:gd name="T2" fmla="*/ 0 w 62"/>
              <a:gd name="T3" fmla="*/ 0 h 55"/>
              <a:gd name="T4" fmla="*/ 0 w 62"/>
              <a:gd name="T5" fmla="*/ 0 h 55"/>
              <a:gd name="T6" fmla="*/ 62 w 62"/>
              <a:gd name="T7" fmla="*/ 0 h 55"/>
              <a:gd name="T8" fmla="*/ 62 w 62"/>
              <a:gd name="T9" fmla="*/ 0 h 55"/>
              <a:gd name="T10" fmla="*/ 62 w 62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55">
                <a:moveTo>
                  <a:pt x="0" y="55"/>
                </a:moveTo>
                <a:lnTo>
                  <a:pt x="0" y="0"/>
                </a:lnTo>
                <a:lnTo>
                  <a:pt x="0" y="0"/>
                </a:lnTo>
                <a:lnTo>
                  <a:pt x="62" y="0"/>
                </a:lnTo>
                <a:lnTo>
                  <a:pt x="62" y="0"/>
                </a:lnTo>
                <a:lnTo>
                  <a:pt x="62" y="55"/>
                </a:lnTo>
              </a:path>
            </a:pathLst>
          </a:custGeom>
          <a:noFill/>
          <a:ln w="26988" cap="flat">
            <a:solidFill>
              <a:srgbClr val="606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7" name="Rectangle 126"/>
          <p:cNvSpPr>
            <a:spLocks noChangeArrowheads="1"/>
          </p:cNvSpPr>
          <p:nvPr/>
        </p:nvSpPr>
        <p:spPr bwMode="auto">
          <a:xfrm>
            <a:off x="6739041" y="5494061"/>
            <a:ext cx="96838" cy="188913"/>
          </a:xfrm>
          <a:prstGeom prst="rect">
            <a:avLst/>
          </a:prstGeom>
          <a:solidFill>
            <a:srgbClr val="606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8" name="Freeform 127"/>
          <p:cNvSpPr>
            <a:spLocks/>
          </p:cNvSpPr>
          <p:nvPr/>
        </p:nvSpPr>
        <p:spPr bwMode="auto">
          <a:xfrm>
            <a:off x="6739041" y="5494061"/>
            <a:ext cx="96838" cy="188913"/>
          </a:xfrm>
          <a:custGeom>
            <a:avLst/>
            <a:gdLst>
              <a:gd name="T0" fmla="*/ 0 w 61"/>
              <a:gd name="T1" fmla="*/ 119 h 119"/>
              <a:gd name="T2" fmla="*/ 0 w 61"/>
              <a:gd name="T3" fmla="*/ 0 h 119"/>
              <a:gd name="T4" fmla="*/ 0 w 61"/>
              <a:gd name="T5" fmla="*/ 0 h 119"/>
              <a:gd name="T6" fmla="*/ 61 w 61"/>
              <a:gd name="T7" fmla="*/ 0 h 119"/>
              <a:gd name="T8" fmla="*/ 61 w 61"/>
              <a:gd name="T9" fmla="*/ 0 h 119"/>
              <a:gd name="T10" fmla="*/ 61 w 61"/>
              <a:gd name="T1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119">
                <a:moveTo>
                  <a:pt x="0" y="119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119"/>
                </a:lnTo>
              </a:path>
            </a:pathLst>
          </a:custGeom>
          <a:noFill/>
          <a:ln w="26988" cap="flat">
            <a:solidFill>
              <a:srgbClr val="60606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9" name="Rectangle 128"/>
          <p:cNvSpPr>
            <a:spLocks noChangeArrowheads="1"/>
          </p:cNvSpPr>
          <p:nvPr/>
        </p:nvSpPr>
        <p:spPr bwMode="auto">
          <a:xfrm>
            <a:off x="4907066" y="5417861"/>
            <a:ext cx="96838" cy="265113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0" name="Freeform 129"/>
          <p:cNvSpPr>
            <a:spLocks/>
          </p:cNvSpPr>
          <p:nvPr/>
        </p:nvSpPr>
        <p:spPr bwMode="auto">
          <a:xfrm>
            <a:off x="4907066" y="5417861"/>
            <a:ext cx="96838" cy="265113"/>
          </a:xfrm>
          <a:custGeom>
            <a:avLst/>
            <a:gdLst>
              <a:gd name="T0" fmla="*/ 0 w 61"/>
              <a:gd name="T1" fmla="*/ 167 h 167"/>
              <a:gd name="T2" fmla="*/ 0 w 61"/>
              <a:gd name="T3" fmla="*/ 0 h 167"/>
              <a:gd name="T4" fmla="*/ 0 w 61"/>
              <a:gd name="T5" fmla="*/ 0 h 167"/>
              <a:gd name="T6" fmla="*/ 61 w 61"/>
              <a:gd name="T7" fmla="*/ 0 h 167"/>
              <a:gd name="T8" fmla="*/ 61 w 61"/>
              <a:gd name="T9" fmla="*/ 0 h 167"/>
              <a:gd name="T10" fmla="*/ 61 w 61"/>
              <a:gd name="T11" fmla="*/ 16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167">
                <a:moveTo>
                  <a:pt x="0" y="167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167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1" name="Rectangle 130"/>
          <p:cNvSpPr>
            <a:spLocks noChangeArrowheads="1"/>
          </p:cNvSpPr>
          <p:nvPr/>
        </p:nvSpPr>
        <p:spPr bwMode="auto">
          <a:xfrm>
            <a:off x="6886679" y="5494061"/>
            <a:ext cx="96838" cy="188913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2" name="Freeform 131"/>
          <p:cNvSpPr>
            <a:spLocks/>
          </p:cNvSpPr>
          <p:nvPr/>
        </p:nvSpPr>
        <p:spPr bwMode="auto">
          <a:xfrm>
            <a:off x="6886679" y="5494061"/>
            <a:ext cx="96838" cy="188913"/>
          </a:xfrm>
          <a:custGeom>
            <a:avLst/>
            <a:gdLst>
              <a:gd name="T0" fmla="*/ 0 w 61"/>
              <a:gd name="T1" fmla="*/ 119 h 119"/>
              <a:gd name="T2" fmla="*/ 0 w 61"/>
              <a:gd name="T3" fmla="*/ 0 h 119"/>
              <a:gd name="T4" fmla="*/ 0 w 61"/>
              <a:gd name="T5" fmla="*/ 0 h 119"/>
              <a:gd name="T6" fmla="*/ 61 w 61"/>
              <a:gd name="T7" fmla="*/ 0 h 119"/>
              <a:gd name="T8" fmla="*/ 61 w 61"/>
              <a:gd name="T9" fmla="*/ 0 h 119"/>
              <a:gd name="T10" fmla="*/ 61 w 61"/>
              <a:gd name="T1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119">
                <a:moveTo>
                  <a:pt x="0" y="119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119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3" name="Rectangle 132"/>
          <p:cNvSpPr>
            <a:spLocks noChangeArrowheads="1"/>
          </p:cNvSpPr>
          <p:nvPr/>
        </p:nvSpPr>
        <p:spPr bwMode="auto">
          <a:xfrm>
            <a:off x="7877279" y="5398812"/>
            <a:ext cx="96838" cy="284163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4" name="Freeform 133"/>
          <p:cNvSpPr>
            <a:spLocks/>
          </p:cNvSpPr>
          <p:nvPr/>
        </p:nvSpPr>
        <p:spPr bwMode="auto">
          <a:xfrm>
            <a:off x="7877279" y="5398812"/>
            <a:ext cx="96838" cy="284163"/>
          </a:xfrm>
          <a:custGeom>
            <a:avLst/>
            <a:gdLst>
              <a:gd name="T0" fmla="*/ 0 w 61"/>
              <a:gd name="T1" fmla="*/ 179 h 179"/>
              <a:gd name="T2" fmla="*/ 0 w 61"/>
              <a:gd name="T3" fmla="*/ 0 h 179"/>
              <a:gd name="T4" fmla="*/ 0 w 61"/>
              <a:gd name="T5" fmla="*/ 0 h 179"/>
              <a:gd name="T6" fmla="*/ 61 w 61"/>
              <a:gd name="T7" fmla="*/ 0 h 179"/>
              <a:gd name="T8" fmla="*/ 61 w 61"/>
              <a:gd name="T9" fmla="*/ 0 h 179"/>
              <a:gd name="T10" fmla="*/ 61 w 61"/>
              <a:gd name="T11" fmla="*/ 17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" h="179">
                <a:moveTo>
                  <a:pt x="0" y="179"/>
                </a:moveTo>
                <a:lnTo>
                  <a:pt x="0" y="0"/>
                </a:lnTo>
                <a:lnTo>
                  <a:pt x="0" y="0"/>
                </a:lnTo>
                <a:lnTo>
                  <a:pt x="61" y="0"/>
                </a:lnTo>
                <a:lnTo>
                  <a:pt x="61" y="0"/>
                </a:lnTo>
                <a:lnTo>
                  <a:pt x="61" y="179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5" name="Freeform 134"/>
          <p:cNvSpPr>
            <a:spLocks noEditPoints="1"/>
          </p:cNvSpPr>
          <p:nvPr/>
        </p:nvSpPr>
        <p:spPr bwMode="auto">
          <a:xfrm>
            <a:off x="4081566" y="5682975"/>
            <a:ext cx="3973513" cy="50800"/>
          </a:xfrm>
          <a:custGeom>
            <a:avLst/>
            <a:gdLst>
              <a:gd name="T0" fmla="*/ 0 w 2503"/>
              <a:gd name="T1" fmla="*/ 0 h 32"/>
              <a:gd name="T2" fmla="*/ 2503 w 2503"/>
              <a:gd name="T3" fmla="*/ 0 h 32"/>
              <a:gd name="T4" fmla="*/ 316 w 2503"/>
              <a:gd name="T5" fmla="*/ 32 h 32"/>
              <a:gd name="T6" fmla="*/ 316 w 2503"/>
              <a:gd name="T7" fmla="*/ 0 h 32"/>
              <a:gd name="T8" fmla="*/ 940 w 2503"/>
              <a:gd name="T9" fmla="*/ 32 h 32"/>
              <a:gd name="T10" fmla="*/ 940 w 2503"/>
              <a:gd name="T11" fmla="*/ 0 h 32"/>
              <a:gd name="T12" fmla="*/ 1564 w 2503"/>
              <a:gd name="T13" fmla="*/ 32 h 32"/>
              <a:gd name="T14" fmla="*/ 1564 w 2503"/>
              <a:gd name="T15" fmla="*/ 0 h 32"/>
              <a:gd name="T16" fmla="*/ 2187 w 2503"/>
              <a:gd name="T17" fmla="*/ 32 h 32"/>
              <a:gd name="T18" fmla="*/ 2187 w 2503"/>
              <a:gd name="T1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03" h="32">
                <a:moveTo>
                  <a:pt x="0" y="0"/>
                </a:moveTo>
                <a:lnTo>
                  <a:pt x="2503" y="0"/>
                </a:lnTo>
                <a:moveTo>
                  <a:pt x="316" y="32"/>
                </a:moveTo>
                <a:lnTo>
                  <a:pt x="316" y="0"/>
                </a:lnTo>
                <a:moveTo>
                  <a:pt x="940" y="32"/>
                </a:moveTo>
                <a:lnTo>
                  <a:pt x="940" y="0"/>
                </a:lnTo>
                <a:moveTo>
                  <a:pt x="1564" y="32"/>
                </a:moveTo>
                <a:lnTo>
                  <a:pt x="1564" y="0"/>
                </a:lnTo>
                <a:moveTo>
                  <a:pt x="2187" y="32"/>
                </a:moveTo>
                <a:lnTo>
                  <a:pt x="2187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6" name="Freeform 135"/>
          <p:cNvSpPr>
            <a:spLocks noEditPoints="1"/>
          </p:cNvSpPr>
          <p:nvPr/>
        </p:nvSpPr>
        <p:spPr bwMode="auto">
          <a:xfrm>
            <a:off x="4038704" y="3135037"/>
            <a:ext cx="50800" cy="2557463"/>
          </a:xfrm>
          <a:custGeom>
            <a:avLst/>
            <a:gdLst>
              <a:gd name="T0" fmla="*/ 32 w 32"/>
              <a:gd name="T1" fmla="*/ 1611 h 1611"/>
              <a:gd name="T2" fmla="*/ 32 w 32"/>
              <a:gd name="T3" fmla="*/ 0 h 1611"/>
              <a:gd name="T4" fmla="*/ 32 w 32"/>
              <a:gd name="T5" fmla="*/ 1605 h 1611"/>
              <a:gd name="T6" fmla="*/ 0 w 32"/>
              <a:gd name="T7" fmla="*/ 1605 h 1611"/>
              <a:gd name="T8" fmla="*/ 32 w 32"/>
              <a:gd name="T9" fmla="*/ 1205 h 1611"/>
              <a:gd name="T10" fmla="*/ 0 w 32"/>
              <a:gd name="T11" fmla="*/ 1205 h 1611"/>
              <a:gd name="T12" fmla="*/ 32 w 32"/>
              <a:gd name="T13" fmla="*/ 806 h 1611"/>
              <a:gd name="T14" fmla="*/ 0 w 32"/>
              <a:gd name="T15" fmla="*/ 806 h 1611"/>
              <a:gd name="T16" fmla="*/ 32 w 32"/>
              <a:gd name="T17" fmla="*/ 406 h 1611"/>
              <a:gd name="T18" fmla="*/ 0 w 32"/>
              <a:gd name="T19" fmla="*/ 406 h 1611"/>
              <a:gd name="T20" fmla="*/ 32 w 32"/>
              <a:gd name="T21" fmla="*/ 6 h 1611"/>
              <a:gd name="T22" fmla="*/ 0 w 32"/>
              <a:gd name="T23" fmla="*/ 6 h 1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611">
                <a:moveTo>
                  <a:pt x="32" y="1611"/>
                </a:moveTo>
                <a:lnTo>
                  <a:pt x="32" y="0"/>
                </a:lnTo>
                <a:moveTo>
                  <a:pt x="32" y="1605"/>
                </a:moveTo>
                <a:lnTo>
                  <a:pt x="0" y="1605"/>
                </a:lnTo>
                <a:moveTo>
                  <a:pt x="32" y="1205"/>
                </a:moveTo>
                <a:lnTo>
                  <a:pt x="0" y="1205"/>
                </a:lnTo>
                <a:moveTo>
                  <a:pt x="32" y="806"/>
                </a:moveTo>
                <a:lnTo>
                  <a:pt x="0" y="806"/>
                </a:lnTo>
                <a:moveTo>
                  <a:pt x="32" y="406"/>
                </a:moveTo>
                <a:lnTo>
                  <a:pt x="0" y="406"/>
                </a:lnTo>
                <a:moveTo>
                  <a:pt x="32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37" name="Group 136"/>
          <p:cNvGrpSpPr/>
          <p:nvPr/>
        </p:nvGrpSpPr>
        <p:grpSpPr>
          <a:xfrm>
            <a:off x="7990076" y="3433454"/>
            <a:ext cx="621983" cy="1241941"/>
            <a:chOff x="5139387" y="4028826"/>
            <a:chExt cx="621983" cy="1241941"/>
          </a:xfrm>
        </p:grpSpPr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 flipH="1">
              <a:off x="5139388" y="4079271"/>
              <a:ext cx="195263" cy="952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 flipH="1">
              <a:off x="5139388" y="4079271"/>
              <a:ext cx="195263" cy="95250"/>
            </a:xfrm>
            <a:prstGeom prst="rect">
              <a:avLst/>
            </a:pr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 flipH="1">
              <a:off x="5139387" y="4290409"/>
              <a:ext cx="195263" cy="93663"/>
            </a:xfrm>
            <a:prstGeom prst="rect">
              <a:avLst/>
            </a:prstGeom>
            <a:solidFill>
              <a:srgbClr val="A0A0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1" name="Rectangle 160"/>
            <p:cNvSpPr>
              <a:spLocks noChangeArrowheads="1"/>
            </p:cNvSpPr>
            <p:nvPr/>
          </p:nvSpPr>
          <p:spPr bwMode="auto">
            <a:xfrm flipH="1">
              <a:off x="5139387" y="4290409"/>
              <a:ext cx="195263" cy="93663"/>
            </a:xfrm>
            <a:prstGeom prst="rect">
              <a:avLst/>
            </a:prstGeom>
            <a:noFill/>
            <a:ln w="26988" cap="flat">
              <a:solidFill>
                <a:srgbClr val="A0A0A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2" name="Rectangle 161"/>
            <p:cNvSpPr>
              <a:spLocks noChangeArrowheads="1"/>
            </p:cNvSpPr>
            <p:nvPr/>
          </p:nvSpPr>
          <p:spPr bwMode="auto">
            <a:xfrm flipH="1">
              <a:off x="5139388" y="4499959"/>
              <a:ext cx="195263" cy="95250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3" name="Rectangle 162"/>
            <p:cNvSpPr>
              <a:spLocks noChangeArrowheads="1"/>
            </p:cNvSpPr>
            <p:nvPr/>
          </p:nvSpPr>
          <p:spPr bwMode="auto">
            <a:xfrm flipH="1">
              <a:off x="5139388" y="4499959"/>
              <a:ext cx="195263" cy="95250"/>
            </a:xfrm>
            <a:prstGeom prst="rect">
              <a:avLst/>
            </a:prstGeom>
            <a:noFill/>
            <a:ln w="26988" cap="flat">
              <a:solidFill>
                <a:srgbClr val="80808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4" name="Rectangle 163"/>
            <p:cNvSpPr>
              <a:spLocks noChangeArrowheads="1"/>
            </p:cNvSpPr>
            <p:nvPr/>
          </p:nvSpPr>
          <p:spPr bwMode="auto">
            <a:xfrm flipH="1">
              <a:off x="5139387" y="4711096"/>
              <a:ext cx="195263" cy="9366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5" name="Rectangle 164"/>
            <p:cNvSpPr>
              <a:spLocks noChangeArrowheads="1"/>
            </p:cNvSpPr>
            <p:nvPr/>
          </p:nvSpPr>
          <p:spPr bwMode="auto">
            <a:xfrm flipH="1">
              <a:off x="5139387" y="4711096"/>
              <a:ext cx="195263" cy="93663"/>
            </a:xfrm>
            <a:prstGeom prst="rect">
              <a:avLst/>
            </a:prstGeom>
            <a:noFill/>
            <a:ln w="26988" cap="flat">
              <a:solidFill>
                <a:srgbClr val="D4D4D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6" name="Rectangle 165"/>
            <p:cNvSpPr>
              <a:spLocks noChangeArrowheads="1"/>
            </p:cNvSpPr>
            <p:nvPr/>
          </p:nvSpPr>
          <p:spPr bwMode="auto">
            <a:xfrm flipH="1">
              <a:off x="5139388" y="4920646"/>
              <a:ext cx="195263" cy="95250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7" name="Rectangle 166"/>
            <p:cNvSpPr>
              <a:spLocks noChangeArrowheads="1"/>
            </p:cNvSpPr>
            <p:nvPr/>
          </p:nvSpPr>
          <p:spPr bwMode="auto">
            <a:xfrm flipH="1">
              <a:off x="5139388" y="4920646"/>
              <a:ext cx="195263" cy="95250"/>
            </a:xfrm>
            <a:prstGeom prst="rect">
              <a:avLst/>
            </a:prstGeom>
            <a:noFill/>
            <a:ln w="26988" cap="flat">
              <a:solidFill>
                <a:srgbClr val="60606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68" name="Group 167"/>
            <p:cNvGrpSpPr/>
            <p:nvPr/>
          </p:nvGrpSpPr>
          <p:grpSpPr>
            <a:xfrm>
              <a:off x="5454091" y="4028826"/>
              <a:ext cx="307279" cy="1241941"/>
              <a:chOff x="5604703" y="4039584"/>
              <a:chExt cx="307279" cy="1241941"/>
            </a:xfrm>
          </p:grpSpPr>
          <p:sp>
            <p:nvSpPr>
              <p:cNvPr id="171" name="Rectangle 170"/>
              <p:cNvSpPr>
                <a:spLocks noChangeArrowheads="1"/>
              </p:cNvSpPr>
              <p:nvPr/>
            </p:nvSpPr>
            <p:spPr bwMode="auto">
              <a:xfrm flipH="1">
                <a:off x="5611862" y="4039584"/>
                <a:ext cx="849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2" name="Rectangle 171"/>
              <p:cNvSpPr>
                <a:spLocks noChangeArrowheads="1"/>
              </p:cNvSpPr>
              <p:nvPr/>
            </p:nvSpPr>
            <p:spPr bwMode="auto">
              <a:xfrm flipH="1">
                <a:off x="5604703" y="4258659"/>
                <a:ext cx="22121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1-2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3" name="Rectangle 172"/>
              <p:cNvSpPr>
                <a:spLocks noChangeArrowheads="1"/>
              </p:cNvSpPr>
              <p:nvPr/>
            </p:nvSpPr>
            <p:spPr bwMode="auto">
              <a:xfrm flipH="1">
                <a:off x="5604703" y="4468209"/>
                <a:ext cx="22121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3-5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" name="Rectangle 173"/>
              <p:cNvSpPr>
                <a:spLocks noChangeArrowheads="1"/>
              </p:cNvSpPr>
              <p:nvPr/>
            </p:nvSpPr>
            <p:spPr bwMode="auto">
              <a:xfrm flipH="1">
                <a:off x="5604703" y="4677759"/>
                <a:ext cx="22121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6-8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5" name="Rectangle 174"/>
              <p:cNvSpPr>
                <a:spLocks noChangeArrowheads="1"/>
              </p:cNvSpPr>
              <p:nvPr/>
            </p:nvSpPr>
            <p:spPr bwMode="auto">
              <a:xfrm flipH="1">
                <a:off x="5617222" y="4887310"/>
                <a:ext cx="2947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9-11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6" name="Rectangle 175"/>
              <p:cNvSpPr>
                <a:spLocks noChangeArrowheads="1"/>
              </p:cNvSpPr>
              <p:nvPr/>
            </p:nvSpPr>
            <p:spPr bwMode="auto">
              <a:xfrm flipH="1">
                <a:off x="5620021" y="5096859"/>
                <a:ext cx="259686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12+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69" name="Rectangle 168"/>
            <p:cNvSpPr>
              <a:spLocks noChangeArrowheads="1"/>
            </p:cNvSpPr>
            <p:nvPr/>
          </p:nvSpPr>
          <p:spPr bwMode="auto">
            <a:xfrm flipH="1">
              <a:off x="5139387" y="5131784"/>
              <a:ext cx="195263" cy="93663"/>
            </a:xfrm>
            <a:prstGeom prst="rect">
              <a:avLst/>
            </a:prstGeom>
            <a:solidFill>
              <a:srgbClr val="A0A0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0" name="Rectangle 169"/>
            <p:cNvSpPr>
              <a:spLocks noChangeArrowheads="1"/>
            </p:cNvSpPr>
            <p:nvPr/>
          </p:nvSpPr>
          <p:spPr bwMode="auto">
            <a:xfrm flipH="1">
              <a:off x="5139387" y="5131784"/>
              <a:ext cx="195263" cy="93663"/>
            </a:xfrm>
            <a:prstGeom prst="rect">
              <a:avLst/>
            </a:prstGeom>
            <a:noFill/>
            <a:ln w="26988" cap="flat">
              <a:solidFill>
                <a:srgbClr val="A0A0A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38" name="Line 127"/>
          <p:cNvSpPr>
            <a:spLocks noChangeShapeType="1"/>
          </p:cNvSpPr>
          <p:nvPr/>
        </p:nvSpPr>
        <p:spPr bwMode="auto">
          <a:xfrm>
            <a:off x="4172054" y="2896911"/>
            <a:ext cx="1658938" cy="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9" name="Freeform 138"/>
          <p:cNvSpPr>
            <a:spLocks/>
          </p:cNvSpPr>
          <p:nvPr/>
        </p:nvSpPr>
        <p:spPr bwMode="auto">
          <a:xfrm>
            <a:off x="4988029" y="2658786"/>
            <a:ext cx="2032000" cy="231775"/>
          </a:xfrm>
          <a:custGeom>
            <a:avLst/>
            <a:gdLst>
              <a:gd name="T0" fmla="*/ 0 w 1280"/>
              <a:gd name="T1" fmla="*/ 146 h 146"/>
              <a:gd name="T2" fmla="*/ 0 w 1280"/>
              <a:gd name="T3" fmla="*/ 0 h 146"/>
              <a:gd name="T4" fmla="*/ 1280 w 1280"/>
              <a:gd name="T5" fmla="*/ 0 h 146"/>
              <a:gd name="T6" fmla="*/ 1280 w 1280"/>
              <a:gd name="T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0" h="146">
                <a:moveTo>
                  <a:pt x="0" y="146"/>
                </a:moveTo>
                <a:lnTo>
                  <a:pt x="0" y="0"/>
                </a:lnTo>
                <a:lnTo>
                  <a:pt x="1280" y="0"/>
                </a:lnTo>
                <a:lnTo>
                  <a:pt x="1280" y="146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0" name="Freeform 139"/>
          <p:cNvSpPr>
            <a:spLocks/>
          </p:cNvSpPr>
          <p:nvPr/>
        </p:nvSpPr>
        <p:spPr bwMode="auto">
          <a:xfrm>
            <a:off x="6199291" y="2887386"/>
            <a:ext cx="1895475" cy="180975"/>
          </a:xfrm>
          <a:custGeom>
            <a:avLst/>
            <a:gdLst>
              <a:gd name="T0" fmla="*/ 0 w 1194"/>
              <a:gd name="T1" fmla="*/ 114 h 114"/>
              <a:gd name="T2" fmla="*/ 0 w 1194"/>
              <a:gd name="T3" fmla="*/ 0 h 114"/>
              <a:gd name="T4" fmla="*/ 1194 w 1194"/>
              <a:gd name="T5" fmla="*/ 0 h 114"/>
              <a:gd name="T6" fmla="*/ 1194 w 1194"/>
              <a:gd name="T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94" h="114">
                <a:moveTo>
                  <a:pt x="0" y="114"/>
                </a:moveTo>
                <a:lnTo>
                  <a:pt x="0" y="0"/>
                </a:lnTo>
                <a:lnTo>
                  <a:pt x="1194" y="0"/>
                </a:lnTo>
                <a:lnTo>
                  <a:pt x="1194" y="114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1" name="Rectangle 140"/>
          <p:cNvSpPr>
            <a:spLocks noChangeArrowheads="1"/>
          </p:cNvSpPr>
          <p:nvPr/>
        </p:nvSpPr>
        <p:spPr bwMode="auto">
          <a:xfrm>
            <a:off x="5997059" y="2301212"/>
            <a:ext cx="1282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#</a:t>
            </a:r>
            <a:endParaRPr kumimoji="0" lang="en-US" altLang="en-US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Line 131"/>
          <p:cNvSpPr>
            <a:spLocks noChangeShapeType="1"/>
          </p:cNvSpPr>
          <p:nvPr/>
        </p:nvSpPr>
        <p:spPr bwMode="auto">
          <a:xfrm>
            <a:off x="6123091" y="3363637"/>
            <a:ext cx="906463" cy="0"/>
          </a:xfrm>
          <a:prstGeom prst="line">
            <a:avLst/>
          </a:pr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3" name="Freeform 142"/>
          <p:cNvSpPr>
            <a:spLocks/>
          </p:cNvSpPr>
          <p:nvPr/>
        </p:nvSpPr>
        <p:spPr bwMode="auto">
          <a:xfrm>
            <a:off x="5510264" y="3174725"/>
            <a:ext cx="1014413" cy="179388"/>
          </a:xfrm>
          <a:custGeom>
            <a:avLst/>
            <a:gdLst>
              <a:gd name="T0" fmla="*/ 0 w 639"/>
              <a:gd name="T1" fmla="*/ 113 h 113"/>
              <a:gd name="T2" fmla="*/ 0 w 639"/>
              <a:gd name="T3" fmla="*/ 0 h 113"/>
              <a:gd name="T4" fmla="*/ 639 w 639"/>
              <a:gd name="T5" fmla="*/ 0 h 113"/>
              <a:gd name="T6" fmla="*/ 639 w 639"/>
              <a:gd name="T7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113">
                <a:moveTo>
                  <a:pt x="0" y="113"/>
                </a:moveTo>
                <a:lnTo>
                  <a:pt x="0" y="0"/>
                </a:lnTo>
                <a:lnTo>
                  <a:pt x="639" y="0"/>
                </a:lnTo>
                <a:lnTo>
                  <a:pt x="639" y="113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5" name="Freeform 144"/>
          <p:cNvSpPr>
            <a:spLocks/>
          </p:cNvSpPr>
          <p:nvPr/>
        </p:nvSpPr>
        <p:spPr bwMode="auto">
          <a:xfrm>
            <a:off x="5088041" y="3355702"/>
            <a:ext cx="944564" cy="187323"/>
          </a:xfrm>
          <a:custGeom>
            <a:avLst/>
            <a:gdLst>
              <a:gd name="T0" fmla="*/ 0 w 572"/>
              <a:gd name="T1" fmla="*/ 113 h 113"/>
              <a:gd name="T2" fmla="*/ 0 w 572"/>
              <a:gd name="T3" fmla="*/ 0 h 113"/>
              <a:gd name="T4" fmla="*/ 572 w 572"/>
              <a:gd name="T5" fmla="*/ 0 h 113"/>
              <a:gd name="T6" fmla="*/ 572 w 572"/>
              <a:gd name="T7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2" h="113">
                <a:moveTo>
                  <a:pt x="0" y="113"/>
                </a:moveTo>
                <a:lnTo>
                  <a:pt x="0" y="0"/>
                </a:lnTo>
                <a:lnTo>
                  <a:pt x="572" y="0"/>
                </a:lnTo>
                <a:lnTo>
                  <a:pt x="572" y="113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8" name="Rectangle 147"/>
          <p:cNvSpPr>
            <a:spLocks noChangeArrowheads="1"/>
          </p:cNvSpPr>
          <p:nvPr/>
        </p:nvSpPr>
        <p:spPr bwMode="auto">
          <a:xfrm>
            <a:off x="5482207" y="3404525"/>
            <a:ext cx="897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*</a:t>
            </a:r>
            <a:endParaRPr kumimoji="0" lang="en-US" altLang="en-US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309946" y="5715891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4331027" y="5709818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7241609" y="5723984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5274736" y="5712769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</a:p>
        </p:txBody>
      </p:sp>
      <p:sp>
        <p:nvSpPr>
          <p:cNvPr id="153" name="Rectangle 2270">
            <a:extLst>
              <a:ext uri="{FF2B5EF4-FFF2-40B4-BE49-F238E27FC236}">
                <a16:creationId xmlns:a16="http://schemas.microsoft.com/office/drawing/2014/main" id="{BBEEF46B-EA2E-4DDC-B825-8922D13D9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7871" y="5595378"/>
            <a:ext cx="1444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2272">
            <a:extLst>
              <a:ext uri="{FF2B5EF4-FFF2-40B4-BE49-F238E27FC236}">
                <a16:creationId xmlns:a16="http://schemas.microsoft.com/office/drawing/2014/main" id="{9612D07A-A492-46A8-8DB0-D0C5A7180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578" y="4951503"/>
            <a:ext cx="2206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2274">
            <a:extLst>
              <a:ext uri="{FF2B5EF4-FFF2-40B4-BE49-F238E27FC236}">
                <a16:creationId xmlns:a16="http://schemas.microsoft.com/office/drawing/2014/main" id="{6809B9A0-063C-4797-80C6-7FABBCE38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3160" y="4323071"/>
            <a:ext cx="2206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2276">
            <a:extLst>
              <a:ext uri="{FF2B5EF4-FFF2-40B4-BE49-F238E27FC236}">
                <a16:creationId xmlns:a16="http://schemas.microsoft.com/office/drawing/2014/main" id="{02640BC0-F9D9-4C81-A1FE-A79C01223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3447" y="3675274"/>
            <a:ext cx="2206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2278">
            <a:extLst>
              <a:ext uri="{FF2B5EF4-FFF2-40B4-BE49-F238E27FC236}">
                <a16:creationId xmlns:a16="http://schemas.microsoft.com/office/drawing/2014/main" id="{1D9782F1-BFB2-4778-9E3D-83B7C4454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3448" y="3041758"/>
            <a:ext cx="2206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09EC9062-D465-439C-BB93-A17434A14CDA}"/>
              </a:ext>
            </a:extLst>
          </p:cNvPr>
          <p:cNvSpPr txBox="1"/>
          <p:nvPr/>
        </p:nvSpPr>
        <p:spPr>
          <a:xfrm flipH="1">
            <a:off x="7576490" y="264548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/>
              <a:t>B</a:t>
            </a: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09EC9062-D465-439C-BB93-A17434A14CDA}"/>
              </a:ext>
            </a:extLst>
          </p:cNvPr>
          <p:cNvSpPr txBox="1"/>
          <p:nvPr/>
        </p:nvSpPr>
        <p:spPr>
          <a:xfrm flipH="1">
            <a:off x="414713" y="385412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/>
              <a:t>A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4F9D7FEF-93D6-4F71-A787-5C585903230D}"/>
              </a:ext>
            </a:extLst>
          </p:cNvPr>
          <p:cNvSpPr txBox="1"/>
          <p:nvPr/>
        </p:nvSpPr>
        <p:spPr>
          <a:xfrm>
            <a:off x="418289" y="-10579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Figure 2</a:t>
            </a:r>
          </a:p>
        </p:txBody>
      </p:sp>
    </p:spTree>
    <p:extLst>
      <p:ext uri="{BB962C8B-B14F-4D97-AF65-F5344CB8AC3E}">
        <p14:creationId xmlns:p14="http://schemas.microsoft.com/office/powerpoint/2010/main" val="2833825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Chart 86">
            <a:extLst>
              <a:ext uri="{FF2B5EF4-FFF2-40B4-BE49-F238E27FC236}">
                <a16:creationId xmlns:a16="http://schemas.microsoft.com/office/drawing/2014/main" id="{6A744BE2-564D-499F-9B62-0BE4B37DA8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3035820"/>
              </p:ext>
            </p:extLst>
          </p:nvPr>
        </p:nvGraphicFramePr>
        <p:xfrm>
          <a:off x="7286730" y="35922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9" name="TextBox 138"/>
          <p:cNvSpPr txBox="1"/>
          <p:nvPr/>
        </p:nvSpPr>
        <p:spPr>
          <a:xfrm>
            <a:off x="442679" y="88639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3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094553" y="3529838"/>
            <a:ext cx="4884209" cy="3122801"/>
            <a:chOff x="7094553" y="3529838"/>
            <a:chExt cx="4884209" cy="3122801"/>
          </a:xfrm>
        </p:grpSpPr>
        <p:grpSp>
          <p:nvGrpSpPr>
            <p:cNvPr id="3" name="Group 2"/>
            <p:cNvGrpSpPr/>
            <p:nvPr/>
          </p:nvGrpSpPr>
          <p:grpSpPr>
            <a:xfrm>
              <a:off x="7094553" y="3529838"/>
              <a:ext cx="4884209" cy="3122801"/>
              <a:chOff x="7094553" y="3529838"/>
              <a:chExt cx="4884209" cy="3122801"/>
            </a:xfrm>
          </p:grpSpPr>
          <p:graphicFrame>
            <p:nvGraphicFramePr>
              <p:cNvPr id="88" name="Object 87">
                <a:extLst>
                  <a:ext uri="{FF2B5EF4-FFF2-40B4-BE49-F238E27FC236}">
                    <a16:creationId xmlns:a16="http://schemas.microsoft.com/office/drawing/2014/main" id="{99561C5F-79DC-4513-B394-10B4B38F758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52342892"/>
                  </p:ext>
                </p:extLst>
              </p:nvPr>
            </p:nvGraphicFramePr>
            <p:xfrm>
              <a:off x="7286625" y="3756025"/>
              <a:ext cx="4572000" cy="2743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5" name="Worksheet" r:id="rId5" imgW="4572000" imgH="2743058" progId="Excel.Sheet.12">
                      <p:embed/>
                    </p:oleObj>
                  </mc:Choice>
                  <mc:Fallback>
                    <p:oleObj name="Worksheet" r:id="rId5" imgW="4572000" imgH="2743058" progId="Excel.Sheet.12">
                      <p:embed/>
                      <p:pic>
                        <p:nvPicPr>
                          <p:cNvPr id="88" name="Object 87">
                            <a:extLst>
                              <a:ext uri="{FF2B5EF4-FFF2-40B4-BE49-F238E27FC236}">
                                <a16:creationId xmlns:a16="http://schemas.microsoft.com/office/drawing/2014/main" id="{99561C5F-79DC-4513-B394-10B4B38F7585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7286625" y="3756025"/>
                            <a:ext cx="4572000" cy="27432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7" name="Rectangle 46"/>
              <p:cNvSpPr/>
              <p:nvPr/>
            </p:nvSpPr>
            <p:spPr>
              <a:xfrm>
                <a:off x="7170784" y="3769629"/>
                <a:ext cx="126992" cy="2743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11726848" y="3738906"/>
                <a:ext cx="126992" cy="2743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094553" y="3529838"/>
                <a:ext cx="4817327" cy="2524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161435" y="6400226"/>
                <a:ext cx="4817327" cy="2524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2C3B0C6-E8DC-4809-821A-72586F6C9031}"/>
                </a:ext>
              </a:extLst>
            </p:cNvPr>
            <p:cNvSpPr txBox="1"/>
            <p:nvPr/>
          </p:nvSpPr>
          <p:spPr>
            <a:xfrm>
              <a:off x="7204984" y="3639770"/>
              <a:ext cx="4026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3200" b="1" dirty="0"/>
                <a:t>C</a:t>
              </a: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3409DCA9-2857-4197-BFB1-595102E4E7CC}"/>
              </a:ext>
            </a:extLst>
          </p:cNvPr>
          <p:cNvSpPr txBox="1"/>
          <p:nvPr/>
        </p:nvSpPr>
        <p:spPr>
          <a:xfrm>
            <a:off x="7286730" y="273305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/>
              <a:t>B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72D5B772-E42D-46C1-A4FA-386AFB10DD3A}"/>
              </a:ext>
            </a:extLst>
          </p:cNvPr>
          <p:cNvGrpSpPr/>
          <p:nvPr/>
        </p:nvGrpSpPr>
        <p:grpSpPr>
          <a:xfrm>
            <a:off x="223605" y="442897"/>
            <a:ext cx="6745019" cy="3861176"/>
            <a:chOff x="223605" y="442897"/>
            <a:chExt cx="6745019" cy="3861176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357C255-FF39-44A2-B112-6DE612DE144E}"/>
                </a:ext>
              </a:extLst>
            </p:cNvPr>
            <p:cNvSpPr txBox="1"/>
            <p:nvPr/>
          </p:nvSpPr>
          <p:spPr>
            <a:xfrm>
              <a:off x="233914" y="442897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E" sz="3200" b="1"/>
                <a:t>A</a:t>
              </a:r>
            </a:p>
          </p:txBody>
        </p:sp>
        <p:sp>
          <p:nvSpPr>
            <p:cNvPr id="177" name="Rectangle 49"/>
            <p:cNvSpPr>
              <a:spLocks noChangeArrowheads="1"/>
            </p:cNvSpPr>
            <p:nvPr/>
          </p:nvSpPr>
          <p:spPr bwMode="auto">
            <a:xfrm>
              <a:off x="4350445" y="3921485"/>
              <a:ext cx="933450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Likert Scale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8" name="Rectangle 50"/>
            <p:cNvSpPr>
              <a:spLocks noChangeArrowheads="1"/>
            </p:cNvSpPr>
            <p:nvPr/>
          </p:nvSpPr>
          <p:spPr bwMode="auto">
            <a:xfrm>
              <a:off x="3834507" y="4094523"/>
              <a:ext cx="1968500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Student Evaluation Rating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2144019" y="3509291"/>
              <a:ext cx="5822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E" sz="900" dirty="0"/>
                <a:t>Strongly</a:t>
              </a:r>
            </a:p>
            <a:p>
              <a:pPr algn="ctr"/>
              <a:r>
                <a:rPr lang="en-IE" sz="900" dirty="0"/>
                <a:t>disagree</a:t>
              </a:r>
              <a:endParaRPr lang="en-GB" sz="900" dirty="0"/>
            </a:p>
          </p:txBody>
        </p:sp>
        <p:sp>
          <p:nvSpPr>
            <p:cNvPr id="142" name="Rectangle 51"/>
            <p:cNvSpPr>
              <a:spLocks noChangeArrowheads="1"/>
            </p:cNvSpPr>
            <p:nvPr/>
          </p:nvSpPr>
          <p:spPr bwMode="auto">
            <a:xfrm>
              <a:off x="2397025" y="3326967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52"/>
            <p:cNvSpPr>
              <a:spLocks noChangeArrowheads="1"/>
            </p:cNvSpPr>
            <p:nvPr/>
          </p:nvSpPr>
          <p:spPr bwMode="auto">
            <a:xfrm>
              <a:off x="3247925" y="3326967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Rectangle 53"/>
            <p:cNvSpPr>
              <a:spLocks noChangeArrowheads="1"/>
            </p:cNvSpPr>
            <p:nvPr/>
          </p:nvSpPr>
          <p:spPr bwMode="auto">
            <a:xfrm>
              <a:off x="4098825" y="3326967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54"/>
            <p:cNvSpPr>
              <a:spLocks noChangeArrowheads="1"/>
            </p:cNvSpPr>
            <p:nvPr/>
          </p:nvSpPr>
          <p:spPr bwMode="auto">
            <a:xfrm>
              <a:off x="4949725" y="3326967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55"/>
            <p:cNvSpPr>
              <a:spLocks noChangeArrowheads="1"/>
            </p:cNvSpPr>
            <p:nvPr/>
          </p:nvSpPr>
          <p:spPr bwMode="auto">
            <a:xfrm>
              <a:off x="5802213" y="3326967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56"/>
            <p:cNvSpPr>
              <a:spLocks noChangeArrowheads="1"/>
            </p:cNvSpPr>
            <p:nvPr/>
          </p:nvSpPr>
          <p:spPr bwMode="auto">
            <a:xfrm>
              <a:off x="6651525" y="3326967"/>
              <a:ext cx="144463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Line 58"/>
            <p:cNvSpPr>
              <a:spLocks noChangeShapeType="1"/>
            </p:cNvSpPr>
            <p:nvPr/>
          </p:nvSpPr>
          <p:spPr bwMode="auto">
            <a:xfrm>
              <a:off x="2435125" y="3252355"/>
              <a:ext cx="0" cy="52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0" name="Line 68"/>
            <p:cNvSpPr>
              <a:spLocks noChangeShapeType="1"/>
            </p:cNvSpPr>
            <p:nvPr/>
          </p:nvSpPr>
          <p:spPr bwMode="auto">
            <a:xfrm flipH="1">
              <a:off x="2382737" y="2831667"/>
              <a:ext cx="52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1" name="Line 69"/>
            <p:cNvSpPr>
              <a:spLocks noChangeShapeType="1"/>
            </p:cNvSpPr>
            <p:nvPr/>
          </p:nvSpPr>
          <p:spPr bwMode="auto">
            <a:xfrm flipH="1">
              <a:off x="2382737" y="1990292"/>
              <a:ext cx="52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2" name="Line 70"/>
            <p:cNvSpPr>
              <a:spLocks noChangeShapeType="1"/>
            </p:cNvSpPr>
            <p:nvPr/>
          </p:nvSpPr>
          <p:spPr bwMode="auto">
            <a:xfrm flipH="1">
              <a:off x="2382737" y="1148917"/>
              <a:ext cx="52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6386413" y="3491457"/>
              <a:ext cx="58221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IE" sz="900"/>
                <a:t>Strongly</a:t>
              </a:r>
            </a:p>
            <a:p>
              <a:pPr algn="ctr"/>
              <a:r>
                <a:rPr lang="en-IE" sz="900"/>
                <a:t>agree</a:t>
              </a:r>
              <a:endParaRPr lang="en-GB" sz="90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F9AF4DF-8AE9-4C8C-9FEF-AFCDA6A89793}"/>
                </a:ext>
              </a:extLst>
            </p:cNvPr>
            <p:cNvGrpSpPr/>
            <p:nvPr/>
          </p:nvGrpSpPr>
          <p:grpSpPr>
            <a:xfrm>
              <a:off x="223605" y="879312"/>
              <a:ext cx="2093811" cy="2200005"/>
              <a:chOff x="223605" y="932847"/>
              <a:chExt cx="2093811" cy="2200005"/>
            </a:xfrm>
          </p:grpSpPr>
          <p:sp>
            <p:nvSpPr>
              <p:cNvPr id="171" name="Rectangle 89"/>
              <p:cNvSpPr>
                <a:spLocks noChangeArrowheads="1"/>
              </p:cNvSpPr>
              <p:nvPr/>
            </p:nvSpPr>
            <p:spPr bwMode="auto">
              <a:xfrm rot="16200000">
                <a:off x="-138345" y="1997367"/>
                <a:ext cx="933450" cy="209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Survey Item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450480" y="932847"/>
                <a:ext cx="186693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If I don’t understand something</a:t>
                </a:r>
              </a:p>
              <a:p>
                <a:pPr algn="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when I study Physiology I ask</a:t>
                </a:r>
              </a:p>
              <a:p>
                <a:pPr algn="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my instructor a question in person</a:t>
                </a: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468528" y="1779863"/>
                <a:ext cx="184185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If I don’t understand something</a:t>
                </a:r>
              </a:p>
              <a:p>
                <a:pPr algn="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when I study Physiology I contact my instructor by email</a:t>
                </a: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Rectangle 175"/>
              <p:cNvSpPr/>
              <p:nvPr/>
            </p:nvSpPr>
            <p:spPr>
              <a:xfrm>
                <a:off x="548479" y="2625021"/>
                <a:ext cx="176734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If I don’t understand something </a:t>
                </a:r>
              </a:p>
              <a:p>
                <a:pPr algn="r"/>
                <a:r>
                  <a:rPr lang="en-US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when I study Physiology I first search for an answer online</a:t>
                </a:r>
                <a:endParaRPr lang="en-GB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BA741B15-1359-4BCE-8069-341A98A3708A}"/>
                </a:ext>
              </a:extLst>
            </p:cNvPr>
            <p:cNvGrpSpPr/>
            <p:nvPr/>
          </p:nvGrpSpPr>
          <p:grpSpPr>
            <a:xfrm>
              <a:off x="3513845" y="1061380"/>
              <a:ext cx="3398838" cy="1863725"/>
              <a:chOff x="1600200" y="3905250"/>
              <a:chExt cx="3398838" cy="1863725"/>
            </a:xfrm>
          </p:grpSpPr>
          <p:sp>
            <p:nvSpPr>
              <p:cNvPr id="29" name="Rectangle 27">
                <a:extLst>
                  <a:ext uri="{FF2B5EF4-FFF2-40B4-BE49-F238E27FC236}">
                    <a16:creationId xmlns:a16="http://schemas.microsoft.com/office/drawing/2014/main" id="{E523531A-78A3-4272-A822-E77DB0E92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9425" y="5586413"/>
                <a:ext cx="182563" cy="1825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30" name="Rectangle 28">
                <a:extLst>
                  <a:ext uri="{FF2B5EF4-FFF2-40B4-BE49-F238E27FC236}">
                    <a16:creationId xmlns:a16="http://schemas.microsoft.com/office/drawing/2014/main" id="{02D4B1F3-8C29-4069-B28D-27F4A85C6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9425" y="5586413"/>
                <a:ext cx="182563" cy="182562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31" name="Rectangle 29">
                <a:extLst>
                  <a:ext uri="{FF2B5EF4-FFF2-40B4-BE49-F238E27FC236}">
                    <a16:creationId xmlns:a16="http://schemas.microsoft.com/office/drawing/2014/main" id="{12C4ADDB-A4F8-4E71-8A8F-35C83FA74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8388" y="4745038"/>
                <a:ext cx="182563" cy="1841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4" name="Rectangle 30">
                <a:extLst>
                  <a:ext uri="{FF2B5EF4-FFF2-40B4-BE49-F238E27FC236}">
                    <a16:creationId xmlns:a16="http://schemas.microsoft.com/office/drawing/2014/main" id="{388C869F-DC01-4D12-90A6-C9F71707E6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8388" y="4745038"/>
                <a:ext cx="182563" cy="184150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5" name="Rectangle 31">
                <a:extLst>
                  <a:ext uri="{FF2B5EF4-FFF2-40B4-BE49-F238E27FC236}">
                    <a16:creationId xmlns:a16="http://schemas.microsoft.com/office/drawing/2014/main" id="{6E45F26C-8FE3-447D-938A-BC331396C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675" y="3905250"/>
                <a:ext cx="182563" cy="1825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6" name="Rectangle 32">
                <a:extLst>
                  <a:ext uri="{FF2B5EF4-FFF2-40B4-BE49-F238E27FC236}">
                    <a16:creationId xmlns:a16="http://schemas.microsoft.com/office/drawing/2014/main" id="{673BE9BF-D5D6-4A55-90F7-D096F8AF7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675" y="3905250"/>
                <a:ext cx="182563" cy="182562"/>
              </a:xfrm>
              <a:prstGeom prst="rect">
                <a:avLst/>
              </a:prstGeom>
              <a:noFill/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7" name="Line 33">
                <a:extLst>
                  <a:ext uri="{FF2B5EF4-FFF2-40B4-BE49-F238E27FC236}">
                    <a16:creationId xmlns:a16="http://schemas.microsoft.com/office/drawing/2014/main" id="{B613F519-F633-436E-B1B3-69685AF973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81500" y="5678488"/>
                <a:ext cx="617538" cy="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8" name="Line 34">
                <a:extLst>
                  <a:ext uri="{FF2B5EF4-FFF2-40B4-BE49-F238E27FC236}">
                    <a16:creationId xmlns:a16="http://schemas.microsoft.com/office/drawing/2014/main" id="{1E84C6DD-9BA5-40FE-9CCB-34ECB2A9DC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99038" y="5586413"/>
                <a:ext cx="0" cy="182562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9" name="Line 35">
                <a:extLst>
                  <a:ext uri="{FF2B5EF4-FFF2-40B4-BE49-F238E27FC236}">
                    <a16:creationId xmlns:a16="http://schemas.microsoft.com/office/drawing/2014/main" id="{CDB39791-1677-48A2-BB6D-A4C038B850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762375" y="5678488"/>
                <a:ext cx="619125" cy="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0" name="Line 36">
                <a:extLst>
                  <a:ext uri="{FF2B5EF4-FFF2-40B4-BE49-F238E27FC236}">
                    <a16:creationId xmlns:a16="http://schemas.microsoft.com/office/drawing/2014/main" id="{146675EE-46D4-4D50-84B8-74F1C45636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2375" y="5586413"/>
                <a:ext cx="0" cy="182562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1" name="Line 37">
                <a:extLst>
                  <a:ext uri="{FF2B5EF4-FFF2-40B4-BE49-F238E27FC236}">
                    <a16:creationId xmlns:a16="http://schemas.microsoft.com/office/drawing/2014/main" id="{37E1EA40-24D6-4C29-82A1-F8939104CE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430463" y="4837113"/>
                <a:ext cx="831850" cy="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2" name="Line 38">
                <a:extLst>
                  <a:ext uri="{FF2B5EF4-FFF2-40B4-BE49-F238E27FC236}">
                    <a16:creationId xmlns:a16="http://schemas.microsoft.com/office/drawing/2014/main" id="{CC294EBF-CDAD-4576-9C1D-4A0FECBD3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2313" y="4745038"/>
                <a:ext cx="0" cy="18415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5" name="Line 39">
                <a:extLst>
                  <a:ext uri="{FF2B5EF4-FFF2-40B4-BE49-F238E27FC236}">
                    <a16:creationId xmlns:a16="http://schemas.microsoft.com/office/drawing/2014/main" id="{9ADD3C1E-3B69-44AC-BB33-F3A6E634C1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00200" y="4837113"/>
                <a:ext cx="830263" cy="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6" name="Line 40">
                <a:extLst>
                  <a:ext uri="{FF2B5EF4-FFF2-40B4-BE49-F238E27FC236}">
                    <a16:creationId xmlns:a16="http://schemas.microsoft.com/office/drawing/2014/main" id="{73CF2417-D0F6-4D04-9539-3E7A83D41D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00200" y="4745038"/>
                <a:ext cx="0" cy="18415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7" name="Line 41">
                <a:extLst>
                  <a:ext uri="{FF2B5EF4-FFF2-40B4-BE49-F238E27FC236}">
                    <a16:creationId xmlns:a16="http://schemas.microsoft.com/office/drawing/2014/main" id="{6AE5B9C9-349D-4DE7-B742-38A6978F2A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51163" y="3995738"/>
                <a:ext cx="1077913" cy="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8" name="Line 42">
                <a:extLst>
                  <a:ext uri="{FF2B5EF4-FFF2-40B4-BE49-F238E27FC236}">
                    <a16:creationId xmlns:a16="http://schemas.microsoft.com/office/drawing/2014/main" id="{B983946C-007A-4437-9D1D-2D73B3B108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9075" y="3905250"/>
                <a:ext cx="0" cy="182562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9" name="Line 43">
                <a:extLst>
                  <a:ext uri="{FF2B5EF4-FFF2-40B4-BE49-F238E27FC236}">
                    <a16:creationId xmlns:a16="http://schemas.microsoft.com/office/drawing/2014/main" id="{C71ABCA8-9E84-4FBE-97B3-DA1996151C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73250" y="3995738"/>
                <a:ext cx="1077913" cy="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0" name="Line 44">
                <a:extLst>
                  <a:ext uri="{FF2B5EF4-FFF2-40B4-BE49-F238E27FC236}">
                    <a16:creationId xmlns:a16="http://schemas.microsoft.com/office/drawing/2014/main" id="{86CBF318-28D4-4305-9F70-2DA464C1E9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3250" y="3905250"/>
                <a:ext cx="0" cy="182562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8169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2826">
            <a:extLst>
              <a:ext uri="{FF2B5EF4-FFF2-40B4-BE49-F238E27FC236}">
                <a16:creationId xmlns:a16="http://schemas.microsoft.com/office/drawing/2014/main" id="{A2FF61BF-2465-4E96-A6B8-E127AD557EEA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2761288" y="2960426"/>
            <a:ext cx="161743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% of students in class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6C0DC77-7EDE-431E-9E48-F5F1A1B02AF9}"/>
              </a:ext>
            </a:extLst>
          </p:cNvPr>
          <p:cNvGrpSpPr/>
          <p:nvPr/>
        </p:nvGrpSpPr>
        <p:grpSpPr>
          <a:xfrm>
            <a:off x="6745961" y="1855599"/>
            <a:ext cx="936774" cy="638178"/>
            <a:chOff x="6745961" y="1855599"/>
            <a:chExt cx="936774" cy="638178"/>
          </a:xfrm>
        </p:grpSpPr>
        <p:grpSp>
          <p:nvGrpSpPr>
            <p:cNvPr id="146" name="Group 145"/>
            <p:cNvGrpSpPr/>
            <p:nvPr/>
          </p:nvGrpSpPr>
          <p:grpSpPr>
            <a:xfrm rot="16200000" flipH="1">
              <a:off x="7042685" y="1853726"/>
              <a:ext cx="638178" cy="641923"/>
              <a:chOff x="5255469" y="1849073"/>
              <a:chExt cx="638178" cy="641923"/>
            </a:xfrm>
          </p:grpSpPr>
          <p:sp>
            <p:nvSpPr>
              <p:cNvPr id="154" name="Rectangle 97"/>
              <p:cNvSpPr>
                <a:spLocks noChangeArrowheads="1"/>
              </p:cNvSpPr>
              <p:nvPr/>
            </p:nvSpPr>
            <p:spPr bwMode="auto">
              <a:xfrm rot="16200000">
                <a:off x="5064969" y="2039573"/>
                <a:ext cx="590550" cy="209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SA or A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5" name="Rectangle 100"/>
              <p:cNvSpPr>
                <a:spLocks noChangeArrowheads="1"/>
              </p:cNvSpPr>
              <p:nvPr/>
            </p:nvSpPr>
            <p:spPr bwMode="auto">
              <a:xfrm rot="16200000">
                <a:off x="5482295" y="1850858"/>
                <a:ext cx="171450" cy="209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N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6" name="Rectangle 103"/>
              <p:cNvSpPr>
                <a:spLocks noChangeArrowheads="1"/>
              </p:cNvSpPr>
              <p:nvPr/>
            </p:nvSpPr>
            <p:spPr bwMode="auto">
              <a:xfrm rot="16200000">
                <a:off x="5483278" y="2080627"/>
                <a:ext cx="611188" cy="209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D or SD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 rot="16200000" flipH="1">
              <a:off x="6585624" y="2081729"/>
              <a:ext cx="515937" cy="195264"/>
              <a:chOff x="5283859" y="1569261"/>
              <a:chExt cx="515937" cy="195264"/>
            </a:xfrm>
          </p:grpSpPr>
          <p:sp>
            <p:nvSpPr>
              <p:cNvPr id="148" name="Rectangle 98"/>
              <p:cNvSpPr>
                <a:spLocks noChangeArrowheads="1"/>
              </p:cNvSpPr>
              <p:nvPr/>
            </p:nvSpPr>
            <p:spPr bwMode="auto">
              <a:xfrm rot="16200000">
                <a:off x="5233852" y="1619268"/>
                <a:ext cx="195263" cy="952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Rectangle 99"/>
              <p:cNvSpPr>
                <a:spLocks noChangeArrowheads="1"/>
              </p:cNvSpPr>
              <p:nvPr/>
            </p:nvSpPr>
            <p:spPr bwMode="auto">
              <a:xfrm rot="16200000">
                <a:off x="5233852" y="1619268"/>
                <a:ext cx="195263" cy="95250"/>
              </a:xfrm>
              <a:prstGeom prst="rect">
                <a:avLst/>
              </a:prstGeom>
              <a:noFill/>
              <a:ln w="269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Rectangle 101"/>
              <p:cNvSpPr>
                <a:spLocks noChangeArrowheads="1"/>
              </p:cNvSpPr>
              <p:nvPr/>
            </p:nvSpPr>
            <p:spPr bwMode="auto">
              <a:xfrm rot="16200000">
                <a:off x="5444989" y="1619268"/>
                <a:ext cx="195263" cy="95250"/>
              </a:xfrm>
              <a:prstGeom prst="rect">
                <a:avLst/>
              </a:prstGeom>
              <a:solidFill>
                <a:srgbClr val="A0A0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Rectangle 102"/>
              <p:cNvSpPr>
                <a:spLocks noChangeArrowheads="1"/>
              </p:cNvSpPr>
              <p:nvPr/>
            </p:nvSpPr>
            <p:spPr bwMode="auto">
              <a:xfrm rot="16200000">
                <a:off x="5444989" y="1619268"/>
                <a:ext cx="195263" cy="95250"/>
              </a:xfrm>
              <a:prstGeom prst="rect">
                <a:avLst/>
              </a:prstGeom>
              <a:noFill/>
              <a:ln w="26988" cap="flat">
                <a:solidFill>
                  <a:srgbClr val="A0A0A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Rectangle 104"/>
              <p:cNvSpPr>
                <a:spLocks noChangeArrowheads="1"/>
              </p:cNvSpPr>
              <p:nvPr/>
            </p:nvSpPr>
            <p:spPr bwMode="auto">
              <a:xfrm rot="16200000">
                <a:off x="5655333" y="1620062"/>
                <a:ext cx="195263" cy="93663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Rectangle 105"/>
              <p:cNvSpPr>
                <a:spLocks noChangeArrowheads="1"/>
              </p:cNvSpPr>
              <p:nvPr/>
            </p:nvSpPr>
            <p:spPr bwMode="auto">
              <a:xfrm rot="16200000">
                <a:off x="5655333" y="1620062"/>
                <a:ext cx="195263" cy="93663"/>
              </a:xfrm>
              <a:prstGeom prst="rect">
                <a:avLst/>
              </a:prstGeom>
              <a:noFill/>
              <a:ln w="26988" cap="flat">
                <a:solidFill>
                  <a:srgbClr val="808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86895" y="3159799"/>
            <a:ext cx="122238" cy="7651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86895" y="3159799"/>
            <a:ext cx="122238" cy="765175"/>
          </a:xfrm>
          <a:custGeom>
            <a:avLst/>
            <a:gdLst>
              <a:gd name="T0" fmla="*/ 0 w 77"/>
              <a:gd name="T1" fmla="*/ 482 h 482"/>
              <a:gd name="T2" fmla="*/ 0 w 77"/>
              <a:gd name="T3" fmla="*/ 0 h 482"/>
              <a:gd name="T4" fmla="*/ 0 w 77"/>
              <a:gd name="T5" fmla="*/ 0 h 482"/>
              <a:gd name="T6" fmla="*/ 77 w 77"/>
              <a:gd name="T7" fmla="*/ 0 h 482"/>
              <a:gd name="T8" fmla="*/ 77 w 77"/>
              <a:gd name="T9" fmla="*/ 0 h 482"/>
              <a:gd name="T10" fmla="*/ 77 w 77"/>
              <a:gd name="T1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7" h="482">
                <a:moveTo>
                  <a:pt x="0" y="482"/>
                </a:moveTo>
                <a:lnTo>
                  <a:pt x="0" y="0"/>
                </a:lnTo>
                <a:lnTo>
                  <a:pt x="0" y="0"/>
                </a:lnTo>
                <a:lnTo>
                  <a:pt x="77" y="0"/>
                </a:lnTo>
                <a:lnTo>
                  <a:pt x="77" y="0"/>
                </a:lnTo>
                <a:lnTo>
                  <a:pt x="77" y="482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774282" y="2272387"/>
            <a:ext cx="123825" cy="1652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774282" y="2272387"/>
            <a:ext cx="123825" cy="1652587"/>
          </a:xfrm>
          <a:custGeom>
            <a:avLst/>
            <a:gdLst>
              <a:gd name="T0" fmla="*/ 0 w 78"/>
              <a:gd name="T1" fmla="*/ 1041 h 1041"/>
              <a:gd name="T2" fmla="*/ 0 w 78"/>
              <a:gd name="T3" fmla="*/ 0 h 1041"/>
              <a:gd name="T4" fmla="*/ 0 w 78"/>
              <a:gd name="T5" fmla="*/ 0 h 1041"/>
              <a:gd name="T6" fmla="*/ 78 w 78"/>
              <a:gd name="T7" fmla="*/ 0 h 1041"/>
              <a:gd name="T8" fmla="*/ 78 w 78"/>
              <a:gd name="T9" fmla="*/ 0 h 1041"/>
              <a:gd name="T10" fmla="*/ 78 w 78"/>
              <a:gd name="T11" fmla="*/ 1041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041">
                <a:moveTo>
                  <a:pt x="0" y="1041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1041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463256" y="3380462"/>
            <a:ext cx="123825" cy="5445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463256" y="3380462"/>
            <a:ext cx="123825" cy="544513"/>
          </a:xfrm>
          <a:custGeom>
            <a:avLst/>
            <a:gdLst>
              <a:gd name="T0" fmla="*/ 0 w 78"/>
              <a:gd name="T1" fmla="*/ 343 h 343"/>
              <a:gd name="T2" fmla="*/ 0 w 78"/>
              <a:gd name="T3" fmla="*/ 0 h 343"/>
              <a:gd name="T4" fmla="*/ 0 w 78"/>
              <a:gd name="T5" fmla="*/ 0 h 343"/>
              <a:gd name="T6" fmla="*/ 78 w 78"/>
              <a:gd name="T7" fmla="*/ 0 h 343"/>
              <a:gd name="T8" fmla="*/ 78 w 78"/>
              <a:gd name="T9" fmla="*/ 0 h 343"/>
              <a:gd name="T10" fmla="*/ 78 w 78"/>
              <a:gd name="T11" fmla="*/ 343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343">
                <a:moveTo>
                  <a:pt x="0" y="343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343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150646" y="2831187"/>
            <a:ext cx="123825" cy="10937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150646" y="2831187"/>
            <a:ext cx="123825" cy="1093787"/>
          </a:xfrm>
          <a:custGeom>
            <a:avLst/>
            <a:gdLst>
              <a:gd name="T0" fmla="*/ 0 w 78"/>
              <a:gd name="T1" fmla="*/ 689 h 689"/>
              <a:gd name="T2" fmla="*/ 0 w 78"/>
              <a:gd name="T3" fmla="*/ 0 h 689"/>
              <a:gd name="T4" fmla="*/ 0 w 78"/>
              <a:gd name="T5" fmla="*/ 0 h 689"/>
              <a:gd name="T6" fmla="*/ 78 w 78"/>
              <a:gd name="T7" fmla="*/ 0 h 689"/>
              <a:gd name="T8" fmla="*/ 78 w 78"/>
              <a:gd name="T9" fmla="*/ 0 h 689"/>
              <a:gd name="T10" fmla="*/ 78 w 78"/>
              <a:gd name="T11" fmla="*/ 689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689">
                <a:moveTo>
                  <a:pt x="0" y="689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689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274218" y="3289974"/>
            <a:ext cx="122238" cy="635000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274218" y="3289974"/>
            <a:ext cx="122238" cy="635000"/>
          </a:xfrm>
          <a:custGeom>
            <a:avLst/>
            <a:gdLst>
              <a:gd name="T0" fmla="*/ 0 w 77"/>
              <a:gd name="T1" fmla="*/ 400 h 400"/>
              <a:gd name="T2" fmla="*/ 0 w 77"/>
              <a:gd name="T3" fmla="*/ 0 h 400"/>
              <a:gd name="T4" fmla="*/ 0 w 77"/>
              <a:gd name="T5" fmla="*/ 0 h 400"/>
              <a:gd name="T6" fmla="*/ 77 w 77"/>
              <a:gd name="T7" fmla="*/ 0 h 400"/>
              <a:gd name="T8" fmla="*/ 77 w 77"/>
              <a:gd name="T9" fmla="*/ 0 h 400"/>
              <a:gd name="T10" fmla="*/ 77 w 77"/>
              <a:gd name="T11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7" h="400">
                <a:moveTo>
                  <a:pt x="0" y="400"/>
                </a:moveTo>
                <a:lnTo>
                  <a:pt x="0" y="0"/>
                </a:lnTo>
                <a:lnTo>
                  <a:pt x="0" y="0"/>
                </a:lnTo>
                <a:lnTo>
                  <a:pt x="77" y="0"/>
                </a:lnTo>
                <a:lnTo>
                  <a:pt x="77" y="0"/>
                </a:lnTo>
                <a:lnTo>
                  <a:pt x="77" y="400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961607" y="3224887"/>
            <a:ext cx="123825" cy="700088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4961607" y="3224887"/>
            <a:ext cx="123825" cy="700088"/>
          </a:xfrm>
          <a:custGeom>
            <a:avLst/>
            <a:gdLst>
              <a:gd name="T0" fmla="*/ 0 w 78"/>
              <a:gd name="T1" fmla="*/ 441 h 441"/>
              <a:gd name="T2" fmla="*/ 0 w 78"/>
              <a:gd name="T3" fmla="*/ 0 h 441"/>
              <a:gd name="T4" fmla="*/ 0 w 78"/>
              <a:gd name="T5" fmla="*/ 0 h 441"/>
              <a:gd name="T6" fmla="*/ 78 w 78"/>
              <a:gd name="T7" fmla="*/ 0 h 441"/>
              <a:gd name="T8" fmla="*/ 78 w 78"/>
              <a:gd name="T9" fmla="*/ 0 h 441"/>
              <a:gd name="T10" fmla="*/ 78 w 78"/>
              <a:gd name="T11" fmla="*/ 441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441">
                <a:moveTo>
                  <a:pt x="0" y="441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441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5648996" y="3243937"/>
            <a:ext cx="123825" cy="681038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5648996" y="3243937"/>
            <a:ext cx="123825" cy="681038"/>
          </a:xfrm>
          <a:custGeom>
            <a:avLst/>
            <a:gdLst>
              <a:gd name="T0" fmla="*/ 0 w 78"/>
              <a:gd name="T1" fmla="*/ 429 h 429"/>
              <a:gd name="T2" fmla="*/ 0 w 78"/>
              <a:gd name="T3" fmla="*/ 0 h 429"/>
              <a:gd name="T4" fmla="*/ 0 w 78"/>
              <a:gd name="T5" fmla="*/ 0 h 429"/>
              <a:gd name="T6" fmla="*/ 78 w 78"/>
              <a:gd name="T7" fmla="*/ 0 h 429"/>
              <a:gd name="T8" fmla="*/ 78 w 78"/>
              <a:gd name="T9" fmla="*/ 0 h 429"/>
              <a:gd name="T10" fmla="*/ 78 w 78"/>
              <a:gd name="T11" fmla="*/ 42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429">
                <a:moveTo>
                  <a:pt x="0" y="429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429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6336382" y="3310612"/>
            <a:ext cx="123825" cy="614363"/>
          </a:xfrm>
          <a:prstGeom prst="rect">
            <a:avLst/>
          </a:prstGeom>
          <a:solidFill>
            <a:srgbClr val="A0A0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6336382" y="3310612"/>
            <a:ext cx="123825" cy="614363"/>
          </a:xfrm>
          <a:custGeom>
            <a:avLst/>
            <a:gdLst>
              <a:gd name="T0" fmla="*/ 0 w 78"/>
              <a:gd name="T1" fmla="*/ 387 h 387"/>
              <a:gd name="T2" fmla="*/ 0 w 78"/>
              <a:gd name="T3" fmla="*/ 0 h 387"/>
              <a:gd name="T4" fmla="*/ 0 w 78"/>
              <a:gd name="T5" fmla="*/ 0 h 387"/>
              <a:gd name="T6" fmla="*/ 78 w 78"/>
              <a:gd name="T7" fmla="*/ 0 h 387"/>
              <a:gd name="T8" fmla="*/ 78 w 78"/>
              <a:gd name="T9" fmla="*/ 0 h 387"/>
              <a:gd name="T10" fmla="*/ 78 w 78"/>
              <a:gd name="T11" fmla="*/ 387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387">
                <a:moveTo>
                  <a:pt x="0" y="387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387"/>
                </a:lnTo>
              </a:path>
            </a:pathLst>
          </a:custGeom>
          <a:noFill/>
          <a:ln w="26988" cap="flat">
            <a:solidFill>
              <a:srgbClr val="A0A0A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4461545" y="3289974"/>
            <a:ext cx="123825" cy="63500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4461545" y="3289974"/>
            <a:ext cx="123825" cy="635000"/>
          </a:xfrm>
          <a:custGeom>
            <a:avLst/>
            <a:gdLst>
              <a:gd name="T0" fmla="*/ 0 w 78"/>
              <a:gd name="T1" fmla="*/ 400 h 400"/>
              <a:gd name="T2" fmla="*/ 0 w 78"/>
              <a:gd name="T3" fmla="*/ 0 h 400"/>
              <a:gd name="T4" fmla="*/ 0 w 78"/>
              <a:gd name="T5" fmla="*/ 0 h 400"/>
              <a:gd name="T6" fmla="*/ 78 w 78"/>
              <a:gd name="T7" fmla="*/ 0 h 400"/>
              <a:gd name="T8" fmla="*/ 78 w 78"/>
              <a:gd name="T9" fmla="*/ 0 h 400"/>
              <a:gd name="T10" fmla="*/ 78 w 78"/>
              <a:gd name="T11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400">
                <a:moveTo>
                  <a:pt x="0" y="400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400"/>
                </a:lnTo>
              </a:path>
            </a:pathLst>
          </a:custGeom>
          <a:noFill/>
          <a:ln w="26988" cap="flat">
            <a:solidFill>
              <a:srgbClr val="8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5148933" y="3797974"/>
            <a:ext cx="123825" cy="12700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5148933" y="3797974"/>
            <a:ext cx="123825" cy="127000"/>
          </a:xfrm>
          <a:custGeom>
            <a:avLst/>
            <a:gdLst>
              <a:gd name="T0" fmla="*/ 0 w 78"/>
              <a:gd name="T1" fmla="*/ 80 h 80"/>
              <a:gd name="T2" fmla="*/ 0 w 78"/>
              <a:gd name="T3" fmla="*/ 0 h 80"/>
              <a:gd name="T4" fmla="*/ 0 w 78"/>
              <a:gd name="T5" fmla="*/ 0 h 80"/>
              <a:gd name="T6" fmla="*/ 78 w 78"/>
              <a:gd name="T7" fmla="*/ 0 h 80"/>
              <a:gd name="T8" fmla="*/ 78 w 78"/>
              <a:gd name="T9" fmla="*/ 0 h 80"/>
              <a:gd name="T10" fmla="*/ 78 w 78"/>
              <a:gd name="T1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80">
                <a:moveTo>
                  <a:pt x="0" y="80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80"/>
                </a:lnTo>
              </a:path>
            </a:pathLst>
          </a:custGeom>
          <a:noFill/>
          <a:ln w="26988" cap="flat">
            <a:solidFill>
              <a:srgbClr val="8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5836321" y="3243937"/>
            <a:ext cx="123825" cy="681038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5836321" y="3243937"/>
            <a:ext cx="123825" cy="681038"/>
          </a:xfrm>
          <a:custGeom>
            <a:avLst/>
            <a:gdLst>
              <a:gd name="T0" fmla="*/ 0 w 78"/>
              <a:gd name="T1" fmla="*/ 429 h 429"/>
              <a:gd name="T2" fmla="*/ 0 w 78"/>
              <a:gd name="T3" fmla="*/ 0 h 429"/>
              <a:gd name="T4" fmla="*/ 0 w 78"/>
              <a:gd name="T5" fmla="*/ 0 h 429"/>
              <a:gd name="T6" fmla="*/ 78 w 78"/>
              <a:gd name="T7" fmla="*/ 0 h 429"/>
              <a:gd name="T8" fmla="*/ 78 w 78"/>
              <a:gd name="T9" fmla="*/ 0 h 429"/>
              <a:gd name="T10" fmla="*/ 78 w 78"/>
              <a:gd name="T11" fmla="*/ 429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429">
                <a:moveTo>
                  <a:pt x="0" y="429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429"/>
                </a:lnTo>
              </a:path>
            </a:pathLst>
          </a:custGeom>
          <a:noFill/>
          <a:ln w="26988" cap="flat">
            <a:solidFill>
              <a:srgbClr val="8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6523707" y="3037562"/>
            <a:ext cx="123825" cy="887413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6523707" y="3037562"/>
            <a:ext cx="123825" cy="887413"/>
          </a:xfrm>
          <a:custGeom>
            <a:avLst/>
            <a:gdLst>
              <a:gd name="T0" fmla="*/ 0 w 78"/>
              <a:gd name="T1" fmla="*/ 559 h 559"/>
              <a:gd name="T2" fmla="*/ 0 w 78"/>
              <a:gd name="T3" fmla="*/ 0 h 559"/>
              <a:gd name="T4" fmla="*/ 0 w 78"/>
              <a:gd name="T5" fmla="*/ 0 h 559"/>
              <a:gd name="T6" fmla="*/ 78 w 78"/>
              <a:gd name="T7" fmla="*/ 0 h 559"/>
              <a:gd name="T8" fmla="*/ 78 w 78"/>
              <a:gd name="T9" fmla="*/ 0 h 559"/>
              <a:gd name="T10" fmla="*/ 78 w 78"/>
              <a:gd name="T11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559">
                <a:moveTo>
                  <a:pt x="0" y="559"/>
                </a:moveTo>
                <a:lnTo>
                  <a:pt x="0" y="0"/>
                </a:lnTo>
                <a:lnTo>
                  <a:pt x="0" y="0"/>
                </a:lnTo>
                <a:lnTo>
                  <a:pt x="78" y="0"/>
                </a:lnTo>
                <a:lnTo>
                  <a:pt x="78" y="0"/>
                </a:lnTo>
                <a:lnTo>
                  <a:pt x="78" y="559"/>
                </a:lnTo>
              </a:path>
            </a:pathLst>
          </a:custGeom>
          <a:noFill/>
          <a:ln w="26988" cap="flat">
            <a:solidFill>
              <a:srgbClr val="80808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8" name="Freeform 88"/>
          <p:cNvSpPr>
            <a:spLocks noEditPoints="1"/>
          </p:cNvSpPr>
          <p:nvPr/>
        </p:nvSpPr>
        <p:spPr bwMode="auto">
          <a:xfrm>
            <a:off x="3982121" y="3924971"/>
            <a:ext cx="2763840" cy="52388"/>
          </a:xfrm>
          <a:custGeom>
            <a:avLst/>
            <a:gdLst>
              <a:gd name="T0" fmla="*/ 0 w 1741"/>
              <a:gd name="T1" fmla="*/ 0 h 33"/>
              <a:gd name="T2" fmla="*/ 1741 w 1741"/>
              <a:gd name="T3" fmla="*/ 0 h 33"/>
              <a:gd name="T4" fmla="*/ 221 w 1741"/>
              <a:gd name="T5" fmla="*/ 33 h 33"/>
              <a:gd name="T6" fmla="*/ 221 w 1741"/>
              <a:gd name="T7" fmla="*/ 0 h 33"/>
              <a:gd name="T8" fmla="*/ 655 w 1741"/>
              <a:gd name="T9" fmla="*/ 33 h 33"/>
              <a:gd name="T10" fmla="*/ 655 w 1741"/>
              <a:gd name="T11" fmla="*/ 0 h 33"/>
              <a:gd name="T12" fmla="*/ 1088 w 1741"/>
              <a:gd name="T13" fmla="*/ 33 h 33"/>
              <a:gd name="T14" fmla="*/ 1088 w 1741"/>
              <a:gd name="T15" fmla="*/ 0 h 33"/>
              <a:gd name="T16" fmla="*/ 1522 w 1741"/>
              <a:gd name="T17" fmla="*/ 33 h 33"/>
              <a:gd name="T18" fmla="*/ 1522 w 1741"/>
              <a:gd name="T1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41" h="33">
                <a:moveTo>
                  <a:pt x="0" y="0"/>
                </a:moveTo>
                <a:lnTo>
                  <a:pt x="1741" y="0"/>
                </a:lnTo>
                <a:moveTo>
                  <a:pt x="221" y="33"/>
                </a:moveTo>
                <a:lnTo>
                  <a:pt x="221" y="0"/>
                </a:lnTo>
                <a:moveTo>
                  <a:pt x="655" y="33"/>
                </a:moveTo>
                <a:lnTo>
                  <a:pt x="655" y="0"/>
                </a:lnTo>
                <a:moveTo>
                  <a:pt x="1088" y="33"/>
                </a:moveTo>
                <a:lnTo>
                  <a:pt x="1088" y="0"/>
                </a:lnTo>
                <a:moveTo>
                  <a:pt x="1522" y="33"/>
                </a:moveTo>
                <a:lnTo>
                  <a:pt x="1522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9" name="Rectangle 89"/>
          <p:cNvSpPr>
            <a:spLocks noChangeArrowheads="1"/>
          </p:cNvSpPr>
          <p:nvPr/>
        </p:nvSpPr>
        <p:spPr bwMode="auto">
          <a:xfrm>
            <a:off x="3818583" y="3832688"/>
            <a:ext cx="167518" cy="30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90"/>
          <p:cNvSpPr>
            <a:spLocks noChangeArrowheads="1"/>
          </p:cNvSpPr>
          <p:nvPr/>
        </p:nvSpPr>
        <p:spPr bwMode="auto">
          <a:xfrm>
            <a:off x="3723440" y="3380650"/>
            <a:ext cx="256204" cy="30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91"/>
          <p:cNvSpPr>
            <a:spLocks noChangeArrowheads="1"/>
          </p:cNvSpPr>
          <p:nvPr/>
        </p:nvSpPr>
        <p:spPr bwMode="auto">
          <a:xfrm>
            <a:off x="3722813" y="2919054"/>
            <a:ext cx="256204" cy="30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92"/>
          <p:cNvSpPr>
            <a:spLocks noChangeArrowheads="1"/>
          </p:cNvSpPr>
          <p:nvPr/>
        </p:nvSpPr>
        <p:spPr bwMode="auto">
          <a:xfrm>
            <a:off x="3723440" y="2456539"/>
            <a:ext cx="256204" cy="30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93"/>
          <p:cNvSpPr>
            <a:spLocks noChangeArrowheads="1"/>
          </p:cNvSpPr>
          <p:nvPr/>
        </p:nvSpPr>
        <p:spPr bwMode="auto">
          <a:xfrm>
            <a:off x="3725934" y="2005420"/>
            <a:ext cx="256204" cy="30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Freeform 94"/>
          <p:cNvSpPr>
            <a:spLocks noEditPoints="1"/>
          </p:cNvSpPr>
          <p:nvPr/>
        </p:nvSpPr>
        <p:spPr bwMode="auto">
          <a:xfrm>
            <a:off x="3939258" y="2083471"/>
            <a:ext cx="52388" cy="1851024"/>
          </a:xfrm>
          <a:custGeom>
            <a:avLst/>
            <a:gdLst>
              <a:gd name="T0" fmla="*/ 33 w 33"/>
              <a:gd name="T1" fmla="*/ 1166 h 1166"/>
              <a:gd name="T2" fmla="*/ 33 w 33"/>
              <a:gd name="T3" fmla="*/ 0 h 1166"/>
              <a:gd name="T4" fmla="*/ 33 w 33"/>
              <a:gd name="T5" fmla="*/ 1160 h 1166"/>
              <a:gd name="T6" fmla="*/ 0 w 33"/>
              <a:gd name="T7" fmla="*/ 1160 h 1166"/>
              <a:gd name="T8" fmla="*/ 33 w 33"/>
              <a:gd name="T9" fmla="*/ 871 h 1166"/>
              <a:gd name="T10" fmla="*/ 0 w 33"/>
              <a:gd name="T11" fmla="*/ 871 h 1166"/>
              <a:gd name="T12" fmla="*/ 33 w 33"/>
              <a:gd name="T13" fmla="*/ 583 h 1166"/>
              <a:gd name="T14" fmla="*/ 0 w 33"/>
              <a:gd name="T15" fmla="*/ 583 h 1166"/>
              <a:gd name="T16" fmla="*/ 33 w 33"/>
              <a:gd name="T17" fmla="*/ 294 h 1166"/>
              <a:gd name="T18" fmla="*/ 0 w 33"/>
              <a:gd name="T19" fmla="*/ 294 h 1166"/>
              <a:gd name="T20" fmla="*/ 33 w 33"/>
              <a:gd name="T21" fmla="*/ 6 h 1166"/>
              <a:gd name="T22" fmla="*/ 0 w 33"/>
              <a:gd name="T23" fmla="*/ 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1166">
                <a:moveTo>
                  <a:pt x="33" y="1166"/>
                </a:moveTo>
                <a:lnTo>
                  <a:pt x="33" y="0"/>
                </a:lnTo>
                <a:moveTo>
                  <a:pt x="33" y="1160"/>
                </a:moveTo>
                <a:lnTo>
                  <a:pt x="0" y="1160"/>
                </a:lnTo>
                <a:moveTo>
                  <a:pt x="33" y="871"/>
                </a:moveTo>
                <a:lnTo>
                  <a:pt x="0" y="871"/>
                </a:lnTo>
                <a:moveTo>
                  <a:pt x="33" y="583"/>
                </a:moveTo>
                <a:lnTo>
                  <a:pt x="0" y="583"/>
                </a:lnTo>
                <a:moveTo>
                  <a:pt x="33" y="294"/>
                </a:moveTo>
                <a:lnTo>
                  <a:pt x="0" y="294"/>
                </a:lnTo>
                <a:moveTo>
                  <a:pt x="33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17" name="Group 116"/>
          <p:cNvGrpSpPr/>
          <p:nvPr/>
        </p:nvGrpSpPr>
        <p:grpSpPr>
          <a:xfrm>
            <a:off x="4066258" y="1401355"/>
            <a:ext cx="2608265" cy="374651"/>
            <a:chOff x="4792663" y="2292350"/>
            <a:chExt cx="2608263" cy="374651"/>
          </a:xfrm>
        </p:grpSpPr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4792663" y="2476500"/>
              <a:ext cx="1235075" cy="180975"/>
            </a:xfrm>
            <a:custGeom>
              <a:avLst/>
              <a:gdLst>
                <a:gd name="T0" fmla="*/ 0 w 778"/>
                <a:gd name="T1" fmla="*/ 114 h 114"/>
                <a:gd name="T2" fmla="*/ 0 w 778"/>
                <a:gd name="T3" fmla="*/ 0 h 114"/>
                <a:gd name="T4" fmla="*/ 778 w 778"/>
                <a:gd name="T5" fmla="*/ 0 h 114"/>
                <a:gd name="T6" fmla="*/ 778 w 778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8" h="114">
                  <a:moveTo>
                    <a:pt x="0" y="114"/>
                  </a:moveTo>
                  <a:lnTo>
                    <a:pt x="0" y="0"/>
                  </a:lnTo>
                  <a:lnTo>
                    <a:pt x="778" y="0"/>
                  </a:lnTo>
                  <a:lnTo>
                    <a:pt x="778" y="114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6165851" y="2487613"/>
              <a:ext cx="1235075" cy="179388"/>
            </a:xfrm>
            <a:custGeom>
              <a:avLst/>
              <a:gdLst>
                <a:gd name="T0" fmla="*/ 0 w 778"/>
                <a:gd name="T1" fmla="*/ 113 h 113"/>
                <a:gd name="T2" fmla="*/ 0 w 778"/>
                <a:gd name="T3" fmla="*/ 0 h 113"/>
                <a:gd name="T4" fmla="*/ 778 w 778"/>
                <a:gd name="T5" fmla="*/ 0 h 113"/>
                <a:gd name="T6" fmla="*/ 778 w 778"/>
                <a:gd name="T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8" h="113">
                  <a:moveTo>
                    <a:pt x="0" y="113"/>
                  </a:moveTo>
                  <a:lnTo>
                    <a:pt x="0" y="0"/>
                  </a:lnTo>
                  <a:lnTo>
                    <a:pt x="778" y="0"/>
                  </a:lnTo>
                  <a:lnTo>
                    <a:pt x="778" y="113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5387976" y="2292350"/>
              <a:ext cx="1398588" cy="180975"/>
            </a:xfrm>
            <a:custGeom>
              <a:avLst/>
              <a:gdLst>
                <a:gd name="T0" fmla="*/ 0 w 881"/>
                <a:gd name="T1" fmla="*/ 114 h 114"/>
                <a:gd name="T2" fmla="*/ 0 w 881"/>
                <a:gd name="T3" fmla="*/ 0 h 114"/>
                <a:gd name="T4" fmla="*/ 881 w 881"/>
                <a:gd name="T5" fmla="*/ 0 h 114"/>
                <a:gd name="T6" fmla="*/ 881 w 881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1" h="114">
                  <a:moveTo>
                    <a:pt x="0" y="114"/>
                  </a:moveTo>
                  <a:lnTo>
                    <a:pt x="0" y="0"/>
                  </a:lnTo>
                  <a:lnTo>
                    <a:pt x="881" y="0"/>
                  </a:lnTo>
                  <a:lnTo>
                    <a:pt x="881" y="114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9" name="Freeform 109"/>
          <p:cNvSpPr>
            <a:spLocks/>
          </p:cNvSpPr>
          <p:nvPr/>
        </p:nvSpPr>
        <p:spPr bwMode="auto">
          <a:xfrm>
            <a:off x="4056734" y="3015271"/>
            <a:ext cx="558800" cy="90488"/>
          </a:xfrm>
          <a:custGeom>
            <a:avLst/>
            <a:gdLst>
              <a:gd name="T0" fmla="*/ 0 w 352"/>
              <a:gd name="T1" fmla="*/ 57 h 57"/>
              <a:gd name="T2" fmla="*/ 0 w 352"/>
              <a:gd name="T3" fmla="*/ 0 h 57"/>
              <a:gd name="T4" fmla="*/ 352 w 352"/>
              <a:gd name="T5" fmla="*/ 0 h 57"/>
              <a:gd name="T6" fmla="*/ 352 w 352"/>
              <a:gd name="T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2" h="57">
                <a:moveTo>
                  <a:pt x="0" y="57"/>
                </a:moveTo>
                <a:lnTo>
                  <a:pt x="0" y="0"/>
                </a:lnTo>
                <a:lnTo>
                  <a:pt x="352" y="0"/>
                </a:lnTo>
                <a:lnTo>
                  <a:pt x="352" y="57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0" name="Freeform 110"/>
          <p:cNvSpPr>
            <a:spLocks/>
          </p:cNvSpPr>
          <p:nvPr/>
        </p:nvSpPr>
        <p:spPr bwMode="auto">
          <a:xfrm>
            <a:off x="4320260" y="2097761"/>
            <a:ext cx="704850" cy="910799"/>
          </a:xfrm>
          <a:custGeom>
            <a:avLst/>
            <a:gdLst>
              <a:gd name="T0" fmla="*/ 0 w 444"/>
              <a:gd name="T1" fmla="*/ 605 h 605"/>
              <a:gd name="T2" fmla="*/ 0 w 444"/>
              <a:gd name="T3" fmla="*/ 0 h 605"/>
              <a:gd name="T4" fmla="*/ 444 w 444"/>
              <a:gd name="T5" fmla="*/ 0 h 605"/>
              <a:gd name="T6" fmla="*/ 444 w 444"/>
              <a:gd name="T7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4" h="605">
                <a:moveTo>
                  <a:pt x="0" y="605"/>
                </a:moveTo>
                <a:lnTo>
                  <a:pt x="0" y="0"/>
                </a:lnTo>
                <a:lnTo>
                  <a:pt x="444" y="0"/>
                </a:lnTo>
                <a:lnTo>
                  <a:pt x="444" y="605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1" name="Freeform 111"/>
          <p:cNvSpPr>
            <a:spLocks/>
          </p:cNvSpPr>
          <p:nvPr/>
        </p:nvSpPr>
        <p:spPr bwMode="auto">
          <a:xfrm>
            <a:off x="5428334" y="3069627"/>
            <a:ext cx="558800" cy="90488"/>
          </a:xfrm>
          <a:custGeom>
            <a:avLst/>
            <a:gdLst>
              <a:gd name="T0" fmla="*/ 0 w 352"/>
              <a:gd name="T1" fmla="*/ 57 h 57"/>
              <a:gd name="T2" fmla="*/ 0 w 352"/>
              <a:gd name="T3" fmla="*/ 0 h 57"/>
              <a:gd name="T4" fmla="*/ 352 w 352"/>
              <a:gd name="T5" fmla="*/ 0 h 57"/>
              <a:gd name="T6" fmla="*/ 352 w 352"/>
              <a:gd name="T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2" h="57">
                <a:moveTo>
                  <a:pt x="0" y="57"/>
                </a:moveTo>
                <a:lnTo>
                  <a:pt x="0" y="0"/>
                </a:lnTo>
                <a:lnTo>
                  <a:pt x="352" y="0"/>
                </a:lnTo>
                <a:lnTo>
                  <a:pt x="352" y="57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3" name="Freeform 113"/>
          <p:cNvSpPr>
            <a:spLocks/>
          </p:cNvSpPr>
          <p:nvPr/>
        </p:nvSpPr>
        <p:spPr bwMode="auto">
          <a:xfrm>
            <a:off x="5025110" y="1997177"/>
            <a:ext cx="704850" cy="1079999"/>
          </a:xfrm>
          <a:custGeom>
            <a:avLst/>
            <a:gdLst>
              <a:gd name="T0" fmla="*/ 0 w 444"/>
              <a:gd name="T1" fmla="*/ 605 h 605"/>
              <a:gd name="T2" fmla="*/ 0 w 444"/>
              <a:gd name="T3" fmla="*/ 0 h 605"/>
              <a:gd name="T4" fmla="*/ 444 w 444"/>
              <a:gd name="T5" fmla="*/ 0 h 605"/>
              <a:gd name="T6" fmla="*/ 444 w 444"/>
              <a:gd name="T7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4" h="605">
                <a:moveTo>
                  <a:pt x="0" y="605"/>
                </a:moveTo>
                <a:lnTo>
                  <a:pt x="0" y="0"/>
                </a:lnTo>
                <a:lnTo>
                  <a:pt x="444" y="0"/>
                </a:lnTo>
                <a:lnTo>
                  <a:pt x="444" y="605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4" name="Freeform 114"/>
          <p:cNvSpPr>
            <a:spLocks/>
          </p:cNvSpPr>
          <p:nvPr/>
        </p:nvSpPr>
        <p:spPr bwMode="auto">
          <a:xfrm>
            <a:off x="5025109" y="1830325"/>
            <a:ext cx="1390651" cy="899999"/>
          </a:xfrm>
          <a:custGeom>
            <a:avLst/>
            <a:gdLst>
              <a:gd name="T0" fmla="*/ 0 w 876"/>
              <a:gd name="T1" fmla="*/ 605 h 605"/>
              <a:gd name="T2" fmla="*/ 0 w 876"/>
              <a:gd name="T3" fmla="*/ 0 h 605"/>
              <a:gd name="T4" fmla="*/ 876 w 876"/>
              <a:gd name="T5" fmla="*/ 0 h 605"/>
              <a:gd name="T6" fmla="*/ 876 w 876"/>
              <a:gd name="T7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6" h="605">
                <a:moveTo>
                  <a:pt x="0" y="605"/>
                </a:moveTo>
                <a:lnTo>
                  <a:pt x="0" y="0"/>
                </a:lnTo>
                <a:lnTo>
                  <a:pt x="876" y="0"/>
                </a:lnTo>
                <a:lnTo>
                  <a:pt x="876" y="605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4961609" y="2168652"/>
            <a:ext cx="123825" cy="983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Freeform 108"/>
          <p:cNvSpPr>
            <a:spLocks/>
          </p:cNvSpPr>
          <p:nvPr/>
        </p:nvSpPr>
        <p:spPr bwMode="auto">
          <a:xfrm>
            <a:off x="4742534" y="2162099"/>
            <a:ext cx="558800" cy="90488"/>
          </a:xfrm>
          <a:custGeom>
            <a:avLst/>
            <a:gdLst>
              <a:gd name="T0" fmla="*/ 0 w 352"/>
              <a:gd name="T1" fmla="*/ 57 h 57"/>
              <a:gd name="T2" fmla="*/ 0 w 352"/>
              <a:gd name="T3" fmla="*/ 0 h 57"/>
              <a:gd name="T4" fmla="*/ 352 w 352"/>
              <a:gd name="T5" fmla="*/ 0 h 57"/>
              <a:gd name="T6" fmla="*/ 352 w 352"/>
              <a:gd name="T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2" h="57">
                <a:moveTo>
                  <a:pt x="0" y="57"/>
                </a:moveTo>
                <a:lnTo>
                  <a:pt x="0" y="0"/>
                </a:lnTo>
                <a:lnTo>
                  <a:pt x="352" y="0"/>
                </a:lnTo>
                <a:lnTo>
                  <a:pt x="352" y="57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6382767" y="2658084"/>
            <a:ext cx="75862" cy="419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Freeform 112"/>
          <p:cNvSpPr>
            <a:spLocks/>
          </p:cNvSpPr>
          <p:nvPr/>
        </p:nvSpPr>
        <p:spPr bwMode="auto">
          <a:xfrm>
            <a:off x="6123660" y="2648940"/>
            <a:ext cx="560388" cy="90488"/>
          </a:xfrm>
          <a:custGeom>
            <a:avLst/>
            <a:gdLst>
              <a:gd name="T0" fmla="*/ 0 w 353"/>
              <a:gd name="T1" fmla="*/ 57 h 57"/>
              <a:gd name="T2" fmla="*/ 0 w 353"/>
              <a:gd name="T3" fmla="*/ 0 h 57"/>
              <a:gd name="T4" fmla="*/ 353 w 353"/>
              <a:gd name="T5" fmla="*/ 0 h 57"/>
              <a:gd name="T6" fmla="*/ 353 w 353"/>
              <a:gd name="T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3" h="57">
                <a:moveTo>
                  <a:pt x="0" y="57"/>
                </a:moveTo>
                <a:lnTo>
                  <a:pt x="0" y="0"/>
                </a:lnTo>
                <a:lnTo>
                  <a:pt x="353" y="0"/>
                </a:lnTo>
                <a:lnTo>
                  <a:pt x="353" y="57"/>
                </a:lnTo>
              </a:path>
            </a:pathLst>
          </a:custGeom>
          <a:noFill/>
          <a:ln w="269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" name="TextBox 117"/>
          <p:cNvSpPr txBox="1"/>
          <p:nvPr/>
        </p:nvSpPr>
        <p:spPr>
          <a:xfrm>
            <a:off x="4169691" y="297680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*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5532611" y="301267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**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18268" y="259958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**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5160088" y="106999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##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5454539" y="3955578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4069801" y="3960729"/>
            <a:ext cx="505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6077019" y="3954285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4704080" y="3968874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</a:p>
        </p:txBody>
      </p:sp>
      <p:sp>
        <p:nvSpPr>
          <p:cNvPr id="161" name="Left Brace 160">
            <a:extLst>
              <a:ext uri="{FF2B5EF4-FFF2-40B4-BE49-F238E27FC236}">
                <a16:creationId xmlns:a16="http://schemas.microsoft.com/office/drawing/2014/main" id="{1929260B-DB1F-4053-ABF8-CB30B470B073}"/>
              </a:ext>
            </a:extLst>
          </p:cNvPr>
          <p:cNvSpPr/>
          <p:nvPr/>
        </p:nvSpPr>
        <p:spPr>
          <a:xfrm rot="5400000" flipH="1">
            <a:off x="5837028" y="3686809"/>
            <a:ext cx="456437" cy="1264392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279FD9E-3359-493B-A455-53BEF695685D}"/>
              </a:ext>
            </a:extLst>
          </p:cNvPr>
          <p:cNvSpPr txBox="1"/>
          <p:nvPr/>
        </p:nvSpPr>
        <p:spPr>
          <a:xfrm flipH="1">
            <a:off x="5722960" y="4608440"/>
            <a:ext cx="69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tx1">
                    <a:lumMod val="50000"/>
                    <a:lumOff val="50000"/>
                  </a:schemeClr>
                </a:solidFill>
              </a:rPr>
              <a:t>GEM</a:t>
            </a:r>
          </a:p>
        </p:txBody>
      </p:sp>
      <p:sp>
        <p:nvSpPr>
          <p:cNvPr id="163" name="Left Brace 162">
            <a:extLst>
              <a:ext uri="{FF2B5EF4-FFF2-40B4-BE49-F238E27FC236}">
                <a16:creationId xmlns:a16="http://schemas.microsoft.com/office/drawing/2014/main" id="{B1CA1EA9-00DA-4A7D-A30D-697D5B5268AB}"/>
              </a:ext>
            </a:extLst>
          </p:cNvPr>
          <p:cNvSpPr/>
          <p:nvPr/>
        </p:nvSpPr>
        <p:spPr>
          <a:xfrm rot="5400000" flipH="1">
            <a:off x="4442219" y="3670381"/>
            <a:ext cx="456437" cy="1294775"/>
          </a:xfrm>
          <a:prstGeom prst="leftBrace">
            <a:avLst>
              <a:gd name="adj1" fmla="val 10336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3ADA3C78-671C-4EF9-AA41-F0AB2E6DA2A6}"/>
              </a:ext>
            </a:extLst>
          </p:cNvPr>
          <p:cNvSpPr txBox="1"/>
          <p:nvPr/>
        </p:nvSpPr>
        <p:spPr>
          <a:xfrm flipH="1">
            <a:off x="4333991" y="4573271"/>
            <a:ext cx="69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DEM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18289" y="321013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Figure 4</a:t>
            </a:r>
          </a:p>
        </p:txBody>
      </p:sp>
    </p:spTree>
    <p:extLst>
      <p:ext uri="{BB962C8B-B14F-4D97-AF65-F5344CB8AC3E}">
        <p14:creationId xmlns:p14="http://schemas.microsoft.com/office/powerpoint/2010/main" val="250255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719</Words>
  <Application>Microsoft Office PowerPoint</Application>
  <PresentationFormat>Widescreen</PresentationFormat>
  <Paragraphs>125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Rae, Mark</dc:creator>
  <cp:lastModifiedBy>Noonan, Elizabeth</cp:lastModifiedBy>
  <cp:revision>1</cp:revision>
  <dcterms:created xsi:type="dcterms:W3CDTF">2019-03-11T14:04:42Z</dcterms:created>
  <dcterms:modified xsi:type="dcterms:W3CDTF">2019-09-02T08:13:23Z</dcterms:modified>
</cp:coreProperties>
</file>