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56" r:id="rId5"/>
    <p:sldId id="273" r:id="rId6"/>
    <p:sldId id="271" r:id="rId7"/>
    <p:sldId id="272" r:id="rId8"/>
    <p:sldId id="270" r:id="rId9"/>
    <p:sldId id="276" r:id="rId10"/>
    <p:sldId id="275" r:id="rId11"/>
    <p:sldId id="277" r:id="rId12"/>
    <p:sldId id="269" r:id="rId13"/>
    <p:sldId id="278" r:id="rId14"/>
    <p:sldId id="280" r:id="rId15"/>
    <p:sldId id="279" r:id="rId16"/>
    <p:sldId id="268" r:id="rId17"/>
    <p:sldId id="282" r:id="rId18"/>
    <p:sldId id="281" r:id="rId1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BDE2"/>
    <a:srgbClr val="FFE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593F24-B4A4-4BEF-B918-2E0571746552}" v="5922" dt="2023-05-22T14:56:56.3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67" autoAdjust="0"/>
  </p:normalViewPr>
  <p:slideViewPr>
    <p:cSldViewPr snapToGrid="0">
      <p:cViewPr varScale="1">
        <p:scale>
          <a:sx n="101" d="100"/>
          <a:sy n="101" d="100"/>
        </p:scale>
        <p:origin x="954"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28286C1D-9E1D-4B82-83E8-4780A4A30E0F}" type="datetimeFigureOut">
              <a:rPr lang="en-IE" smtClean="0"/>
              <a:t>12/07/2023</a:t>
            </a:fld>
            <a:endParaRPr lang="en-IE"/>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A63D2BF6-EFE5-4A80-A5A6-A7C16D5A96B2}" type="slidenum">
              <a:rPr lang="en-IE" smtClean="0"/>
              <a:t>‹#›</a:t>
            </a:fld>
            <a:endParaRPr lang="en-IE"/>
          </a:p>
        </p:txBody>
      </p:sp>
    </p:spTree>
    <p:extLst>
      <p:ext uri="{BB962C8B-B14F-4D97-AF65-F5344CB8AC3E}">
        <p14:creationId xmlns:p14="http://schemas.microsoft.com/office/powerpoint/2010/main" val="2567617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Presentation will be in the context of digital experiences and digital learning services from UCC Library. </a:t>
            </a:r>
          </a:p>
          <a:p>
            <a:endParaRPr lang="en-IE"/>
          </a:p>
          <a:p>
            <a:r>
              <a:rPr lang="en-IE"/>
              <a:t>Spaces and services </a:t>
            </a:r>
          </a:p>
          <a:p>
            <a:pPr marL="171450" indent="-171450">
              <a:buFont typeface="Arial" panose="020B0604020202020204" pitchFamily="34" charset="0"/>
              <a:buChar char="•"/>
            </a:pPr>
            <a:r>
              <a:rPr lang="en-IE"/>
              <a:t>3D printing and scanning </a:t>
            </a:r>
          </a:p>
          <a:p>
            <a:pPr marL="171450" indent="-171450">
              <a:buFont typeface="Arial" panose="020B0604020202020204" pitchFamily="34" charset="0"/>
              <a:buChar char="•"/>
            </a:pPr>
            <a:r>
              <a:rPr lang="en-IE"/>
              <a:t>Equipment loans </a:t>
            </a:r>
          </a:p>
          <a:p>
            <a:pPr marL="171450" indent="-171450">
              <a:buFont typeface="Arial" panose="020B0604020202020204" pitchFamily="34" charset="0"/>
              <a:buChar char="•"/>
            </a:pPr>
            <a:r>
              <a:rPr lang="en-IE"/>
              <a:t>Virtual reality </a:t>
            </a:r>
          </a:p>
          <a:p>
            <a:pPr marL="171450" indent="-171450">
              <a:buFont typeface="Arial" panose="020B0604020202020204" pitchFamily="34" charset="0"/>
              <a:buChar char="•"/>
            </a:pPr>
            <a:r>
              <a:rPr lang="en-IE"/>
              <a:t>Library studio </a:t>
            </a:r>
          </a:p>
          <a:p>
            <a:pPr marL="171450" indent="-171450">
              <a:buFont typeface="Arial" panose="020B0604020202020204" pitchFamily="34" charset="0"/>
              <a:buChar char="•"/>
            </a:pPr>
            <a:r>
              <a:rPr lang="en-IE"/>
              <a:t>Digital Scholarship Studio </a:t>
            </a:r>
          </a:p>
          <a:p>
            <a:pPr marL="171450" indent="-171450">
              <a:buFont typeface="Arial" panose="020B0604020202020204" pitchFamily="34" charset="0"/>
              <a:buChar char="•"/>
            </a:pPr>
            <a:r>
              <a:rPr lang="en-IE"/>
              <a:t>OER</a:t>
            </a:r>
          </a:p>
          <a:p>
            <a:endParaRPr lang="en-IE"/>
          </a:p>
        </p:txBody>
      </p:sp>
      <p:sp>
        <p:nvSpPr>
          <p:cNvPr id="4" name="Slide Number Placeholder 3"/>
          <p:cNvSpPr>
            <a:spLocks noGrp="1"/>
          </p:cNvSpPr>
          <p:nvPr>
            <p:ph type="sldNum" sz="quarter" idx="5"/>
          </p:nvPr>
        </p:nvSpPr>
        <p:spPr/>
        <p:txBody>
          <a:bodyPr/>
          <a:lstStyle/>
          <a:p>
            <a:fld id="{A63D2BF6-EFE5-4A80-A5A6-A7C16D5A96B2}" type="slidenum">
              <a:rPr lang="en-IE" smtClean="0"/>
              <a:t>3</a:t>
            </a:fld>
            <a:endParaRPr lang="en-IE"/>
          </a:p>
        </p:txBody>
      </p:sp>
    </p:spTree>
    <p:extLst>
      <p:ext uri="{BB962C8B-B14F-4D97-AF65-F5344CB8AC3E}">
        <p14:creationId xmlns:p14="http://schemas.microsoft.com/office/powerpoint/2010/main" val="1715413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A63D2BF6-EFE5-4A80-A5A6-A7C16D5A96B2}" type="slidenum">
              <a:rPr lang="en-IE" smtClean="0"/>
              <a:t>4</a:t>
            </a:fld>
            <a:endParaRPr lang="en-IE"/>
          </a:p>
        </p:txBody>
      </p:sp>
    </p:spTree>
    <p:extLst>
      <p:ext uri="{BB962C8B-B14F-4D97-AF65-F5344CB8AC3E}">
        <p14:creationId xmlns:p14="http://schemas.microsoft.com/office/powerpoint/2010/main" val="358790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Which ones will be covered?</a:t>
            </a:r>
          </a:p>
          <a:p>
            <a:pPr lvl="1"/>
            <a:r>
              <a:rPr lang="en-IE" dirty="0"/>
              <a:t>SDG 1: no poverty </a:t>
            </a:r>
          </a:p>
          <a:p>
            <a:pPr lvl="1"/>
            <a:r>
              <a:rPr lang="en-IE" dirty="0"/>
              <a:t>SDG 4: quality education </a:t>
            </a:r>
          </a:p>
          <a:p>
            <a:pPr lvl="1"/>
            <a:r>
              <a:rPr lang="en-IE" dirty="0"/>
              <a:t>SDG 8: decent work and economic growth </a:t>
            </a:r>
          </a:p>
          <a:p>
            <a:pPr lvl="1"/>
            <a:r>
              <a:rPr lang="en-IE" dirty="0"/>
              <a:t>SDG 9: industry, innovation, and infrastructure </a:t>
            </a:r>
          </a:p>
          <a:p>
            <a:endParaRPr lang="en-IE" dirty="0"/>
          </a:p>
        </p:txBody>
      </p:sp>
      <p:sp>
        <p:nvSpPr>
          <p:cNvPr id="4" name="Slide Number Placeholder 3"/>
          <p:cNvSpPr>
            <a:spLocks noGrp="1"/>
          </p:cNvSpPr>
          <p:nvPr>
            <p:ph type="sldNum" sz="quarter" idx="5"/>
          </p:nvPr>
        </p:nvSpPr>
        <p:spPr/>
        <p:txBody>
          <a:bodyPr/>
          <a:lstStyle/>
          <a:p>
            <a:fld id="{A63D2BF6-EFE5-4A80-A5A6-A7C16D5A96B2}" type="slidenum">
              <a:rPr lang="en-IE" smtClean="0"/>
              <a:t>5</a:t>
            </a:fld>
            <a:endParaRPr lang="en-IE"/>
          </a:p>
        </p:txBody>
      </p:sp>
    </p:spTree>
    <p:extLst>
      <p:ext uri="{BB962C8B-B14F-4D97-AF65-F5344CB8AC3E}">
        <p14:creationId xmlns:p14="http://schemas.microsoft.com/office/powerpoint/2010/main" val="2166405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Promoting literacies, digital inclusion, promote innovation, creativity and access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About the environment but also about social and economic development</a:t>
            </a:r>
          </a:p>
          <a:p>
            <a:r>
              <a:rPr lang="en-IE" b="0" i="0" dirty="0">
                <a:solidFill>
                  <a:srgbClr val="53565A"/>
                </a:solidFill>
                <a:effectLst/>
                <a:latin typeface="nexussans"/>
              </a:rPr>
              <a:t>Recognizing and valuing the link between SDGs and ESD and what libraries are doing </a:t>
            </a:r>
            <a:endParaRPr lang="en-IE" b="1" i="0" dirty="0">
              <a:solidFill>
                <a:srgbClr val="333333"/>
              </a:solidFill>
              <a:effectLst/>
              <a:latin typeface="Arial" panose="020B0604020202020204" pitchFamily="34" charset="0"/>
            </a:endParaRPr>
          </a:p>
          <a:p>
            <a:pPr algn="l"/>
            <a:endParaRPr lang="en-IE" b="1" i="0" dirty="0">
              <a:solidFill>
                <a:srgbClr val="333333"/>
              </a:solidFill>
              <a:effectLst/>
              <a:latin typeface="Arial" panose="020B0604020202020204" pitchFamily="34" charset="0"/>
            </a:endParaRPr>
          </a:p>
          <a:p>
            <a:pPr algn="l"/>
            <a:r>
              <a:rPr lang="en-IE" b="1" i="0" dirty="0">
                <a:solidFill>
                  <a:srgbClr val="333333"/>
                </a:solidFill>
                <a:effectLst/>
                <a:latin typeface="Arial" panose="020B0604020202020204" pitchFamily="34" charset="0"/>
              </a:rPr>
              <a:t>Supporting Pedagogical approaches in ESD</a:t>
            </a:r>
          </a:p>
          <a:p>
            <a:pPr algn="l"/>
            <a:r>
              <a:rPr lang="en-IE" b="1" i="0" dirty="0">
                <a:solidFill>
                  <a:srgbClr val="333333"/>
                </a:solidFill>
                <a:effectLst/>
                <a:latin typeface="Arial" panose="020B0604020202020204" pitchFamily="34" charset="0"/>
              </a:rPr>
              <a:t>1. Critical reflection</a:t>
            </a:r>
            <a:r>
              <a:rPr lang="en-IE" b="0" i="0" dirty="0">
                <a:solidFill>
                  <a:srgbClr val="333333"/>
                </a:solidFill>
                <a:effectLst/>
                <a:latin typeface="Helvetica Neue"/>
              </a:rPr>
              <a:t> – including the more traditional lecture, but also newer approaches such as reflexive accounts, learning journals, and discussion groups.</a:t>
            </a:r>
          </a:p>
          <a:p>
            <a:pPr algn="l"/>
            <a:r>
              <a:rPr lang="en-IE" b="1" i="0" dirty="0">
                <a:solidFill>
                  <a:srgbClr val="333333"/>
                </a:solidFill>
                <a:effectLst/>
                <a:latin typeface="Arial" panose="020B0604020202020204" pitchFamily="34" charset="0"/>
              </a:rPr>
              <a:t>2. Systemic thinking and analysis </a:t>
            </a:r>
            <a:r>
              <a:rPr lang="en-IE" b="0" i="0" dirty="0">
                <a:solidFill>
                  <a:srgbClr val="333333"/>
                </a:solidFill>
                <a:effectLst/>
                <a:latin typeface="Helvetica Neue"/>
              </a:rPr>
              <a:t>– the use of real-world case studies and critical incidents, project-based learning, stimulus activities, and the use of the campus as a learning resource.</a:t>
            </a:r>
          </a:p>
          <a:p>
            <a:pPr algn="l"/>
            <a:r>
              <a:rPr lang="en-IE" b="1" i="0" dirty="0">
                <a:solidFill>
                  <a:srgbClr val="333333"/>
                </a:solidFill>
                <a:effectLst/>
                <a:latin typeface="Arial" panose="020B0604020202020204" pitchFamily="34" charset="0"/>
              </a:rPr>
              <a:t>3. Participatory learning</a:t>
            </a:r>
            <a:r>
              <a:rPr lang="en-IE" b="0" i="0" dirty="0">
                <a:solidFill>
                  <a:srgbClr val="333333"/>
                </a:solidFill>
                <a:effectLst/>
                <a:latin typeface="Helvetica Neue"/>
              </a:rPr>
              <a:t> – with emphasis on group or peer learning, developing dialogue, experiential learning, action research/learning to act, and developing case studies with local community groups and business</a:t>
            </a:r>
          </a:p>
          <a:p>
            <a:pPr algn="l"/>
            <a:r>
              <a:rPr lang="en-IE" b="1" i="0" dirty="0">
                <a:solidFill>
                  <a:srgbClr val="333333"/>
                </a:solidFill>
                <a:effectLst/>
                <a:latin typeface="Arial" panose="020B0604020202020204" pitchFamily="34" charset="0"/>
              </a:rPr>
              <a:t>4. Thinking creatively for future scenarios</a:t>
            </a:r>
            <a:r>
              <a:rPr lang="en-IE" b="0" i="0" dirty="0">
                <a:solidFill>
                  <a:srgbClr val="333333"/>
                </a:solidFill>
                <a:effectLst/>
                <a:latin typeface="Helvetica Neue"/>
              </a:rPr>
              <a:t> – by using role play, real-world inquiry, futures visioning, problem-based learning, and providing space for emergence.</a:t>
            </a:r>
          </a:p>
          <a:p>
            <a:pPr algn="l"/>
            <a:r>
              <a:rPr lang="en-IE" b="1" i="0" dirty="0">
                <a:solidFill>
                  <a:srgbClr val="333333"/>
                </a:solidFill>
                <a:effectLst/>
                <a:latin typeface="Arial" panose="020B0604020202020204" pitchFamily="34" charset="0"/>
              </a:rPr>
              <a:t>5. Collaborative learning</a:t>
            </a:r>
            <a:r>
              <a:rPr lang="en-IE" b="0" i="0" dirty="0">
                <a:solidFill>
                  <a:srgbClr val="333333"/>
                </a:solidFill>
                <a:effectLst/>
                <a:latin typeface="Helvetica Neue"/>
              </a:rPr>
              <a:t> – including contributions from guest speakers, work-based learning, interdisciplinary/ multidisciplinary working, and collaborative learning and co-inquiry.</a:t>
            </a:r>
          </a:p>
          <a:p>
            <a:endParaRPr lang="en-IE" dirty="0"/>
          </a:p>
        </p:txBody>
      </p:sp>
      <p:sp>
        <p:nvSpPr>
          <p:cNvPr id="4" name="Slide Number Placeholder 3"/>
          <p:cNvSpPr>
            <a:spLocks noGrp="1"/>
          </p:cNvSpPr>
          <p:nvPr>
            <p:ph type="sldNum" sz="quarter" idx="5"/>
          </p:nvPr>
        </p:nvSpPr>
        <p:spPr/>
        <p:txBody>
          <a:bodyPr/>
          <a:lstStyle/>
          <a:p>
            <a:fld id="{A63D2BF6-EFE5-4A80-A5A6-A7C16D5A96B2}" type="slidenum">
              <a:rPr lang="en-IE" smtClean="0"/>
              <a:t>6</a:t>
            </a:fld>
            <a:endParaRPr lang="en-IE"/>
          </a:p>
        </p:txBody>
      </p:sp>
    </p:spTree>
    <p:extLst>
      <p:ext uri="{BB962C8B-B14F-4D97-AF65-F5344CB8AC3E}">
        <p14:creationId xmlns:p14="http://schemas.microsoft.com/office/powerpoint/2010/main" val="1944057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Transforming learning environments – both physical and virtual to ensure everyone has access to quality education (SDG 4)</a:t>
            </a:r>
          </a:p>
        </p:txBody>
      </p:sp>
      <p:sp>
        <p:nvSpPr>
          <p:cNvPr id="4" name="Slide Number Placeholder 3"/>
          <p:cNvSpPr>
            <a:spLocks noGrp="1"/>
          </p:cNvSpPr>
          <p:nvPr>
            <p:ph type="sldNum" sz="quarter" idx="5"/>
          </p:nvPr>
        </p:nvSpPr>
        <p:spPr/>
        <p:txBody>
          <a:bodyPr/>
          <a:lstStyle/>
          <a:p>
            <a:fld id="{A63D2BF6-EFE5-4A80-A5A6-A7C16D5A96B2}" type="slidenum">
              <a:rPr lang="en-IE" smtClean="0"/>
              <a:t>8</a:t>
            </a:fld>
            <a:endParaRPr lang="en-IE"/>
          </a:p>
        </p:txBody>
      </p:sp>
    </p:spTree>
    <p:extLst>
      <p:ext uri="{BB962C8B-B14F-4D97-AF65-F5344CB8AC3E}">
        <p14:creationId xmlns:p14="http://schemas.microsoft.com/office/powerpoint/2010/main" val="220584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Partnering for innovation (SDG 9) </a:t>
            </a:r>
          </a:p>
          <a:p>
            <a:r>
              <a:rPr lang="en-IE"/>
              <a:t>Digital Humanities students using Digital Scholarship Studio to scan butter wrappers from the Butter Museum </a:t>
            </a:r>
          </a:p>
          <a:p>
            <a:endParaRPr lang="en-IE"/>
          </a:p>
        </p:txBody>
      </p:sp>
      <p:sp>
        <p:nvSpPr>
          <p:cNvPr id="4" name="Slide Number Placeholder 3"/>
          <p:cNvSpPr>
            <a:spLocks noGrp="1"/>
          </p:cNvSpPr>
          <p:nvPr>
            <p:ph type="sldNum" sz="quarter" idx="5"/>
          </p:nvPr>
        </p:nvSpPr>
        <p:spPr/>
        <p:txBody>
          <a:bodyPr/>
          <a:lstStyle/>
          <a:p>
            <a:fld id="{A63D2BF6-EFE5-4A80-A5A6-A7C16D5A96B2}" type="slidenum">
              <a:rPr lang="en-IE" smtClean="0"/>
              <a:t>9</a:t>
            </a:fld>
            <a:endParaRPr lang="en-IE"/>
          </a:p>
        </p:txBody>
      </p:sp>
    </p:spTree>
    <p:extLst>
      <p:ext uri="{BB962C8B-B14F-4D97-AF65-F5344CB8AC3E}">
        <p14:creationId xmlns:p14="http://schemas.microsoft.com/office/powerpoint/2010/main" val="2950557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Building digital capacities – both for our own staff but also outside the library for SDG 8 (decent work and economic growth)</a:t>
            </a:r>
          </a:p>
        </p:txBody>
      </p:sp>
      <p:sp>
        <p:nvSpPr>
          <p:cNvPr id="4" name="Slide Number Placeholder 3"/>
          <p:cNvSpPr>
            <a:spLocks noGrp="1"/>
          </p:cNvSpPr>
          <p:nvPr>
            <p:ph type="sldNum" sz="quarter" idx="5"/>
          </p:nvPr>
        </p:nvSpPr>
        <p:spPr/>
        <p:txBody>
          <a:bodyPr/>
          <a:lstStyle/>
          <a:p>
            <a:fld id="{A63D2BF6-EFE5-4A80-A5A6-A7C16D5A96B2}" type="slidenum">
              <a:rPr lang="en-IE" smtClean="0"/>
              <a:t>10</a:t>
            </a:fld>
            <a:endParaRPr lang="en-IE"/>
          </a:p>
        </p:txBody>
      </p:sp>
    </p:spTree>
    <p:extLst>
      <p:ext uri="{BB962C8B-B14F-4D97-AF65-F5344CB8AC3E}">
        <p14:creationId xmlns:p14="http://schemas.microsoft.com/office/powerpoint/2010/main" val="281968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Increased access to resources, knowledge and information to support students, staff and researchers to create new knowledge (SDG 4) </a:t>
            </a:r>
          </a:p>
          <a:p>
            <a:endParaRPr lang="en-IE" dirty="0"/>
          </a:p>
        </p:txBody>
      </p:sp>
      <p:sp>
        <p:nvSpPr>
          <p:cNvPr id="4" name="Slide Number Placeholder 3"/>
          <p:cNvSpPr>
            <a:spLocks noGrp="1"/>
          </p:cNvSpPr>
          <p:nvPr>
            <p:ph type="sldNum" sz="quarter" idx="5"/>
          </p:nvPr>
        </p:nvSpPr>
        <p:spPr/>
        <p:txBody>
          <a:bodyPr/>
          <a:lstStyle/>
          <a:p>
            <a:fld id="{A63D2BF6-EFE5-4A80-A5A6-A7C16D5A96B2}" type="slidenum">
              <a:rPr lang="en-IE" smtClean="0"/>
              <a:t>11</a:t>
            </a:fld>
            <a:endParaRPr lang="en-IE"/>
          </a:p>
        </p:txBody>
      </p:sp>
    </p:spTree>
    <p:extLst>
      <p:ext uri="{BB962C8B-B14F-4D97-AF65-F5344CB8AC3E}">
        <p14:creationId xmlns:p14="http://schemas.microsoft.com/office/powerpoint/2010/main" val="2554820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A63D2BF6-EFE5-4A80-A5A6-A7C16D5A96B2}" type="slidenum">
              <a:rPr lang="en-IE" smtClean="0"/>
              <a:t>13</a:t>
            </a:fld>
            <a:endParaRPr lang="en-IE"/>
          </a:p>
        </p:txBody>
      </p:sp>
    </p:spTree>
    <p:extLst>
      <p:ext uri="{BB962C8B-B14F-4D97-AF65-F5344CB8AC3E}">
        <p14:creationId xmlns:p14="http://schemas.microsoft.com/office/powerpoint/2010/main" val="351653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7AF31-5963-CC48-00C1-4EE9CE4749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D28287E3-6A08-63C7-123A-5D788A9454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D8B39B09-1ACB-7CE4-1144-8BE293018CBA}"/>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055D31C6-F3F6-DB14-8A10-2FFBF4FE8BD6}"/>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EAEE274-C864-E86A-1E9F-2CF64443A6AD}"/>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1033457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A2DCB-6D53-548D-DA56-91F303F7BB04}"/>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4CA8A2E2-00CE-9BF1-2777-24802A8145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E9AF6B4F-0A6B-26DF-8981-03111E50BEC8}"/>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89E36B34-8187-86DF-5DFC-43A981FB6D15}"/>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20789024-2F91-498E-3E6B-44CA3903E48E}"/>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4003044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B8A4B5-5946-D293-877B-F72114BB1A2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59F1D5DD-CA3A-6417-1C05-776A77FAC4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91F0B4E9-B1DE-7FCE-D1ED-AF3D12BCC32F}"/>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B41DAA82-ABFC-C3DD-88C0-F6343902867E}"/>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7473BB51-7073-CB10-1285-0A50728F9D4A}"/>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323644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54B57-817A-7026-DBE3-814E20263A9D}"/>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2EF18FA6-1CE3-1D8E-68C6-48702BC545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EECB9899-805D-3095-940B-9651BCB3686F}"/>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34F82255-14DD-A274-0404-33C12E04CD7D}"/>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26040E23-C5B9-F27F-86FD-60BED4A5FB69}"/>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1788726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B132-DC29-29EF-2431-B84669D83C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CF8613E4-9FC8-4A1A-91A9-CABD70CF81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B0596B-CA6F-D999-C559-A8CF86F5F03A}"/>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1F17DD68-8870-0EE0-7B8A-628061610B66}"/>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9502B71C-00DB-339F-1321-5565250A2285}"/>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1221653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E0F7B-B0BF-745A-333E-2CD52EF00E6C}"/>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142961A5-1814-8FE0-3358-3E409C9C21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F94540BB-21D8-374F-17FC-64F24C518B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C8FAE553-9347-7F23-A866-24AD19B2C4FE}"/>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6" name="Footer Placeholder 5">
            <a:extLst>
              <a:ext uri="{FF2B5EF4-FFF2-40B4-BE49-F238E27FC236}">
                <a16:creationId xmlns:a16="http://schemas.microsoft.com/office/drawing/2014/main" id="{F8E258F3-DB85-D7C0-EF5C-F1EF9FB05B89}"/>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D4004BC4-1E95-DE8D-9F8E-0581EA60689B}"/>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133857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25D2D-12C2-3E8A-74E4-2BBC2A3A5D28}"/>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A453925F-98E6-E0B2-F676-7FB0B623FA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945FCD-E3E4-7747-937E-D7D0DB47B5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FAC6CBCD-E781-B52A-D3B6-4323FA2CB5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3423C99-3CA5-7716-AE39-4C12843CC9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8E59B442-B295-E8F0-507D-F49DC930198E}"/>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8" name="Footer Placeholder 7">
            <a:extLst>
              <a:ext uri="{FF2B5EF4-FFF2-40B4-BE49-F238E27FC236}">
                <a16:creationId xmlns:a16="http://schemas.microsoft.com/office/drawing/2014/main" id="{41C3ECAC-9B66-B795-3B1F-A002809F39BC}"/>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D8ED250D-6AF5-AA86-09CD-4D736D1A5715}"/>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2595821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11879-6EDA-AAA3-9940-01393BB6F1E9}"/>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7D64639A-504E-B250-7CEC-38F96E7B2746}"/>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4" name="Footer Placeholder 3">
            <a:extLst>
              <a:ext uri="{FF2B5EF4-FFF2-40B4-BE49-F238E27FC236}">
                <a16:creationId xmlns:a16="http://schemas.microsoft.com/office/drawing/2014/main" id="{115953E2-DC51-1B83-E051-5354A2997693}"/>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A16ADA7D-90B2-15E6-7C0B-7814D14E38C7}"/>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2474670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9F7F9C-396B-68F4-B92D-0CA1058C3C2D}"/>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3" name="Footer Placeholder 2">
            <a:extLst>
              <a:ext uri="{FF2B5EF4-FFF2-40B4-BE49-F238E27FC236}">
                <a16:creationId xmlns:a16="http://schemas.microsoft.com/office/drawing/2014/main" id="{81D14A01-9AD8-E9DF-89B8-FAADDA3FE8AF}"/>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D6A44310-56E5-A8D9-1030-1FC92C2CB8FA}"/>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3765375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DF347-5ABF-10D9-2C3A-19C0896CF7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121D75E1-875E-BEA1-3FD2-6A88094F69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22B12932-0433-34DA-5924-AFA9918BE5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FD7AD1-3F11-ED71-4E4F-435B744A3367}"/>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6" name="Footer Placeholder 5">
            <a:extLst>
              <a:ext uri="{FF2B5EF4-FFF2-40B4-BE49-F238E27FC236}">
                <a16:creationId xmlns:a16="http://schemas.microsoft.com/office/drawing/2014/main" id="{CA846DFE-B4EB-4450-5827-BA8D591C055B}"/>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15D893CD-DDAC-C035-B1EA-C5C9C37F28B5}"/>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589272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FF27B-7B36-8707-7699-BAE5E1AF1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26D3766C-8602-9B5A-8D7C-A80E750EDA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2DB94720-945B-0D63-43E8-968DCA33BA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6B2A50-E212-6373-F1BC-1E0DA4C8D0A8}"/>
              </a:ext>
            </a:extLst>
          </p:cNvPr>
          <p:cNvSpPr>
            <a:spLocks noGrp="1"/>
          </p:cNvSpPr>
          <p:nvPr>
            <p:ph type="dt" sz="half" idx="10"/>
          </p:nvPr>
        </p:nvSpPr>
        <p:spPr/>
        <p:txBody>
          <a:bodyPr/>
          <a:lstStyle/>
          <a:p>
            <a:fld id="{3F3E725E-0E3F-4829-BC8F-85464DD995F5}" type="datetimeFigureOut">
              <a:rPr lang="en-IE" smtClean="0"/>
              <a:t>12/07/2023</a:t>
            </a:fld>
            <a:endParaRPr lang="en-IE"/>
          </a:p>
        </p:txBody>
      </p:sp>
      <p:sp>
        <p:nvSpPr>
          <p:cNvPr id="6" name="Footer Placeholder 5">
            <a:extLst>
              <a:ext uri="{FF2B5EF4-FFF2-40B4-BE49-F238E27FC236}">
                <a16:creationId xmlns:a16="http://schemas.microsoft.com/office/drawing/2014/main" id="{60D437E7-4A31-0E3E-4C68-21B9D6FF39EA}"/>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1C7BC1A9-EB89-D0FF-6E9D-2E23FFC8280A}"/>
              </a:ext>
            </a:extLst>
          </p:cNvPr>
          <p:cNvSpPr>
            <a:spLocks noGrp="1"/>
          </p:cNvSpPr>
          <p:nvPr>
            <p:ph type="sldNum" sz="quarter" idx="12"/>
          </p:nvPr>
        </p:nvSpPr>
        <p:spPr/>
        <p:txBody>
          <a:bodyPr/>
          <a:lstStyle/>
          <a:p>
            <a:fld id="{4751F1F1-4175-4F98-9D7E-A646AEF12B7F}" type="slidenum">
              <a:rPr lang="en-IE" smtClean="0"/>
              <a:t>‹#›</a:t>
            </a:fld>
            <a:endParaRPr lang="en-IE"/>
          </a:p>
        </p:txBody>
      </p:sp>
    </p:spTree>
    <p:extLst>
      <p:ext uri="{BB962C8B-B14F-4D97-AF65-F5344CB8AC3E}">
        <p14:creationId xmlns:p14="http://schemas.microsoft.com/office/powerpoint/2010/main" val="99460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16E5A0-729D-E330-EF1D-0D90269CE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E58722BE-F4C9-6248-2C48-8FD874A0A0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56D2A968-E997-2607-9836-91AB1C869F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E725E-0E3F-4829-BC8F-85464DD995F5}" type="datetimeFigureOut">
              <a:rPr lang="en-IE" smtClean="0"/>
              <a:t>12/07/2023</a:t>
            </a:fld>
            <a:endParaRPr lang="en-IE"/>
          </a:p>
        </p:txBody>
      </p:sp>
      <p:sp>
        <p:nvSpPr>
          <p:cNvPr id="5" name="Footer Placeholder 4">
            <a:extLst>
              <a:ext uri="{FF2B5EF4-FFF2-40B4-BE49-F238E27FC236}">
                <a16:creationId xmlns:a16="http://schemas.microsoft.com/office/drawing/2014/main" id="{A7180EFC-DBE4-7BEC-1BD6-156A4819D5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a:extLst>
              <a:ext uri="{FF2B5EF4-FFF2-40B4-BE49-F238E27FC236}">
                <a16:creationId xmlns:a16="http://schemas.microsoft.com/office/drawing/2014/main" id="{7D8E4870-17B9-8D2F-DB70-20543E47C6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1F1F1-4175-4F98-9D7E-A646AEF12B7F}" type="slidenum">
              <a:rPr lang="en-IE" smtClean="0"/>
              <a:t>‹#›</a:t>
            </a:fld>
            <a:endParaRPr lang="en-IE"/>
          </a:p>
        </p:txBody>
      </p:sp>
    </p:spTree>
    <p:extLst>
      <p:ext uri="{BB962C8B-B14F-4D97-AF65-F5344CB8AC3E}">
        <p14:creationId xmlns:p14="http://schemas.microsoft.com/office/powerpoint/2010/main" val="950913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twitter.com/iamstephanie_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libguides.ucc.ie/remaking" TargetMode="External"/><Relationship Id="rId7" Type="http://schemas.openxmlformats.org/officeDocument/2006/relationships/hyperlink" Target="https://ucclibrary.pressbooks.pub/thepostgradchallenge/"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hyperlink" Target="https://ucclibrary.pressbooks.pub/presenting-your-learning-journey/"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mailto:stephanie.chen@ucc.ie" TargetMode="External"/><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libguides.ucc.ie/digitalscholarshipstudio?menu"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plymouth.ac.uk/students-and-family/sustainability/sustainability-education/es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sdgs.un.org/goals"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www.plymouth.ac.uk/students-and-family/sustainability/sustainability-education/es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5DE2C33-30FA-9F14-4B59-3A6B30EA02CE}"/>
              </a:ext>
              <a:ext uri="{C183D7F6-B498-43B3-948B-1728B52AA6E4}">
                <adec:decorative xmlns:adec="http://schemas.microsoft.com/office/drawing/2017/decorative" val="1"/>
              </a:ext>
            </a:extLst>
          </p:cNvPr>
          <p:cNvPicPr>
            <a:picLocks noChangeAspect="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5170"/>
          <a:stretch/>
        </p:blipFill>
        <p:spPr>
          <a:xfrm>
            <a:off x="7856374" y="0"/>
            <a:ext cx="4335626" cy="6858000"/>
          </a:xfrm>
          <a:prstGeom prst="rect">
            <a:avLst/>
          </a:prstGeom>
        </p:spPr>
      </p:pic>
      <p:sp>
        <p:nvSpPr>
          <p:cNvPr id="2" name="Title 1">
            <a:extLst>
              <a:ext uri="{FF2B5EF4-FFF2-40B4-BE49-F238E27FC236}">
                <a16:creationId xmlns:a16="http://schemas.microsoft.com/office/drawing/2014/main" id="{5AEE83D9-2557-C07C-2E73-B7F47BB7DD13}"/>
              </a:ext>
            </a:extLst>
          </p:cNvPr>
          <p:cNvSpPr>
            <a:spLocks noGrp="1"/>
          </p:cNvSpPr>
          <p:nvPr>
            <p:ph type="ctrTitle"/>
          </p:nvPr>
        </p:nvSpPr>
        <p:spPr>
          <a:xfrm>
            <a:off x="674914" y="1113654"/>
            <a:ext cx="9144000" cy="2387600"/>
          </a:xfrm>
          <a:solidFill>
            <a:srgbClr val="FFED00"/>
          </a:solidFill>
        </p:spPr>
        <p:txBody>
          <a:bodyPr anchor="ctr">
            <a:normAutofit/>
          </a:bodyPr>
          <a:lstStyle/>
          <a:p>
            <a:pPr algn="l">
              <a:lnSpc>
                <a:spcPct val="107000"/>
              </a:lnSpc>
              <a:spcAft>
                <a:spcPts val="800"/>
              </a:spcAft>
            </a:pPr>
            <a:r>
              <a:rPr lang="en-IE" b="1">
                <a:effectLst/>
                <a:ea typeface="Calibri" panose="020F0502020204030204" pitchFamily="34" charset="0"/>
                <a:cs typeface="Times New Roman" panose="02020603050405020304" pitchFamily="18" charset="0"/>
              </a:rPr>
              <a:t>Education for </a:t>
            </a:r>
            <a:br>
              <a:rPr lang="en-IE" b="1">
                <a:effectLst/>
                <a:ea typeface="Calibri" panose="020F0502020204030204" pitchFamily="34" charset="0"/>
                <a:cs typeface="Times New Roman" panose="02020603050405020304" pitchFamily="18" charset="0"/>
              </a:rPr>
            </a:br>
            <a:r>
              <a:rPr lang="en-IE" b="1">
                <a:effectLst/>
                <a:ea typeface="Calibri" panose="020F0502020204030204" pitchFamily="34" charset="0"/>
                <a:cs typeface="Times New Roman" panose="02020603050405020304" pitchFamily="18" charset="0"/>
              </a:rPr>
              <a:t>sustainable development</a:t>
            </a:r>
            <a:endParaRPr lang="en-IE" b="1"/>
          </a:p>
        </p:txBody>
      </p:sp>
      <p:sp>
        <p:nvSpPr>
          <p:cNvPr id="3" name="Subtitle 2">
            <a:extLst>
              <a:ext uri="{FF2B5EF4-FFF2-40B4-BE49-F238E27FC236}">
                <a16:creationId xmlns:a16="http://schemas.microsoft.com/office/drawing/2014/main" id="{E45E8958-68AE-987D-D436-A231099FC550}"/>
              </a:ext>
            </a:extLst>
          </p:cNvPr>
          <p:cNvSpPr>
            <a:spLocks noGrp="1"/>
          </p:cNvSpPr>
          <p:nvPr>
            <p:ph type="subTitle" idx="1"/>
          </p:nvPr>
        </p:nvSpPr>
        <p:spPr>
          <a:xfrm>
            <a:off x="674914" y="3525203"/>
            <a:ext cx="7445829" cy="917711"/>
          </a:xfrm>
        </p:spPr>
        <p:txBody>
          <a:bodyPr anchor="ctr">
            <a:noAutofit/>
          </a:bodyPr>
          <a:lstStyle/>
          <a:p>
            <a:pPr algn="l"/>
            <a:r>
              <a:rPr lang="en-IE" sz="3200">
                <a:effectLst/>
                <a:latin typeface="Calibri" panose="020F0502020204030204" pitchFamily="34" charset="0"/>
                <a:ea typeface="Calibri" panose="020F0502020204030204" pitchFamily="34" charset="0"/>
                <a:cs typeface="Times New Roman" panose="02020603050405020304" pitchFamily="18" charset="0"/>
              </a:rPr>
              <a:t>a selection of UCC Library contributions to the UN  Sustainability Development Goals</a:t>
            </a:r>
            <a:endParaRPr lang="en-IE" sz="3200"/>
          </a:p>
        </p:txBody>
      </p:sp>
      <p:pic>
        <p:nvPicPr>
          <p:cNvPr id="5" name="Picture 4">
            <a:extLst>
              <a:ext uri="{FF2B5EF4-FFF2-40B4-BE49-F238E27FC236}">
                <a16:creationId xmlns:a16="http://schemas.microsoft.com/office/drawing/2014/main" id="{22D848ED-5FC4-6876-B6BD-9E1681C7B42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3904"/>
            <a:ext cx="2845837" cy="724096"/>
          </a:xfrm>
          <a:prstGeom prst="rect">
            <a:avLst/>
          </a:prstGeom>
        </p:spPr>
      </p:pic>
      <p:sp>
        <p:nvSpPr>
          <p:cNvPr id="6" name="TextBox 5">
            <a:extLst>
              <a:ext uri="{FF2B5EF4-FFF2-40B4-BE49-F238E27FC236}">
                <a16:creationId xmlns:a16="http://schemas.microsoft.com/office/drawing/2014/main" id="{58AFC5C7-7453-F7B7-EEE8-1F84EF5A2ED3}"/>
              </a:ext>
            </a:extLst>
          </p:cNvPr>
          <p:cNvSpPr txBox="1"/>
          <p:nvPr/>
        </p:nvSpPr>
        <p:spPr>
          <a:xfrm>
            <a:off x="678024" y="4869078"/>
            <a:ext cx="4335625" cy="646331"/>
          </a:xfrm>
          <a:prstGeom prst="rect">
            <a:avLst/>
          </a:prstGeom>
          <a:noFill/>
        </p:spPr>
        <p:txBody>
          <a:bodyPr wrap="square" rtlCol="0">
            <a:spAutoFit/>
          </a:bodyPr>
          <a:lstStyle/>
          <a:p>
            <a:r>
              <a:rPr lang="en-IE" dirty="0"/>
              <a:t>Stephanie Chen, Digital Learning Specialist </a:t>
            </a:r>
          </a:p>
          <a:p>
            <a:r>
              <a:rPr lang="en-IE" dirty="0">
                <a:hlinkClick r:id="rId4"/>
              </a:rPr>
              <a:t>@iamstephanie_c</a:t>
            </a:r>
            <a:endParaRPr lang="en-IE" dirty="0"/>
          </a:p>
        </p:txBody>
      </p:sp>
    </p:spTree>
    <p:extLst>
      <p:ext uri="{BB962C8B-B14F-4D97-AF65-F5344CB8AC3E}">
        <p14:creationId xmlns:p14="http://schemas.microsoft.com/office/powerpoint/2010/main" val="674914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D50E60-ED1E-9D77-D447-4B5DCA0FBCFF}"/>
              </a:ext>
            </a:extLst>
          </p:cNvPr>
          <p:cNvSpPr>
            <a:spLocks noGrp="1"/>
          </p:cNvSpPr>
          <p:nvPr>
            <p:ph type="title"/>
          </p:nvPr>
        </p:nvSpPr>
        <p:spPr>
          <a:xfrm>
            <a:off x="0" y="365125"/>
            <a:ext cx="10340502" cy="1325563"/>
          </a:xfrm>
          <a:solidFill>
            <a:srgbClr val="FFED00"/>
          </a:solidFill>
        </p:spPr>
        <p:txBody>
          <a:bodyPr/>
          <a:lstStyle/>
          <a:p>
            <a:r>
              <a:rPr lang="en-IE"/>
              <a:t>Building digital capacities </a:t>
            </a:r>
          </a:p>
        </p:txBody>
      </p:sp>
      <p:pic>
        <p:nvPicPr>
          <p:cNvPr id="5" name="Picture 2" descr="A man 3D scanning a trophy using a handheld 3D scanner. ">
            <a:extLst>
              <a:ext uri="{FF2B5EF4-FFF2-40B4-BE49-F238E27FC236}">
                <a16:creationId xmlns:a16="http://schemas.microsoft.com/office/drawing/2014/main" id="{60BFA886-228A-8AB7-78FF-18705B9D5CF1}"/>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38200" y="2050604"/>
            <a:ext cx="5181600" cy="39013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Stephanie sits at a desk with two computer monitors, a ring light, a webcam and a microphone. She is explaining how to use UCC Library's podcast studio. Three male students stand behind her, looking at the computer screen.">
            <a:extLst>
              <a:ext uri="{FF2B5EF4-FFF2-40B4-BE49-F238E27FC236}">
                <a16:creationId xmlns:a16="http://schemas.microsoft.com/office/drawing/2014/main" id="{A17FAA1E-5F93-51FE-F56F-E01B9CEDBAEC}"/>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6269397" y="1825625"/>
            <a:ext cx="4987206"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478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D50E60-ED1E-9D77-D447-4B5DCA0FBCFF}"/>
              </a:ext>
            </a:extLst>
          </p:cNvPr>
          <p:cNvSpPr>
            <a:spLocks noGrp="1"/>
          </p:cNvSpPr>
          <p:nvPr>
            <p:ph type="title"/>
          </p:nvPr>
        </p:nvSpPr>
        <p:spPr>
          <a:xfrm>
            <a:off x="0" y="365125"/>
            <a:ext cx="10340502" cy="1325563"/>
          </a:xfrm>
          <a:solidFill>
            <a:srgbClr val="FFED00"/>
          </a:solidFill>
        </p:spPr>
        <p:txBody>
          <a:bodyPr/>
          <a:lstStyle/>
          <a:p>
            <a:r>
              <a:rPr lang="en-IE" dirty="0"/>
              <a:t>Increasing access</a:t>
            </a:r>
          </a:p>
        </p:txBody>
      </p:sp>
      <p:pic>
        <p:nvPicPr>
          <p:cNvPr id="6" name="Picture 5" descr="A poster which was presented at a conference. The poster is titled 'Remaking the printed word in the digital age' and presents 4 projects. These 4 projects were creating a coloring book, publishing a digital exhibit on historical recipes, creating a virtual tour, and 3D scanning various objects. ">
            <a:hlinkClick r:id="rId3"/>
            <a:extLst>
              <a:ext uri="{FF2B5EF4-FFF2-40B4-BE49-F238E27FC236}">
                <a16:creationId xmlns:a16="http://schemas.microsoft.com/office/drawing/2014/main" id="{7E19669E-1CEB-7402-311D-1A38C0F05B4F}"/>
              </a:ext>
            </a:extLst>
          </p:cNvPr>
          <p:cNvPicPr>
            <a:picLocks noChangeAspect="1"/>
          </p:cNvPicPr>
          <p:nvPr/>
        </p:nvPicPr>
        <p:blipFill>
          <a:blip r:embed="rId4"/>
          <a:stretch>
            <a:fillRect/>
          </a:stretch>
        </p:blipFill>
        <p:spPr>
          <a:xfrm>
            <a:off x="362191" y="1784216"/>
            <a:ext cx="3479875" cy="4947475"/>
          </a:xfrm>
          <a:prstGeom prst="rect">
            <a:avLst/>
          </a:prstGeom>
        </p:spPr>
      </p:pic>
      <p:pic>
        <p:nvPicPr>
          <p:cNvPr id="12" name="Picture 11" descr="Screenshot of information on a book published online. The book is titled 'Presenting your learning journey' and showcases two eportfolio examples from students in the Postgraduate Diploma in Innovation through Design Thinking in University College Cork.  ">
            <a:hlinkClick r:id="rId5"/>
            <a:extLst>
              <a:ext uri="{FF2B5EF4-FFF2-40B4-BE49-F238E27FC236}">
                <a16:creationId xmlns:a16="http://schemas.microsoft.com/office/drawing/2014/main" id="{6E80B5D2-5772-6891-A51E-DB327C8B303F}"/>
              </a:ext>
            </a:extLst>
          </p:cNvPr>
          <p:cNvPicPr>
            <a:picLocks noChangeAspect="1"/>
          </p:cNvPicPr>
          <p:nvPr/>
        </p:nvPicPr>
        <p:blipFill rotWithShape="1">
          <a:blip r:embed="rId6"/>
          <a:srcRect b="1590"/>
          <a:stretch/>
        </p:blipFill>
        <p:spPr>
          <a:xfrm>
            <a:off x="4200653" y="1690688"/>
            <a:ext cx="6686085" cy="2542177"/>
          </a:xfrm>
          <a:prstGeom prst="rect">
            <a:avLst/>
          </a:prstGeom>
        </p:spPr>
      </p:pic>
      <p:pic>
        <p:nvPicPr>
          <p:cNvPr id="10" name="Picture 9" descr="Screenshot of information on a book published online. The book is titled 'The PostGrad Challenge' and outlines a 12-hour innovation challenge undertaken by UCC postgraduate students and showcases the final presentations created.">
            <a:hlinkClick r:id="rId7"/>
            <a:extLst>
              <a:ext uri="{FF2B5EF4-FFF2-40B4-BE49-F238E27FC236}">
                <a16:creationId xmlns:a16="http://schemas.microsoft.com/office/drawing/2014/main" id="{0C84FCCB-62C4-1E35-9020-D58E602DCEDB}"/>
              </a:ext>
            </a:extLst>
          </p:cNvPr>
          <p:cNvPicPr>
            <a:picLocks noChangeAspect="1"/>
          </p:cNvPicPr>
          <p:nvPr/>
        </p:nvPicPr>
        <p:blipFill rotWithShape="1">
          <a:blip r:embed="rId8"/>
          <a:srcRect l="104" r="1"/>
          <a:stretch/>
        </p:blipFill>
        <p:spPr>
          <a:xfrm>
            <a:off x="4114593" y="4194689"/>
            <a:ext cx="6858207" cy="2539524"/>
          </a:xfrm>
          <a:prstGeom prst="rect">
            <a:avLst/>
          </a:prstGeom>
        </p:spPr>
      </p:pic>
    </p:spTree>
    <p:extLst>
      <p:ext uri="{BB962C8B-B14F-4D97-AF65-F5344CB8AC3E}">
        <p14:creationId xmlns:p14="http://schemas.microsoft.com/office/powerpoint/2010/main" val="3294117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4AA8B9B-9DAC-9E7F-F334-93B64F50C002}"/>
              </a:ext>
            </a:extLst>
          </p:cNvPr>
          <p:cNvSpPr>
            <a:spLocks noGrp="1"/>
          </p:cNvSpPr>
          <p:nvPr>
            <p:ph type="title"/>
          </p:nvPr>
        </p:nvSpPr>
        <p:spPr>
          <a:xfrm>
            <a:off x="0" y="365125"/>
            <a:ext cx="10340502" cy="1325563"/>
          </a:xfrm>
          <a:solidFill>
            <a:srgbClr val="FFED00"/>
          </a:solidFill>
        </p:spPr>
        <p:txBody>
          <a:bodyPr/>
          <a:lstStyle/>
          <a:p>
            <a:r>
              <a:rPr lang="en-IE" dirty="0"/>
              <a:t>Developing key skills </a:t>
            </a:r>
          </a:p>
        </p:txBody>
      </p:sp>
      <p:pic>
        <p:nvPicPr>
          <p:cNvPr id="5" name="Picture 4" descr="A graphic designed to advertise an Introduction to Graphic Design using Canva workshop. ">
            <a:extLst>
              <a:ext uri="{FF2B5EF4-FFF2-40B4-BE49-F238E27FC236}">
                <a16:creationId xmlns:a16="http://schemas.microsoft.com/office/drawing/2014/main" id="{AA440F27-E51B-6C9A-41CA-34CB0CC85BF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89805" y="1808930"/>
            <a:ext cx="2874100" cy="1891701"/>
          </a:xfrm>
          <a:prstGeom prst="rect">
            <a:avLst/>
          </a:prstGeom>
        </p:spPr>
      </p:pic>
      <p:pic>
        <p:nvPicPr>
          <p:cNvPr id="8" name="Picture 7" descr="Screenshot of a tweet from UCC Library's Twitter. The tweet is providing information on an online workshop on how to spot fake news. ">
            <a:extLst>
              <a:ext uri="{FF2B5EF4-FFF2-40B4-BE49-F238E27FC236}">
                <a16:creationId xmlns:a16="http://schemas.microsoft.com/office/drawing/2014/main" id="{61A4F872-B66B-B685-EB81-5FEB48DD2301}"/>
              </a:ext>
            </a:extLst>
          </p:cNvPr>
          <p:cNvPicPr>
            <a:picLocks noChangeAspect="1"/>
          </p:cNvPicPr>
          <p:nvPr/>
        </p:nvPicPr>
        <p:blipFill>
          <a:blip r:embed="rId3"/>
          <a:stretch>
            <a:fillRect/>
          </a:stretch>
        </p:blipFill>
        <p:spPr>
          <a:xfrm>
            <a:off x="2804972" y="2451625"/>
            <a:ext cx="3424302" cy="3833348"/>
          </a:xfrm>
          <a:prstGeom prst="rect">
            <a:avLst/>
          </a:prstGeom>
        </p:spPr>
      </p:pic>
      <p:pic>
        <p:nvPicPr>
          <p:cNvPr id="7" name="Picture 6" descr="A graphic designed to advertise an Introduction to 3D Printing workshop. ">
            <a:extLst>
              <a:ext uri="{FF2B5EF4-FFF2-40B4-BE49-F238E27FC236}">
                <a16:creationId xmlns:a16="http://schemas.microsoft.com/office/drawing/2014/main" id="{1410A412-0C10-BA95-5B69-121118A99E4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702376" y="1808930"/>
            <a:ext cx="3276251" cy="2170849"/>
          </a:xfrm>
          <a:prstGeom prst="rect">
            <a:avLst/>
          </a:prstGeom>
        </p:spPr>
      </p:pic>
      <p:pic>
        <p:nvPicPr>
          <p:cNvPr id="2054" name="Picture 6" descr="An Ultimaker 3D printer. ">
            <a:extLst>
              <a:ext uri="{FF2B5EF4-FFF2-40B4-BE49-F238E27FC236}">
                <a16:creationId xmlns:a16="http://schemas.microsoft.com/office/drawing/2014/main" id="{A9644529-D510-5EC2-E9BB-E4A722BA8FB8}"/>
              </a:ext>
            </a:extLst>
          </p:cNvPr>
          <p:cNvPicPr>
            <a:picLocks noGrp="1" noChangeAspect="1" noChangeArrowheads="1"/>
          </p:cNvPicPr>
          <p:nvPr>
            <p:ph sz="half" idx="1"/>
          </p:nvPr>
        </p:nvPicPr>
        <p:blipFill rotWithShape="1">
          <a:blip r:embed="rId5">
            <a:extLst>
              <a:ext uri="{BEBA8EAE-BF5A-486C-A8C5-ECC9F3942E4B}">
                <a14:imgProps xmlns:a14="http://schemas.microsoft.com/office/drawing/2010/main">
                  <a14:imgLayer r:embed="rId6">
                    <a14:imgEffect>
                      <a14:backgroundRemoval t="10000" b="90000" l="10000" r="90000">
                        <a14:backgroundMark x1="44869" y1="29444" x2="47598" y2="13444"/>
                        <a14:backgroundMark x1="47598" y1="13444" x2="50655" y2="26000"/>
                        <a14:backgroundMark x1="50655" y1="26000" x2="51747" y2="17111"/>
                      </a14:backgroundRemoval>
                    </a14:imgEffect>
                  </a14:imgLayer>
                </a14:imgProps>
              </a:ext>
              <a:ext uri="{28A0092B-C50C-407E-A947-70E740481C1C}">
                <a14:useLocalDpi xmlns:a14="http://schemas.microsoft.com/office/drawing/2010/main" val="0"/>
              </a:ext>
            </a:extLst>
          </a:blip>
          <a:srcRect l="11455" t="27037" r="10422" b="6953"/>
          <a:stretch/>
        </p:blipFill>
        <p:spPr bwMode="auto">
          <a:xfrm>
            <a:off x="6229274" y="2451625"/>
            <a:ext cx="4235871" cy="3579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869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4AA8B9B-9DAC-9E7F-F334-93B64F50C002}"/>
              </a:ext>
            </a:extLst>
          </p:cNvPr>
          <p:cNvSpPr>
            <a:spLocks noGrp="1"/>
          </p:cNvSpPr>
          <p:nvPr>
            <p:ph type="title"/>
          </p:nvPr>
        </p:nvSpPr>
        <p:spPr>
          <a:xfrm>
            <a:off x="0" y="365125"/>
            <a:ext cx="10340502" cy="1325563"/>
          </a:xfrm>
          <a:solidFill>
            <a:srgbClr val="FFED00"/>
          </a:solidFill>
        </p:spPr>
        <p:txBody>
          <a:bodyPr/>
          <a:lstStyle/>
          <a:p>
            <a:r>
              <a:rPr lang="en-IE"/>
              <a:t>Promoting lifelong learning </a:t>
            </a:r>
          </a:p>
        </p:txBody>
      </p:sp>
      <p:pic>
        <p:nvPicPr>
          <p:cNvPr id="2054" name="Picture 6" descr="A man with a VR headset on. ">
            <a:extLst>
              <a:ext uri="{FF2B5EF4-FFF2-40B4-BE49-F238E27FC236}">
                <a16:creationId xmlns:a16="http://schemas.microsoft.com/office/drawing/2014/main" id="{A9644529-D510-5EC2-E9BB-E4A722BA8FB8}"/>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18913" y="1825625"/>
            <a:ext cx="4351338" cy="43513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graphic designed to advertise an event inviting people to try out virtual reality. ">
            <a:extLst>
              <a:ext uri="{FF2B5EF4-FFF2-40B4-BE49-F238E27FC236}">
                <a16:creationId xmlns:a16="http://schemas.microsoft.com/office/drawing/2014/main" id="{1410A412-0C10-BA95-5B69-121118A99E40}"/>
              </a:ext>
            </a:extLst>
          </p:cNvPr>
          <p:cNvPicPr>
            <a:picLocks noChangeAspect="1"/>
          </p:cNvPicPr>
          <p:nvPr/>
        </p:nvPicPr>
        <p:blipFill>
          <a:blip r:embed="rId4"/>
          <a:stretch>
            <a:fillRect/>
          </a:stretch>
        </p:blipFill>
        <p:spPr>
          <a:xfrm>
            <a:off x="2994582" y="3861176"/>
            <a:ext cx="3276251" cy="2315787"/>
          </a:xfrm>
          <a:prstGeom prst="rect">
            <a:avLst/>
          </a:prstGeom>
        </p:spPr>
      </p:pic>
      <p:pic>
        <p:nvPicPr>
          <p:cNvPr id="2052" name="Picture 4" descr="Group of people at a large table making zines in a library. ">
            <a:extLst>
              <a:ext uri="{FF2B5EF4-FFF2-40B4-BE49-F238E27FC236}">
                <a16:creationId xmlns:a16="http://schemas.microsoft.com/office/drawing/2014/main" id="{B03BBC9C-1677-76E6-4A74-2D61459757E7}"/>
              </a:ext>
            </a:extLst>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bwMode="auto">
          <a:xfrm>
            <a:off x="7064251" y="1825625"/>
            <a:ext cx="3276251"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graphic designed to advertise a zine making evening. ">
            <a:extLst>
              <a:ext uri="{FF2B5EF4-FFF2-40B4-BE49-F238E27FC236}">
                <a16:creationId xmlns:a16="http://schemas.microsoft.com/office/drawing/2014/main" id="{AA440F27-E51B-6C9A-41CA-34CB0CC85BF8}"/>
              </a:ext>
            </a:extLst>
          </p:cNvPr>
          <p:cNvPicPr>
            <a:picLocks noChangeAspect="1"/>
          </p:cNvPicPr>
          <p:nvPr/>
        </p:nvPicPr>
        <p:blipFill>
          <a:blip r:embed="rId6"/>
          <a:stretch>
            <a:fillRect/>
          </a:stretch>
        </p:blipFill>
        <p:spPr>
          <a:xfrm>
            <a:off x="5833138" y="1825625"/>
            <a:ext cx="2929861" cy="1939402"/>
          </a:xfrm>
          <a:prstGeom prst="rect">
            <a:avLst/>
          </a:prstGeom>
        </p:spPr>
      </p:pic>
    </p:spTree>
    <p:extLst>
      <p:ext uri="{BB962C8B-B14F-4D97-AF65-F5344CB8AC3E}">
        <p14:creationId xmlns:p14="http://schemas.microsoft.com/office/powerpoint/2010/main" val="3429685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21CE7B-FDF2-D9D2-2C03-8231578A3EAB}"/>
              </a:ext>
              <a:ext uri="{C183D7F6-B498-43B3-948B-1728B52AA6E4}">
                <adec:decorative xmlns:adec="http://schemas.microsoft.com/office/drawing/2017/decorative" val="1"/>
              </a:ext>
            </a:extLst>
          </p:cNvPr>
          <p:cNvPicPr>
            <a:picLocks noChangeAspect="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414272" y="307848"/>
            <a:ext cx="9363456" cy="6242304"/>
          </a:xfrm>
          <a:prstGeom prst="rect">
            <a:avLst/>
          </a:prstGeom>
        </p:spPr>
      </p:pic>
      <p:sp>
        <p:nvSpPr>
          <p:cNvPr id="2" name="Title 1">
            <a:extLst>
              <a:ext uri="{FF2B5EF4-FFF2-40B4-BE49-F238E27FC236}">
                <a16:creationId xmlns:a16="http://schemas.microsoft.com/office/drawing/2014/main" id="{0C8664B3-D8FC-0964-1EDD-DF74C18B2A8F}"/>
              </a:ext>
            </a:extLst>
          </p:cNvPr>
          <p:cNvSpPr>
            <a:spLocks noGrp="1"/>
          </p:cNvSpPr>
          <p:nvPr>
            <p:ph type="title"/>
          </p:nvPr>
        </p:nvSpPr>
        <p:spPr>
          <a:solidFill>
            <a:srgbClr val="FFED00"/>
          </a:solidFill>
        </p:spPr>
        <p:txBody>
          <a:bodyPr anchor="ctr"/>
          <a:lstStyle/>
          <a:p>
            <a:pPr algn="ctr"/>
            <a:r>
              <a:rPr lang="en-IE" dirty="0"/>
              <a:t>Conclusion</a:t>
            </a:r>
          </a:p>
        </p:txBody>
      </p:sp>
    </p:spTree>
    <p:extLst>
      <p:ext uri="{BB962C8B-B14F-4D97-AF65-F5344CB8AC3E}">
        <p14:creationId xmlns:p14="http://schemas.microsoft.com/office/powerpoint/2010/main" val="252713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21CE7B-FDF2-D9D2-2C03-8231578A3EA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4272" y="307848"/>
            <a:ext cx="9363456" cy="6242304"/>
          </a:xfrm>
          <a:prstGeom prst="rect">
            <a:avLst/>
          </a:prstGeom>
        </p:spPr>
      </p:pic>
      <p:sp>
        <p:nvSpPr>
          <p:cNvPr id="2" name="Title 1">
            <a:extLst>
              <a:ext uri="{FF2B5EF4-FFF2-40B4-BE49-F238E27FC236}">
                <a16:creationId xmlns:a16="http://schemas.microsoft.com/office/drawing/2014/main" id="{0C8664B3-D8FC-0964-1EDD-DF74C18B2A8F}"/>
              </a:ext>
            </a:extLst>
          </p:cNvPr>
          <p:cNvSpPr>
            <a:spLocks noGrp="1"/>
          </p:cNvSpPr>
          <p:nvPr>
            <p:ph type="title"/>
          </p:nvPr>
        </p:nvSpPr>
        <p:spPr>
          <a:solidFill>
            <a:srgbClr val="FFED00"/>
          </a:solidFill>
        </p:spPr>
        <p:txBody>
          <a:bodyPr anchor="ctr"/>
          <a:lstStyle/>
          <a:p>
            <a:pPr algn="ctr"/>
            <a:r>
              <a:rPr lang="en-IE"/>
              <a:t>Thank you</a:t>
            </a:r>
            <a:br>
              <a:rPr lang="en-IE"/>
            </a:br>
            <a:r>
              <a:rPr lang="en-IE">
                <a:hlinkClick r:id="rId3"/>
              </a:rPr>
              <a:t>stephanie.chen@ucc.ie</a:t>
            </a:r>
            <a:r>
              <a:rPr lang="en-IE"/>
              <a:t> </a:t>
            </a:r>
          </a:p>
        </p:txBody>
      </p:sp>
    </p:spTree>
    <p:extLst>
      <p:ext uri="{BB962C8B-B14F-4D97-AF65-F5344CB8AC3E}">
        <p14:creationId xmlns:p14="http://schemas.microsoft.com/office/powerpoint/2010/main" val="2300964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21CE7B-FDF2-D9D2-2C03-8231578A3EAB}"/>
              </a:ext>
              <a:ext uri="{C183D7F6-B498-43B3-948B-1728B52AA6E4}">
                <adec:decorative xmlns:adec="http://schemas.microsoft.com/office/drawing/2017/decorative" val="1"/>
              </a:ext>
            </a:extLst>
          </p:cNvPr>
          <p:cNvPicPr>
            <a:picLocks noChangeAspect="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414272" y="307848"/>
            <a:ext cx="9363456" cy="6242304"/>
          </a:xfrm>
          <a:prstGeom prst="rect">
            <a:avLst/>
          </a:prstGeom>
        </p:spPr>
      </p:pic>
      <p:sp>
        <p:nvSpPr>
          <p:cNvPr id="2" name="Title 1">
            <a:extLst>
              <a:ext uri="{FF2B5EF4-FFF2-40B4-BE49-F238E27FC236}">
                <a16:creationId xmlns:a16="http://schemas.microsoft.com/office/drawing/2014/main" id="{0C8664B3-D8FC-0964-1EDD-DF74C18B2A8F}"/>
              </a:ext>
            </a:extLst>
          </p:cNvPr>
          <p:cNvSpPr>
            <a:spLocks noGrp="1"/>
          </p:cNvSpPr>
          <p:nvPr>
            <p:ph type="title"/>
          </p:nvPr>
        </p:nvSpPr>
        <p:spPr>
          <a:solidFill>
            <a:srgbClr val="FFED00"/>
          </a:solidFill>
        </p:spPr>
        <p:txBody>
          <a:bodyPr anchor="ctr"/>
          <a:lstStyle/>
          <a:p>
            <a:pPr algn="ctr"/>
            <a:r>
              <a:rPr lang="en-IE"/>
              <a:t>Introduction and Context</a:t>
            </a:r>
          </a:p>
        </p:txBody>
      </p:sp>
    </p:spTree>
    <p:extLst>
      <p:ext uri="{BB962C8B-B14F-4D97-AF65-F5344CB8AC3E}">
        <p14:creationId xmlns:p14="http://schemas.microsoft.com/office/powerpoint/2010/main" val="3098689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216E5-C775-10F5-C045-6A4766F09F97}"/>
              </a:ext>
            </a:extLst>
          </p:cNvPr>
          <p:cNvSpPr>
            <a:spLocks noGrp="1"/>
          </p:cNvSpPr>
          <p:nvPr>
            <p:ph type="title"/>
          </p:nvPr>
        </p:nvSpPr>
        <p:spPr>
          <a:xfrm>
            <a:off x="0" y="365125"/>
            <a:ext cx="10340502" cy="1325563"/>
          </a:xfrm>
          <a:solidFill>
            <a:srgbClr val="FFED00"/>
          </a:solidFill>
        </p:spPr>
        <p:txBody>
          <a:bodyPr/>
          <a:lstStyle/>
          <a:p>
            <a:r>
              <a:rPr lang="en-IE"/>
              <a:t>UCC Library</a:t>
            </a:r>
          </a:p>
        </p:txBody>
      </p:sp>
      <p:pic>
        <p:nvPicPr>
          <p:cNvPr id="1026" name="Picture 2">
            <a:extLst>
              <a:ext uri="{FF2B5EF4-FFF2-40B4-BE49-F238E27FC236}">
                <a16:creationId xmlns:a16="http://schemas.microsoft.com/office/drawing/2014/main" id="{B4EFA457-47AE-D2D8-71E6-AB3416240D73}"/>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71184"/>
            <a:ext cx="12192000" cy="383698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0FD3DE5-FCBF-C144-1BB6-A3AD455882BE}"/>
              </a:ext>
            </a:extLst>
          </p:cNvPr>
          <p:cNvSpPr txBox="1"/>
          <p:nvPr/>
        </p:nvSpPr>
        <p:spPr>
          <a:xfrm>
            <a:off x="0" y="6488668"/>
            <a:ext cx="4658061" cy="369332"/>
          </a:xfrm>
          <a:prstGeom prst="rect">
            <a:avLst/>
          </a:prstGeom>
          <a:noFill/>
        </p:spPr>
        <p:txBody>
          <a:bodyPr wrap="square">
            <a:spAutoFit/>
          </a:bodyPr>
          <a:lstStyle/>
          <a:p>
            <a:r>
              <a:rPr lang="en-IE" dirty="0">
                <a:hlinkClick r:id="rId4"/>
              </a:rPr>
              <a:t>UCC Library's Digital Scholarship Studio</a:t>
            </a:r>
            <a:r>
              <a:rPr lang="en-IE" dirty="0"/>
              <a:t> </a:t>
            </a:r>
          </a:p>
        </p:txBody>
      </p:sp>
    </p:spTree>
    <p:extLst>
      <p:ext uri="{BB962C8B-B14F-4D97-AF65-F5344CB8AC3E}">
        <p14:creationId xmlns:p14="http://schemas.microsoft.com/office/powerpoint/2010/main" val="1965684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47DDE3B-90B0-5594-AB61-6E2F56313C9B}"/>
              </a:ext>
            </a:extLst>
          </p:cNvPr>
          <p:cNvSpPr>
            <a:spLocks noGrp="1"/>
          </p:cNvSpPr>
          <p:nvPr>
            <p:ph type="title"/>
          </p:nvPr>
        </p:nvSpPr>
        <p:spPr>
          <a:xfrm>
            <a:off x="0" y="365125"/>
            <a:ext cx="10340502" cy="1325563"/>
          </a:xfrm>
          <a:solidFill>
            <a:srgbClr val="FFED00"/>
          </a:solidFill>
        </p:spPr>
        <p:txBody>
          <a:bodyPr/>
          <a:lstStyle/>
          <a:p>
            <a:r>
              <a:rPr lang="en-IE"/>
              <a:t>Education for Sustainable Development (ESD)</a:t>
            </a:r>
          </a:p>
        </p:txBody>
      </p:sp>
      <p:sp>
        <p:nvSpPr>
          <p:cNvPr id="3" name="Content Placeholder 2">
            <a:extLst>
              <a:ext uri="{FF2B5EF4-FFF2-40B4-BE49-F238E27FC236}">
                <a16:creationId xmlns:a16="http://schemas.microsoft.com/office/drawing/2014/main" id="{6855B022-F566-1D2F-FB90-200A23A0B342}"/>
              </a:ext>
            </a:extLst>
          </p:cNvPr>
          <p:cNvSpPr>
            <a:spLocks noGrp="1"/>
          </p:cNvSpPr>
          <p:nvPr>
            <p:ph idx="1"/>
          </p:nvPr>
        </p:nvSpPr>
        <p:spPr>
          <a:xfrm>
            <a:off x="838200" y="1825625"/>
            <a:ext cx="10515600" cy="4532144"/>
          </a:xfrm>
        </p:spPr>
        <p:txBody>
          <a:bodyPr>
            <a:normAutofit/>
          </a:bodyPr>
          <a:lstStyle/>
          <a:p>
            <a:pPr marL="0" indent="0">
              <a:buNone/>
            </a:pPr>
            <a:r>
              <a:rPr lang="en-IE" sz="5400"/>
              <a:t>“Education for Sustainable Development allows every human being to acquire the knowledge, skills, attitudes and values necessary to shape a sustainable future.”</a:t>
            </a:r>
          </a:p>
        </p:txBody>
      </p:sp>
      <p:sp>
        <p:nvSpPr>
          <p:cNvPr id="8" name="TextBox 7">
            <a:extLst>
              <a:ext uri="{FF2B5EF4-FFF2-40B4-BE49-F238E27FC236}">
                <a16:creationId xmlns:a16="http://schemas.microsoft.com/office/drawing/2014/main" id="{3E9C1524-78C3-9DED-90BD-9FE053CA3AC2}"/>
              </a:ext>
            </a:extLst>
          </p:cNvPr>
          <p:cNvSpPr txBox="1"/>
          <p:nvPr/>
        </p:nvSpPr>
        <p:spPr>
          <a:xfrm>
            <a:off x="0" y="6488668"/>
            <a:ext cx="2890157" cy="369332"/>
          </a:xfrm>
          <a:prstGeom prst="rect">
            <a:avLst/>
          </a:prstGeom>
          <a:noFill/>
        </p:spPr>
        <p:txBody>
          <a:bodyPr wrap="square">
            <a:spAutoFit/>
          </a:bodyPr>
          <a:lstStyle/>
          <a:p>
            <a:r>
              <a:rPr lang="en-IE">
                <a:hlinkClick r:id="rId3"/>
              </a:rPr>
              <a:t>University of Plymouth - ESD</a:t>
            </a:r>
            <a:r>
              <a:rPr lang="en-IE"/>
              <a:t> </a:t>
            </a:r>
          </a:p>
        </p:txBody>
      </p:sp>
    </p:spTree>
    <p:extLst>
      <p:ext uri="{BB962C8B-B14F-4D97-AF65-F5344CB8AC3E}">
        <p14:creationId xmlns:p14="http://schemas.microsoft.com/office/powerpoint/2010/main" val="3875596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216E5-C775-10F5-C045-6A4766F09F97}"/>
              </a:ext>
            </a:extLst>
          </p:cNvPr>
          <p:cNvSpPr>
            <a:spLocks noGrp="1"/>
          </p:cNvSpPr>
          <p:nvPr>
            <p:ph type="title"/>
          </p:nvPr>
        </p:nvSpPr>
        <p:spPr>
          <a:xfrm>
            <a:off x="0" y="365125"/>
            <a:ext cx="10340502" cy="1325563"/>
          </a:xfrm>
          <a:solidFill>
            <a:srgbClr val="FFED00"/>
          </a:solidFill>
        </p:spPr>
        <p:txBody>
          <a:bodyPr/>
          <a:lstStyle/>
          <a:p>
            <a:r>
              <a:rPr lang="en-IE"/>
              <a:t>UN Sustainable Development Goals (SDGs)</a:t>
            </a:r>
          </a:p>
        </p:txBody>
      </p:sp>
      <p:pic>
        <p:nvPicPr>
          <p:cNvPr id="1030" name="Picture 6" descr="Wheel showing icons of all the UN Sustainable Development Goals. ">
            <a:extLst>
              <a:ext uri="{FF2B5EF4-FFF2-40B4-BE49-F238E27FC236}">
                <a16:creationId xmlns:a16="http://schemas.microsoft.com/office/drawing/2014/main" id="{2FB4C70C-6D60-3A40-6742-C3E1F9472E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250" r="17412"/>
          <a:stretch/>
        </p:blipFill>
        <p:spPr bwMode="auto">
          <a:xfrm>
            <a:off x="1277129" y="1795949"/>
            <a:ext cx="4700884" cy="4798946"/>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descr="Icons for the UN Sustainable Development Goals 1 (No Poverty), 4 (Quality Education), 8 (Decent Work and Economic Growth), and 9 (Industry, Innovation and Infrastructure). ">
            <a:extLst>
              <a:ext uri="{FF2B5EF4-FFF2-40B4-BE49-F238E27FC236}">
                <a16:creationId xmlns:a16="http://schemas.microsoft.com/office/drawing/2014/main" id="{1FC0996D-0B55-DE01-C95C-CF0E55502ABC}"/>
              </a:ext>
            </a:extLst>
          </p:cNvPr>
          <p:cNvGrpSpPr/>
          <p:nvPr/>
        </p:nvGrpSpPr>
        <p:grpSpPr>
          <a:xfrm>
            <a:off x="6218446" y="2114771"/>
            <a:ext cx="4122056" cy="4161301"/>
            <a:chOff x="6096000" y="2106304"/>
            <a:chExt cx="4122056" cy="4161301"/>
          </a:xfrm>
        </p:grpSpPr>
        <p:pic>
          <p:nvPicPr>
            <p:cNvPr id="11" name="Picture 10" descr="A red icon with a group of ">
              <a:extLst>
                <a:ext uri="{FF2B5EF4-FFF2-40B4-BE49-F238E27FC236}">
                  <a16:creationId xmlns:a16="http://schemas.microsoft.com/office/drawing/2014/main" id="{A0B5EB41-16CB-E70C-55AF-FC812DCB35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1" y="2106304"/>
              <a:ext cx="2009565" cy="2009565"/>
            </a:xfrm>
            <a:prstGeom prst="rect">
              <a:avLst/>
            </a:prstGeom>
          </p:spPr>
        </p:pic>
        <p:pic>
          <p:nvPicPr>
            <p:cNvPr id="13" name="Picture 12" descr="A red icon with a book and a pencil to represent SDG 4: Quality Education. ">
              <a:extLst>
                <a:ext uri="{FF2B5EF4-FFF2-40B4-BE49-F238E27FC236}">
                  <a16:creationId xmlns:a16="http://schemas.microsoft.com/office/drawing/2014/main" id="{3EBF9A6C-6E16-9D05-58FD-3C9029CE51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8491" y="2115872"/>
              <a:ext cx="2009565" cy="2009565"/>
            </a:xfrm>
            <a:prstGeom prst="rect">
              <a:avLst/>
            </a:prstGeom>
          </p:spPr>
        </p:pic>
        <p:pic>
          <p:nvPicPr>
            <p:cNvPr id="15" name="Picture 14" descr="A dark red icon showing a bar chart and an arrow going upwards to represent SDG 8: decent work and economic growth. &#10;">
              <a:extLst>
                <a:ext uri="{FF2B5EF4-FFF2-40B4-BE49-F238E27FC236}">
                  <a16:creationId xmlns:a16="http://schemas.microsoft.com/office/drawing/2014/main" id="{491A57A8-2B7E-883C-3630-1C439D689A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4258040"/>
              <a:ext cx="2009565" cy="2009565"/>
            </a:xfrm>
            <a:prstGeom prst="rect">
              <a:avLst/>
            </a:prstGeom>
          </p:spPr>
        </p:pic>
        <p:pic>
          <p:nvPicPr>
            <p:cNvPr id="17" name="Picture 16" descr="An orange icon with cubes representing SDG 9: industry, innovation and infrastructure. ">
              <a:extLst>
                <a:ext uri="{FF2B5EF4-FFF2-40B4-BE49-F238E27FC236}">
                  <a16:creationId xmlns:a16="http://schemas.microsoft.com/office/drawing/2014/main" id="{0A57C275-6E6B-5561-F6A1-9E8F89C2BE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08491" y="4242489"/>
              <a:ext cx="2009565" cy="2009565"/>
            </a:xfrm>
            <a:prstGeom prst="rect">
              <a:avLst/>
            </a:prstGeom>
          </p:spPr>
        </p:pic>
      </p:grpSp>
      <p:sp>
        <p:nvSpPr>
          <p:cNvPr id="9" name="TextBox 8">
            <a:extLst>
              <a:ext uri="{FF2B5EF4-FFF2-40B4-BE49-F238E27FC236}">
                <a16:creationId xmlns:a16="http://schemas.microsoft.com/office/drawing/2014/main" id="{50FD3DE5-FCBF-C144-1BB6-A3AD455882BE}"/>
              </a:ext>
            </a:extLst>
          </p:cNvPr>
          <p:cNvSpPr txBox="1"/>
          <p:nvPr/>
        </p:nvSpPr>
        <p:spPr>
          <a:xfrm>
            <a:off x="0" y="6488668"/>
            <a:ext cx="2890157" cy="369332"/>
          </a:xfrm>
          <a:prstGeom prst="rect">
            <a:avLst/>
          </a:prstGeom>
          <a:noFill/>
        </p:spPr>
        <p:txBody>
          <a:bodyPr wrap="square">
            <a:spAutoFit/>
          </a:bodyPr>
          <a:lstStyle/>
          <a:p>
            <a:r>
              <a:rPr lang="en-IE">
                <a:hlinkClick r:id="rId8"/>
              </a:rPr>
              <a:t>UN SDGs</a:t>
            </a:r>
            <a:r>
              <a:rPr lang="en-IE"/>
              <a:t> </a:t>
            </a:r>
          </a:p>
        </p:txBody>
      </p:sp>
    </p:spTree>
    <p:extLst>
      <p:ext uri="{BB962C8B-B14F-4D97-AF65-F5344CB8AC3E}">
        <p14:creationId xmlns:p14="http://schemas.microsoft.com/office/powerpoint/2010/main" val="3788508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47DDE3B-90B0-5594-AB61-6E2F56313C9B}"/>
              </a:ext>
            </a:extLst>
          </p:cNvPr>
          <p:cNvSpPr>
            <a:spLocks noGrp="1"/>
          </p:cNvSpPr>
          <p:nvPr>
            <p:ph type="title"/>
          </p:nvPr>
        </p:nvSpPr>
        <p:spPr>
          <a:xfrm>
            <a:off x="0" y="365125"/>
            <a:ext cx="10340502" cy="1325563"/>
          </a:xfrm>
          <a:solidFill>
            <a:srgbClr val="FFED00"/>
          </a:solidFill>
        </p:spPr>
        <p:txBody>
          <a:bodyPr/>
          <a:lstStyle/>
          <a:p>
            <a:r>
              <a:rPr lang="en-IE"/>
              <a:t>How does it all relate? </a:t>
            </a:r>
          </a:p>
        </p:txBody>
      </p:sp>
      <p:sp>
        <p:nvSpPr>
          <p:cNvPr id="3" name="Content Placeholder 2">
            <a:extLst>
              <a:ext uri="{FF2B5EF4-FFF2-40B4-BE49-F238E27FC236}">
                <a16:creationId xmlns:a16="http://schemas.microsoft.com/office/drawing/2014/main" id="{6855B022-F566-1D2F-FB90-200A23A0B342}"/>
              </a:ext>
            </a:extLst>
          </p:cNvPr>
          <p:cNvSpPr>
            <a:spLocks noGrp="1"/>
          </p:cNvSpPr>
          <p:nvPr>
            <p:ph idx="1"/>
          </p:nvPr>
        </p:nvSpPr>
        <p:spPr>
          <a:xfrm>
            <a:off x="838200" y="1825625"/>
            <a:ext cx="10515600" cy="4532144"/>
          </a:xfrm>
        </p:spPr>
        <p:txBody>
          <a:bodyPr>
            <a:normAutofit/>
          </a:bodyPr>
          <a:lstStyle/>
          <a:p>
            <a:pPr marL="0" indent="0">
              <a:buNone/>
            </a:pPr>
            <a:r>
              <a:rPr lang="en-IE" dirty="0"/>
              <a:t>Services promote different types of literacies, innovation, creativity </a:t>
            </a:r>
          </a:p>
          <a:p>
            <a:pPr marL="0" indent="0">
              <a:buNone/>
            </a:pPr>
            <a:endParaRPr lang="en-IE" dirty="0"/>
          </a:p>
          <a:p>
            <a:pPr marL="0" indent="0">
              <a:buNone/>
            </a:pPr>
            <a:r>
              <a:rPr lang="en-IE" dirty="0"/>
              <a:t>Active, participative, and experiential learning methods (ESD)</a:t>
            </a:r>
          </a:p>
          <a:p>
            <a:r>
              <a:rPr lang="en-IE" dirty="0"/>
              <a:t>Critical reflection </a:t>
            </a:r>
          </a:p>
          <a:p>
            <a:r>
              <a:rPr lang="en-IE" dirty="0"/>
              <a:t>Use of real-world scenarios </a:t>
            </a:r>
          </a:p>
          <a:p>
            <a:r>
              <a:rPr lang="en-IE" dirty="0"/>
              <a:t>Participatory learning </a:t>
            </a:r>
          </a:p>
          <a:p>
            <a:r>
              <a:rPr lang="en-IE" dirty="0"/>
              <a:t>Problem-based learning </a:t>
            </a:r>
          </a:p>
          <a:p>
            <a:r>
              <a:rPr lang="en-IE" dirty="0"/>
              <a:t>Collaborative learning </a:t>
            </a:r>
          </a:p>
          <a:p>
            <a:pPr marL="0" indent="0">
              <a:buNone/>
            </a:pPr>
            <a:endParaRPr lang="en-IE" dirty="0"/>
          </a:p>
        </p:txBody>
      </p:sp>
      <p:sp>
        <p:nvSpPr>
          <p:cNvPr id="8" name="TextBox 7">
            <a:extLst>
              <a:ext uri="{FF2B5EF4-FFF2-40B4-BE49-F238E27FC236}">
                <a16:creationId xmlns:a16="http://schemas.microsoft.com/office/drawing/2014/main" id="{3E9C1524-78C3-9DED-90BD-9FE053CA3AC2}"/>
              </a:ext>
            </a:extLst>
          </p:cNvPr>
          <p:cNvSpPr txBox="1"/>
          <p:nvPr/>
        </p:nvSpPr>
        <p:spPr>
          <a:xfrm>
            <a:off x="0" y="6488668"/>
            <a:ext cx="2890157" cy="369332"/>
          </a:xfrm>
          <a:prstGeom prst="rect">
            <a:avLst/>
          </a:prstGeom>
          <a:noFill/>
        </p:spPr>
        <p:txBody>
          <a:bodyPr wrap="square">
            <a:spAutoFit/>
          </a:bodyPr>
          <a:lstStyle/>
          <a:p>
            <a:r>
              <a:rPr lang="en-IE">
                <a:hlinkClick r:id="rId3"/>
              </a:rPr>
              <a:t>University of Plymouth - ESD</a:t>
            </a:r>
            <a:r>
              <a:rPr lang="en-IE"/>
              <a:t> </a:t>
            </a:r>
          </a:p>
        </p:txBody>
      </p:sp>
      <p:pic>
        <p:nvPicPr>
          <p:cNvPr id="2" name="Picture 1" descr="Venn diagram representing the triple bottom line for sustainability. One circle contains environment, another circle contains economy and the last circle contains society. The intersection of all three is sustainability. ">
            <a:extLst>
              <a:ext uri="{FF2B5EF4-FFF2-40B4-BE49-F238E27FC236}">
                <a16:creationId xmlns:a16="http://schemas.microsoft.com/office/drawing/2014/main" id="{209EB863-282F-D3B7-5E67-CC7501D85D0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4167" b="98333" l="14792" r="82240">
                        <a14:foregroundMark x1="46406" y1="13056" x2="49531" y2="35185"/>
                        <a14:foregroundMark x1="49531" y1="35185" x2="51771" y2="18611"/>
                        <a14:foregroundMark x1="51771" y1="18611" x2="44740" y2="13056"/>
                        <a14:foregroundMark x1="38698" y1="22037" x2="46354" y2="10556"/>
                        <a14:foregroundMark x1="46354" y1="10556" x2="58802" y2="19259"/>
                        <a14:foregroundMark x1="58802" y1="19259" x2="65313" y2="53056"/>
                        <a14:foregroundMark x1="65313" y1="53056" x2="50521" y2="65093"/>
                        <a14:foregroundMark x1="50521" y1="65093" x2="39167" y2="60370"/>
                        <a14:foregroundMark x1="39167" y1="60370" x2="29063" y2="70648"/>
                        <a14:foregroundMark x1="29063" y1="70648" x2="32969" y2="88148"/>
                        <a14:foregroundMark x1="32969" y1="88148" x2="61094" y2="88519"/>
                        <a14:foregroundMark x1="61094" y1="88519" x2="70833" y2="76759"/>
                        <a14:foregroundMark x1="70833" y1="76759" x2="70104" y2="50741"/>
                        <a14:foregroundMark x1="70104" y1="50741" x2="41302" y2="14074"/>
                        <a14:foregroundMark x1="41302" y1="14074" x2="34063" y2="30185"/>
                        <a14:foregroundMark x1="34063" y1="30185" x2="33802" y2="32778"/>
                        <a14:foregroundMark x1="48438" y1="6111" x2="64896" y2="56481"/>
                        <a14:foregroundMark x1="64896" y1="56481" x2="54896" y2="73241"/>
                        <a14:foregroundMark x1="54896" y1="73241" x2="27604" y2="73241"/>
                        <a14:foregroundMark x1="27604" y1="73241" x2="29844" y2="48333"/>
                        <a14:foregroundMark x1="29844" y1="48333" x2="41458" y2="57500"/>
                        <a14:foregroundMark x1="41458" y1="57500" x2="32344" y2="60185"/>
                        <a14:foregroundMark x1="32344" y1="60185" x2="34531" y2="76111"/>
                        <a14:foregroundMark x1="34531" y1="76111" x2="24219" y2="79815"/>
                        <a14:foregroundMark x1="24219" y1="79815" x2="23021" y2="62222"/>
                        <a14:foregroundMark x1="23021" y1="62222" x2="33438" y2="42685"/>
                        <a14:foregroundMark x1="33438" y1="42685" x2="35833" y2="40833"/>
                        <a14:foregroundMark x1="32292" y1="35463" x2="16823" y2="53889"/>
                        <a14:foregroundMark x1="16823" y1="53889" x2="18438" y2="78426"/>
                        <a14:foregroundMark x1="18438" y1="78426" x2="28021" y2="97037"/>
                        <a14:foregroundMark x1="28021" y1="97037" x2="46042" y2="96574"/>
                        <a14:foregroundMark x1="46042" y1="96574" x2="53750" y2="74167"/>
                        <a14:foregroundMark x1="53750" y1="74167" x2="47031" y2="45370"/>
                        <a14:foregroundMark x1="47031" y1="45370" x2="33438" y2="33611"/>
                        <a14:foregroundMark x1="33438" y1="33611" x2="28594" y2="33056"/>
                        <a14:foregroundMark x1="31250" y1="31852" x2="43021" y2="2778"/>
                        <a14:foregroundMark x1="43021" y1="2778" x2="58906" y2="4259"/>
                        <a14:foregroundMark x1="58906" y1="4259" x2="69583" y2="25926"/>
                        <a14:foregroundMark x1="69583" y1="25926" x2="67760" y2="55648"/>
                        <a14:foregroundMark x1="67760" y1="55648" x2="47083" y2="68611"/>
                        <a14:foregroundMark x1="47083" y1="68611" x2="31198" y2="43981"/>
                        <a14:foregroundMark x1="31198" y1="43981" x2="29271" y2="24815"/>
                        <a14:foregroundMark x1="29271" y1="24815" x2="29427" y2="22037"/>
                        <a14:foregroundMark x1="64948" y1="38796" x2="83229" y2="59167"/>
                        <a14:foregroundMark x1="83229" y1="59167" x2="82969" y2="87593"/>
                        <a14:foregroundMark x1="82969" y1="87593" x2="69323" y2="98241"/>
                        <a14:foregroundMark x1="69323" y1="98241" x2="50990" y2="91667"/>
                        <a14:foregroundMark x1="50990" y1="91667" x2="46146" y2="71111"/>
                        <a14:foregroundMark x1="46146" y1="71111" x2="50990" y2="45370"/>
                        <a14:foregroundMark x1="65104" y1="36111" x2="82240" y2="58148"/>
                        <a14:foregroundMark x1="82240" y1="58148" x2="75781" y2="86944"/>
                        <a14:foregroundMark x1="75781" y1="86944" x2="53385" y2="86204"/>
                        <a14:foregroundMark x1="53385" y1="86204" x2="47031" y2="54630"/>
                        <a14:foregroundMark x1="47031" y1="54630" x2="47604" y2="47130"/>
                        <a14:foregroundMark x1="50313" y1="92963" x2="26354" y2="98241"/>
                        <a14:foregroundMark x1="26354" y1="98241" x2="20521" y2="76944"/>
                        <a14:foregroundMark x1="20521" y1="76944" x2="20677" y2="42407"/>
                        <a14:foregroundMark x1="21146" y1="49259" x2="14792" y2="75278"/>
                        <a14:foregroundMark x1="14792" y1="75278" x2="23698" y2="48148"/>
                        <a14:foregroundMark x1="23698" y1="48148" x2="23021" y2="46296"/>
                        <a14:foregroundMark x1="17448" y1="70463" x2="31042" y2="94259"/>
                        <a14:foregroundMark x1="31042" y1="94259" x2="46979" y2="97778"/>
                        <a14:foregroundMark x1="46979" y1="97778" x2="52812" y2="97500"/>
                        <a14:foregroundMark x1="16302" y1="67500" x2="18229" y2="82407"/>
                        <a14:foregroundMark x1="18229" y1="82407" x2="24010" y2="98333"/>
                        <a14:foregroundMark x1="24010" y1="98333" x2="50417" y2="94630"/>
                        <a14:foregroundMark x1="50417" y1="94630" x2="50625" y2="91481"/>
                        <a14:foregroundMark x1="41719" y1="61481" x2="59896" y2="58426"/>
                        <a14:foregroundMark x1="59896" y1="58426" x2="43854" y2="59537"/>
                        <a14:foregroundMark x1="43854" y1="59537" x2="42708" y2="49537"/>
                        <a14:foregroundMark x1="42917" y1="53426" x2="51823" y2="47593"/>
                        <a14:foregroundMark x1="51823" y1="47593" x2="60677" y2="56389"/>
                        <a14:foregroundMark x1="60677" y1="56389" x2="42396" y2="53981"/>
                        <a14:foregroundMark x1="42396" y1="53981" x2="42240" y2="51944"/>
                        <a14:foregroundMark x1="40208" y1="53148" x2="48958" y2="49907"/>
                        <a14:foregroundMark x1="48958" y1="49907" x2="38490" y2="55278"/>
                        <a14:foregroundMark x1="38490" y1="55278" x2="38490" y2="53148"/>
                        <a14:foregroundMark x1="39531" y1="51944" x2="52031" y2="48981"/>
                        <a14:foregroundMark x1="52031" y1="48981" x2="59844" y2="56667"/>
                        <a14:foregroundMark x1="59844" y1="56667" x2="49792" y2="56111"/>
                        <a14:foregroundMark x1="49792" y1="56111" x2="49635" y2="55833"/>
                        <a14:foregroundMark x1="51458" y1="51667" x2="50625" y2="52222"/>
                        <a14:foregroundMark x1="50990" y1="53426" x2="58542" y2="51944"/>
                        <a14:foregroundMark x1="56719" y1="51019" x2="58073" y2="49815"/>
                      </a14:backgroundRemoval>
                    </a14:imgEffect>
                  </a14:imgLayer>
                </a14:imgProps>
              </a:ext>
              <a:ext uri="{28A0092B-C50C-407E-A947-70E740481C1C}">
                <a14:useLocalDpi xmlns:a14="http://schemas.microsoft.com/office/drawing/2010/main" val="0"/>
              </a:ext>
            </a:extLst>
          </a:blip>
          <a:srcRect l="16667" r="15969"/>
          <a:stretch/>
        </p:blipFill>
        <p:spPr>
          <a:xfrm>
            <a:off x="6448507" y="3423453"/>
            <a:ext cx="3891995" cy="3249881"/>
          </a:xfrm>
          <a:prstGeom prst="rect">
            <a:avLst/>
          </a:prstGeom>
        </p:spPr>
      </p:pic>
    </p:spTree>
    <p:extLst>
      <p:ext uri="{BB962C8B-B14F-4D97-AF65-F5344CB8AC3E}">
        <p14:creationId xmlns:p14="http://schemas.microsoft.com/office/powerpoint/2010/main" val="4171192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21CE7B-FDF2-D9D2-2C03-8231578A3EAB}"/>
              </a:ext>
              <a:ext uri="{C183D7F6-B498-43B3-948B-1728B52AA6E4}">
                <adec:decorative xmlns:adec="http://schemas.microsoft.com/office/drawing/2017/decorative" val="1"/>
              </a:ext>
            </a:extLst>
          </p:cNvPr>
          <p:cNvPicPr>
            <a:picLocks noChangeAspect="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414272" y="307848"/>
            <a:ext cx="9363456" cy="6242304"/>
          </a:xfrm>
          <a:prstGeom prst="rect">
            <a:avLst/>
          </a:prstGeom>
        </p:spPr>
      </p:pic>
      <p:sp>
        <p:nvSpPr>
          <p:cNvPr id="2" name="Title 1">
            <a:extLst>
              <a:ext uri="{FF2B5EF4-FFF2-40B4-BE49-F238E27FC236}">
                <a16:creationId xmlns:a16="http://schemas.microsoft.com/office/drawing/2014/main" id="{0C8664B3-D8FC-0964-1EDD-DF74C18B2A8F}"/>
              </a:ext>
            </a:extLst>
          </p:cNvPr>
          <p:cNvSpPr>
            <a:spLocks noGrp="1"/>
          </p:cNvSpPr>
          <p:nvPr>
            <p:ph type="title"/>
          </p:nvPr>
        </p:nvSpPr>
        <p:spPr>
          <a:solidFill>
            <a:srgbClr val="FFED00"/>
          </a:solidFill>
        </p:spPr>
        <p:txBody>
          <a:bodyPr anchor="ctr"/>
          <a:lstStyle/>
          <a:p>
            <a:pPr algn="ctr"/>
            <a:r>
              <a:rPr lang="en-IE"/>
              <a:t>Examples</a:t>
            </a:r>
          </a:p>
        </p:txBody>
      </p:sp>
    </p:spTree>
    <p:extLst>
      <p:ext uri="{BB962C8B-B14F-4D97-AF65-F5344CB8AC3E}">
        <p14:creationId xmlns:p14="http://schemas.microsoft.com/office/powerpoint/2010/main" val="2976243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E9F774F-D24F-C853-83DC-64DB5D024890}"/>
              </a:ext>
            </a:extLst>
          </p:cNvPr>
          <p:cNvSpPr>
            <a:spLocks noGrp="1"/>
          </p:cNvSpPr>
          <p:nvPr>
            <p:ph type="title"/>
          </p:nvPr>
        </p:nvSpPr>
        <p:spPr>
          <a:xfrm>
            <a:off x="0" y="365125"/>
            <a:ext cx="10340502" cy="1325563"/>
          </a:xfrm>
          <a:solidFill>
            <a:srgbClr val="FFED00"/>
          </a:solidFill>
        </p:spPr>
        <p:txBody>
          <a:bodyPr/>
          <a:lstStyle/>
          <a:p>
            <a:r>
              <a:rPr lang="en-IE"/>
              <a:t>Transforming learning environments</a:t>
            </a:r>
          </a:p>
        </p:txBody>
      </p:sp>
      <p:pic>
        <p:nvPicPr>
          <p:cNvPr id="2050" name="Picture 2" descr="The Digital Scholarship Studio in UCC Library. A number of computers with large curved monitors can be seen. ">
            <a:extLst>
              <a:ext uri="{FF2B5EF4-FFF2-40B4-BE49-F238E27FC236}">
                <a16:creationId xmlns:a16="http://schemas.microsoft.com/office/drawing/2014/main" id="{BA270BC1-1B56-CEF0-1BB9-A71950DF75C4}"/>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38200" y="2050574"/>
            <a:ext cx="5181600" cy="3901440"/>
          </a:xfrm>
          <a:prstGeom prst="rect">
            <a:avLst/>
          </a:prstGeom>
          <a:noFill/>
          <a:extLst>
            <a:ext uri="{909E8E84-426E-40DD-AFC4-6F175D3DCCD1}">
              <a14:hiddenFill xmlns:a14="http://schemas.microsoft.com/office/drawing/2010/main">
                <a:solidFill>
                  <a:srgbClr val="FFFFFF"/>
                </a:solidFill>
              </a14:hiddenFill>
            </a:ext>
          </a:extLst>
        </p:spPr>
      </p:pic>
      <p:pic>
        <p:nvPicPr>
          <p:cNvPr id="12" name="Content Placeholder 11" descr="A screenshot of the homepage to access UCC Library's online course materials. ">
            <a:extLst>
              <a:ext uri="{FF2B5EF4-FFF2-40B4-BE49-F238E27FC236}">
                <a16:creationId xmlns:a16="http://schemas.microsoft.com/office/drawing/2014/main" id="{BBD6EAE7-968B-86AE-2917-3C4A21E4E205}"/>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b="52460"/>
          <a:stretch/>
        </p:blipFill>
        <p:spPr>
          <a:xfrm>
            <a:off x="6172202" y="2050574"/>
            <a:ext cx="4168300" cy="4053326"/>
          </a:xfrm>
        </p:spPr>
      </p:pic>
    </p:spTree>
    <p:extLst>
      <p:ext uri="{BB962C8B-B14F-4D97-AF65-F5344CB8AC3E}">
        <p14:creationId xmlns:p14="http://schemas.microsoft.com/office/powerpoint/2010/main" val="4287768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D50E60-ED1E-9D77-D447-4B5DCA0FBCFF}"/>
              </a:ext>
            </a:extLst>
          </p:cNvPr>
          <p:cNvSpPr>
            <a:spLocks noGrp="1"/>
          </p:cNvSpPr>
          <p:nvPr>
            <p:ph type="title"/>
          </p:nvPr>
        </p:nvSpPr>
        <p:spPr>
          <a:xfrm>
            <a:off x="0" y="365125"/>
            <a:ext cx="10340502" cy="1325563"/>
          </a:xfrm>
          <a:solidFill>
            <a:srgbClr val="FFED00"/>
          </a:solidFill>
        </p:spPr>
        <p:txBody>
          <a:bodyPr/>
          <a:lstStyle/>
          <a:p>
            <a:r>
              <a:rPr lang="en-IE"/>
              <a:t>Partner for innovation</a:t>
            </a:r>
          </a:p>
        </p:txBody>
      </p:sp>
      <p:pic>
        <p:nvPicPr>
          <p:cNvPr id="2052" name="Picture 4" descr="Four people are working around a computer to scan a butter wrapper. ">
            <a:extLst>
              <a:ext uri="{FF2B5EF4-FFF2-40B4-BE49-F238E27FC236}">
                <a16:creationId xmlns:a16="http://schemas.microsoft.com/office/drawing/2014/main" id="{E9D17E58-BFFE-1E53-9EC4-83C7CD4D2BD6}"/>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38200" y="2050574"/>
            <a:ext cx="5181600" cy="390144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Screenshot of a tweet from UCC Library's Twitter. The tweet is providing information on a 3D printed scale module of a dilution refrigerator. ">
            <a:extLst>
              <a:ext uri="{FF2B5EF4-FFF2-40B4-BE49-F238E27FC236}">
                <a16:creationId xmlns:a16="http://schemas.microsoft.com/office/drawing/2014/main" id="{7E3EC53E-E4F6-2AEA-D448-E3821DA3A30A}"/>
              </a:ext>
            </a:extLst>
          </p:cNvPr>
          <p:cNvPicPr>
            <a:picLocks noGrp="1" noChangeAspect="1"/>
          </p:cNvPicPr>
          <p:nvPr>
            <p:ph sz="half" idx="2"/>
          </p:nvPr>
        </p:nvPicPr>
        <p:blipFill>
          <a:blip r:embed="rId4"/>
          <a:stretch>
            <a:fillRect/>
          </a:stretch>
        </p:blipFill>
        <p:spPr>
          <a:xfrm>
            <a:off x="6189396" y="1825625"/>
            <a:ext cx="5147208" cy="4351338"/>
          </a:xfrm>
        </p:spPr>
      </p:pic>
    </p:spTree>
    <p:extLst>
      <p:ext uri="{BB962C8B-B14F-4D97-AF65-F5344CB8AC3E}">
        <p14:creationId xmlns:p14="http://schemas.microsoft.com/office/powerpoint/2010/main" val="3581691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w Cen M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0938D6A8A3EF498FAFD4E7FD7BD90F" ma:contentTypeVersion="15" ma:contentTypeDescription="Create a new document." ma:contentTypeScope="" ma:versionID="5c6c2cc82f3eee5ecdced91eca5d8728">
  <xsd:schema xmlns:xsd="http://www.w3.org/2001/XMLSchema" xmlns:xs="http://www.w3.org/2001/XMLSchema" xmlns:p="http://schemas.microsoft.com/office/2006/metadata/properties" xmlns:ns3="dc073ff1-8b5c-4986-ab56-ffd7097e426b" xmlns:ns4="0c1d2fa0-ec34-4c7c-b2ee-2545b5e693d6" targetNamespace="http://schemas.microsoft.com/office/2006/metadata/properties" ma:root="true" ma:fieldsID="bb92909d9a0645505827d6a6d8bf24cb" ns3:_="" ns4:_="">
    <xsd:import namespace="dc073ff1-8b5c-4986-ab56-ffd7097e426b"/>
    <xsd:import namespace="0c1d2fa0-ec34-4c7c-b2ee-2545b5e693d6"/>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073ff1-8b5c-4986-ab56-ffd7097e42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c1d2fa0-ec34-4c7c-b2ee-2545b5e693d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dc073ff1-8b5c-4986-ab56-ffd7097e426b" xsi:nil="true"/>
  </documentManagement>
</p:properties>
</file>

<file path=customXml/itemProps1.xml><?xml version="1.0" encoding="utf-8"?>
<ds:datastoreItem xmlns:ds="http://schemas.openxmlformats.org/officeDocument/2006/customXml" ds:itemID="{38C25B34-1C07-4129-8DE8-19FBB187D9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073ff1-8b5c-4986-ab56-ffd7097e426b"/>
    <ds:schemaRef ds:uri="0c1d2fa0-ec34-4c7c-b2ee-2545b5e693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EC7BEA-8062-4171-91C4-CB00FAE83F93}">
  <ds:schemaRefs>
    <ds:schemaRef ds:uri="http://schemas.microsoft.com/sharepoint/v3/contenttype/forms"/>
  </ds:schemaRefs>
</ds:datastoreItem>
</file>

<file path=customXml/itemProps3.xml><?xml version="1.0" encoding="utf-8"?>
<ds:datastoreItem xmlns:ds="http://schemas.openxmlformats.org/officeDocument/2006/customXml" ds:itemID="{66B979FB-F645-410C-BF7F-A5B6BE83FD45}">
  <ds:schemaRefs>
    <ds:schemaRef ds:uri="http://schemas.microsoft.com/office/2006/metadata/properties"/>
    <ds:schemaRef ds:uri="http://purl.org/dc/term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0c1d2fa0-ec34-4c7c-b2ee-2545b5e693d6"/>
    <ds:schemaRef ds:uri="dc073ff1-8b5c-4986-ab56-ffd7097e426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TotalTime>
  <Words>513</Words>
  <Application>Microsoft Office PowerPoint</Application>
  <PresentationFormat>Widescreen</PresentationFormat>
  <Paragraphs>69</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Helvetica Neue</vt:lpstr>
      <vt:lpstr>nexussans</vt:lpstr>
      <vt:lpstr>Tw Cen MT</vt:lpstr>
      <vt:lpstr>Office Theme</vt:lpstr>
      <vt:lpstr>Education for  sustainable development</vt:lpstr>
      <vt:lpstr>Introduction and Context</vt:lpstr>
      <vt:lpstr>UCC Library</vt:lpstr>
      <vt:lpstr>Education for Sustainable Development (ESD)</vt:lpstr>
      <vt:lpstr>UN Sustainable Development Goals (SDGs)</vt:lpstr>
      <vt:lpstr>How does it all relate? </vt:lpstr>
      <vt:lpstr>Examples</vt:lpstr>
      <vt:lpstr>Transforming learning environments</vt:lpstr>
      <vt:lpstr>Partner for innovation</vt:lpstr>
      <vt:lpstr>Building digital capacities </vt:lpstr>
      <vt:lpstr>Increasing access</vt:lpstr>
      <vt:lpstr>Developing key skills </vt:lpstr>
      <vt:lpstr>Promoting lifelong learning </vt:lpstr>
      <vt:lpstr>Conclusion</vt:lpstr>
      <vt:lpstr>Thank you stephanie.chen@ucc.ie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for sustainable development</dc:title>
  <dc:creator>Stephanie Chen</dc:creator>
  <cp:lastModifiedBy>Siobhan Bowman</cp:lastModifiedBy>
  <cp:revision>2</cp:revision>
  <cp:lastPrinted>2023-05-17T08:33:57Z</cp:lastPrinted>
  <dcterms:created xsi:type="dcterms:W3CDTF">2023-02-17T16:53:05Z</dcterms:created>
  <dcterms:modified xsi:type="dcterms:W3CDTF">2023-07-12T14:00:42Z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0x010100E50938D6A8A3EF498FAFD4E7FD7BD90F</vt:lpwstr>
  </property>
</Properties>
</file>