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5" r:id="rId2"/>
    <p:sldId id="266" r:id="rId3"/>
    <p:sldId id="267" r:id="rId4"/>
    <p:sldId id="268" r:id="rId5"/>
    <p:sldId id="269" r:id="rId6"/>
    <p:sldId id="264" r:id="rId7"/>
    <p:sldId id="262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1A71AE-3ACC-4A4E-BC31-CF89A80009B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24F5D9-BC67-4429-8147-B36B94628854}">
      <dgm:prSet phldrT="[Text]"/>
      <dgm:spPr/>
      <dgm:t>
        <a:bodyPr/>
        <a:lstStyle/>
        <a:p>
          <a:r>
            <a:rPr lang="en-US" dirty="0" smtClean="0"/>
            <a:t>Unplanned Cesarean in a Nulliparous Woman</a:t>
          </a:r>
          <a:endParaRPr lang="en-US" dirty="0"/>
        </a:p>
      </dgm:t>
    </dgm:pt>
    <dgm:pt modelId="{345E76B1-641E-4292-883E-707711E435CD}" type="parTrans" cxnId="{EC5808C1-C419-437A-AC87-24C466F2F59A}">
      <dgm:prSet/>
      <dgm:spPr/>
      <dgm:t>
        <a:bodyPr/>
        <a:lstStyle/>
        <a:p>
          <a:endParaRPr lang="en-US"/>
        </a:p>
      </dgm:t>
    </dgm:pt>
    <dgm:pt modelId="{EC8F4EDE-21EF-495A-A1F6-89392CBF1F26}" type="sibTrans" cxnId="{EC5808C1-C419-437A-AC87-24C466F2F59A}">
      <dgm:prSet/>
      <dgm:spPr/>
      <dgm:t>
        <a:bodyPr/>
        <a:lstStyle/>
        <a:p>
          <a:endParaRPr lang="en-US"/>
        </a:p>
      </dgm:t>
    </dgm:pt>
    <dgm:pt modelId="{FB2ABC2C-D7E9-47E9-974B-017CED79CC97}">
      <dgm:prSet phldrT="[Text]"/>
      <dgm:spPr/>
      <dgm:t>
        <a:bodyPr/>
        <a:lstStyle/>
        <a:p>
          <a:r>
            <a:rPr lang="en-US" dirty="0" smtClean="0"/>
            <a:t>Maternal </a:t>
          </a:r>
        </a:p>
        <a:p>
          <a:r>
            <a:rPr lang="en-US" dirty="0" smtClean="0"/>
            <a:t>Characteristics</a:t>
          </a:r>
          <a:endParaRPr lang="en-US" dirty="0"/>
        </a:p>
      </dgm:t>
    </dgm:pt>
    <dgm:pt modelId="{29FE298C-FEA8-450F-A193-9D97E2C82A39}" type="parTrans" cxnId="{981122E9-F7FB-4881-B39C-A26ABCDE1453}">
      <dgm:prSet/>
      <dgm:spPr/>
      <dgm:t>
        <a:bodyPr/>
        <a:lstStyle/>
        <a:p>
          <a:endParaRPr lang="en-US"/>
        </a:p>
      </dgm:t>
    </dgm:pt>
    <dgm:pt modelId="{A7AD2F67-D31C-4E5E-86B4-7047B79678EE}" type="sibTrans" cxnId="{981122E9-F7FB-4881-B39C-A26ABCDE1453}">
      <dgm:prSet/>
      <dgm:spPr/>
      <dgm:t>
        <a:bodyPr/>
        <a:lstStyle/>
        <a:p>
          <a:endParaRPr lang="en-US"/>
        </a:p>
      </dgm:t>
    </dgm:pt>
    <dgm:pt modelId="{921A5D3D-1851-4341-ADBB-B2F12C0EF8C6}">
      <dgm:prSet phldrT="[Text]"/>
      <dgm:spPr/>
      <dgm:t>
        <a:bodyPr/>
        <a:lstStyle/>
        <a:p>
          <a:r>
            <a:rPr lang="en-US" dirty="0" smtClean="0"/>
            <a:t>Fetal Biometry</a:t>
          </a:r>
          <a:endParaRPr lang="en-US" dirty="0"/>
        </a:p>
      </dgm:t>
    </dgm:pt>
    <dgm:pt modelId="{EC569F72-7E4E-4C18-9E98-608422454C84}" type="parTrans" cxnId="{D1CE389A-6CE9-4562-B9AE-D81A4BB1CA64}">
      <dgm:prSet/>
      <dgm:spPr/>
      <dgm:t>
        <a:bodyPr/>
        <a:lstStyle/>
        <a:p>
          <a:endParaRPr lang="en-US"/>
        </a:p>
      </dgm:t>
    </dgm:pt>
    <dgm:pt modelId="{8C582E20-384A-4AD3-8460-B6CF8B925CEE}" type="sibTrans" cxnId="{D1CE389A-6CE9-4562-B9AE-D81A4BB1CA64}">
      <dgm:prSet/>
      <dgm:spPr/>
      <dgm:t>
        <a:bodyPr/>
        <a:lstStyle/>
        <a:p>
          <a:endParaRPr lang="en-US"/>
        </a:p>
      </dgm:t>
    </dgm:pt>
    <dgm:pt modelId="{C12AD307-8017-46DD-A092-9FB89EC7EBCF}" type="pres">
      <dgm:prSet presAssocID="{3A1A71AE-3ACC-4A4E-BC31-CF89A80009B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D00559-0B96-419C-B523-8D47436693F7}" type="pres">
      <dgm:prSet presAssocID="{0324F5D9-BC67-4429-8147-B36B94628854}" presName="centerShape" presStyleLbl="node0" presStyleIdx="0" presStyleCnt="1" custScaleX="108569" custScaleY="108958"/>
      <dgm:spPr/>
      <dgm:t>
        <a:bodyPr/>
        <a:lstStyle/>
        <a:p>
          <a:endParaRPr lang="en-US"/>
        </a:p>
      </dgm:t>
    </dgm:pt>
    <dgm:pt modelId="{6232A659-A8AB-468C-820B-430D671FC4AE}" type="pres">
      <dgm:prSet presAssocID="{29FE298C-FEA8-450F-A193-9D97E2C82A39}" presName="parTrans" presStyleLbl="bgSibTrans2D1" presStyleIdx="0" presStyleCnt="2"/>
      <dgm:spPr/>
      <dgm:t>
        <a:bodyPr/>
        <a:lstStyle/>
        <a:p>
          <a:endParaRPr lang="en-US"/>
        </a:p>
      </dgm:t>
    </dgm:pt>
    <dgm:pt modelId="{EDFA1DD3-E03E-48C8-A932-C0E6DFD24169}" type="pres">
      <dgm:prSet presAssocID="{FB2ABC2C-D7E9-47E9-974B-017CED79CC9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F175D-A9C3-4572-A9AC-4593B75B3245}" type="pres">
      <dgm:prSet presAssocID="{EC569F72-7E4E-4C18-9E98-608422454C84}" presName="parTrans" presStyleLbl="bgSibTrans2D1" presStyleIdx="1" presStyleCnt="2"/>
      <dgm:spPr/>
      <dgm:t>
        <a:bodyPr/>
        <a:lstStyle/>
        <a:p>
          <a:endParaRPr lang="en-US"/>
        </a:p>
      </dgm:t>
    </dgm:pt>
    <dgm:pt modelId="{DBC0D565-2677-4094-B970-76761DCDDA71}" type="pres">
      <dgm:prSet presAssocID="{921A5D3D-1851-4341-ADBB-B2F12C0EF8C6}" presName="node" presStyleLbl="node1" presStyleIdx="1" presStyleCnt="2" custScaleX="100386" custScaleY="107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78E3B8-0995-4399-924E-EF9BD61EAEB2}" type="presOf" srcId="{29FE298C-FEA8-450F-A193-9D97E2C82A39}" destId="{6232A659-A8AB-468C-820B-430D671FC4AE}" srcOrd="0" destOrd="0" presId="urn:microsoft.com/office/officeart/2005/8/layout/radial4"/>
    <dgm:cxn modelId="{58A6D79F-D91D-4040-BFBE-75F287533356}" type="presOf" srcId="{921A5D3D-1851-4341-ADBB-B2F12C0EF8C6}" destId="{DBC0D565-2677-4094-B970-76761DCDDA71}" srcOrd="0" destOrd="0" presId="urn:microsoft.com/office/officeart/2005/8/layout/radial4"/>
    <dgm:cxn modelId="{59D75919-D548-493D-A625-68A15A31F804}" type="presOf" srcId="{0324F5D9-BC67-4429-8147-B36B94628854}" destId="{FAD00559-0B96-419C-B523-8D47436693F7}" srcOrd="0" destOrd="0" presId="urn:microsoft.com/office/officeart/2005/8/layout/radial4"/>
    <dgm:cxn modelId="{28CFEAA1-0FA2-41CB-B07A-320762BFBE20}" type="presOf" srcId="{EC569F72-7E4E-4C18-9E98-608422454C84}" destId="{467F175D-A9C3-4572-A9AC-4593B75B3245}" srcOrd="0" destOrd="0" presId="urn:microsoft.com/office/officeart/2005/8/layout/radial4"/>
    <dgm:cxn modelId="{6B7C84D5-DB01-4131-BDCC-7130AAF53B23}" type="presOf" srcId="{FB2ABC2C-D7E9-47E9-974B-017CED79CC97}" destId="{EDFA1DD3-E03E-48C8-A932-C0E6DFD24169}" srcOrd="0" destOrd="0" presId="urn:microsoft.com/office/officeart/2005/8/layout/radial4"/>
    <dgm:cxn modelId="{D1CE389A-6CE9-4562-B9AE-D81A4BB1CA64}" srcId="{0324F5D9-BC67-4429-8147-B36B94628854}" destId="{921A5D3D-1851-4341-ADBB-B2F12C0EF8C6}" srcOrd="1" destOrd="0" parTransId="{EC569F72-7E4E-4C18-9E98-608422454C84}" sibTransId="{8C582E20-384A-4AD3-8460-B6CF8B925CEE}"/>
    <dgm:cxn modelId="{981122E9-F7FB-4881-B39C-A26ABCDE1453}" srcId="{0324F5D9-BC67-4429-8147-B36B94628854}" destId="{FB2ABC2C-D7E9-47E9-974B-017CED79CC97}" srcOrd="0" destOrd="0" parTransId="{29FE298C-FEA8-450F-A193-9D97E2C82A39}" sibTransId="{A7AD2F67-D31C-4E5E-86B4-7047B79678EE}"/>
    <dgm:cxn modelId="{EC5808C1-C419-437A-AC87-24C466F2F59A}" srcId="{3A1A71AE-3ACC-4A4E-BC31-CF89A80009B8}" destId="{0324F5D9-BC67-4429-8147-B36B94628854}" srcOrd="0" destOrd="0" parTransId="{345E76B1-641E-4292-883E-707711E435CD}" sibTransId="{EC8F4EDE-21EF-495A-A1F6-89392CBF1F26}"/>
    <dgm:cxn modelId="{4774712B-25BF-4124-9966-D043941231BD}" type="presOf" srcId="{3A1A71AE-3ACC-4A4E-BC31-CF89A80009B8}" destId="{C12AD307-8017-46DD-A092-9FB89EC7EBCF}" srcOrd="0" destOrd="0" presId="urn:microsoft.com/office/officeart/2005/8/layout/radial4"/>
    <dgm:cxn modelId="{F2D96506-61DC-459D-82F4-E5389F6B944B}" type="presParOf" srcId="{C12AD307-8017-46DD-A092-9FB89EC7EBCF}" destId="{FAD00559-0B96-419C-B523-8D47436693F7}" srcOrd="0" destOrd="0" presId="urn:microsoft.com/office/officeart/2005/8/layout/radial4"/>
    <dgm:cxn modelId="{82DAE427-2A1F-49BA-8C4E-F2F415AD353C}" type="presParOf" srcId="{C12AD307-8017-46DD-A092-9FB89EC7EBCF}" destId="{6232A659-A8AB-468C-820B-430D671FC4AE}" srcOrd="1" destOrd="0" presId="urn:microsoft.com/office/officeart/2005/8/layout/radial4"/>
    <dgm:cxn modelId="{0F9C1C69-F08B-4643-B33A-7F192B788EE1}" type="presParOf" srcId="{C12AD307-8017-46DD-A092-9FB89EC7EBCF}" destId="{EDFA1DD3-E03E-48C8-A932-C0E6DFD24169}" srcOrd="2" destOrd="0" presId="urn:microsoft.com/office/officeart/2005/8/layout/radial4"/>
    <dgm:cxn modelId="{1CB08345-4CB2-4B81-8FC8-0A6332DA4FEB}" type="presParOf" srcId="{C12AD307-8017-46DD-A092-9FB89EC7EBCF}" destId="{467F175D-A9C3-4572-A9AC-4593B75B3245}" srcOrd="3" destOrd="0" presId="urn:microsoft.com/office/officeart/2005/8/layout/radial4"/>
    <dgm:cxn modelId="{DE37C55B-4267-4583-8FFF-0AD6F81073E6}" type="presParOf" srcId="{C12AD307-8017-46DD-A092-9FB89EC7EBCF}" destId="{DBC0D565-2677-4094-B970-76761DCDDA71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D00559-0B96-419C-B523-8D47436693F7}">
      <dsp:nvSpPr>
        <dsp:cNvPr id="0" name=""/>
        <dsp:cNvSpPr/>
      </dsp:nvSpPr>
      <dsp:spPr>
        <a:xfrm>
          <a:off x="2785458" y="1257706"/>
          <a:ext cx="2311878" cy="23201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Unplanned Cesarean in a Nulliparous Woman</a:t>
          </a:r>
          <a:endParaRPr lang="en-US" sz="2300" kern="1200" dirty="0"/>
        </a:p>
      </dsp:txBody>
      <dsp:txXfrm>
        <a:off x="3124025" y="1597486"/>
        <a:ext cx="1634744" cy="1640601"/>
      </dsp:txXfrm>
    </dsp:sp>
    <dsp:sp modelId="{6232A659-A8AB-468C-820B-430D671FC4AE}">
      <dsp:nvSpPr>
        <dsp:cNvPr id="0" name=""/>
        <dsp:cNvSpPr/>
      </dsp:nvSpPr>
      <dsp:spPr>
        <a:xfrm rot="12900000">
          <a:off x="1474907" y="942660"/>
          <a:ext cx="1586300" cy="60688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A1DD3-E03E-48C8-A932-C0E6DFD24169}">
      <dsp:nvSpPr>
        <dsp:cNvPr id="0" name=""/>
        <dsp:cNvSpPr/>
      </dsp:nvSpPr>
      <dsp:spPr>
        <a:xfrm>
          <a:off x="606877" y="-18006"/>
          <a:ext cx="2022938" cy="1618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Maternal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Characteristics</a:t>
          </a:r>
          <a:endParaRPr lang="en-US" sz="2400" kern="1200" dirty="0"/>
        </a:p>
      </dsp:txBody>
      <dsp:txXfrm>
        <a:off x="654277" y="29394"/>
        <a:ext cx="1928138" cy="1523550"/>
      </dsp:txXfrm>
    </dsp:sp>
    <dsp:sp modelId="{467F175D-A9C3-4572-A9AC-4593B75B3245}">
      <dsp:nvSpPr>
        <dsp:cNvPr id="0" name=""/>
        <dsp:cNvSpPr/>
      </dsp:nvSpPr>
      <dsp:spPr>
        <a:xfrm rot="19500000">
          <a:off x="4821587" y="942660"/>
          <a:ext cx="1586300" cy="60688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0D565-2677-4094-B970-76761DCDDA71}">
      <dsp:nvSpPr>
        <dsp:cNvPr id="0" name=""/>
        <dsp:cNvSpPr/>
      </dsp:nvSpPr>
      <dsp:spPr>
        <a:xfrm>
          <a:off x="5249075" y="-76396"/>
          <a:ext cx="2030747" cy="1735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Fetal Biometry</a:t>
          </a:r>
          <a:endParaRPr lang="en-US" sz="2400" kern="1200" dirty="0"/>
        </a:p>
      </dsp:txBody>
      <dsp:txXfrm>
        <a:off x="5299895" y="-25576"/>
        <a:ext cx="1929107" cy="1633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8128F-D075-4618-A0F6-12A556BE88B0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282A0-F182-4EDF-965F-570C9EFE9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4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3447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Our hypothesis was</a:t>
            </a:r>
            <a:r>
              <a:rPr lang="en-IE" baseline="0" dirty="0" smtClean="0"/>
              <a:t> that by using maternal demographic details and term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 that we would be able to predict the need for an unplanned caesarean in a nulliparous women. </a:t>
            </a:r>
            <a:r>
              <a:rPr lang="en-IE" dirty="0" smtClean="0"/>
              <a:t>In this primary analysis of the Genesis study, our objective was to prospectively assess the use of prenatally determined, maternal and </a:t>
            </a:r>
            <a:r>
              <a:rPr lang="en-IE" dirty="0" err="1" smtClean="0"/>
              <a:t>fetal</a:t>
            </a:r>
            <a:r>
              <a:rPr lang="en-IE" dirty="0" smtClean="0"/>
              <a:t>, demographic, clinical and ultrasound features to develop a predictive tool for unplanned caesarean delivery in the term nulliparous woman, prior to the onset of labour.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9170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This was a prospective</a:t>
            </a:r>
            <a:r>
              <a:rPr lang="en-IE" baseline="0" dirty="0" smtClean="0"/>
              <a:t> observational study carried out by the Perinatal Ireland Research Consortium across 7 clinical sites on the island of Ireland between October 2012 and June 2015. All nulliparous women in an uncomplicated pregnancy between 39 and 40+ 6 weeks’  gestation were invited to participate. A research ultrasound was performed to obtain routine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biometry. Clinicians, midwives and participants alike were blinded from the ultrasound derived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biometry. Other standard perinatal and obstetric data were collected contemporaneously.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>
                <a:solidFill>
                  <a:prstClr val="black"/>
                </a:solidFill>
              </a:rPr>
              <a:pPr/>
              <a:t>3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62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This was a prospective</a:t>
            </a:r>
            <a:r>
              <a:rPr lang="en-IE" baseline="0" dirty="0" smtClean="0"/>
              <a:t> observational study carried out by the Perinatal Ireland Research Consortium across 7 clinical sites on the island of Ireland between October 2012 and June 2015. All nulliparous women in an uncomplicated pregnancy between 39 and 40+ 6 weeks’  gestation were invited to participate. A research ultrasound was performed to obtain routine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biometry. Clinicians, midwives and participants alike were blinded from the ultrasound derived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biometry. Other standard perinatal and obstetric data were collected contemporaneously.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>
                <a:solidFill>
                  <a:prstClr val="black"/>
                </a:solidFill>
              </a:rPr>
              <a:pPr/>
              <a:t>4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55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This was a prospective</a:t>
            </a:r>
            <a:r>
              <a:rPr lang="en-IE" baseline="0" dirty="0" smtClean="0"/>
              <a:t> observational study carried out by the Perinatal Ireland Research Consortium across 7 clinical sites on the island of Ireland between October 2012 and June 2015. All nulliparous women in an uncomplicated pregnancy between 39 and 40+ 6 weeks’  gestation were invited to participate. A research ultrasound was performed to obtain routine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biometry. Clinicians, midwives and participants alike were blinded from the ultrasound derived </a:t>
            </a:r>
            <a:r>
              <a:rPr lang="en-IE" baseline="0" dirty="0" err="1" smtClean="0"/>
              <a:t>fetal</a:t>
            </a:r>
            <a:r>
              <a:rPr lang="en-IE" baseline="0" dirty="0" smtClean="0"/>
              <a:t> biometry. Other standard perinatal and obstetric data were collected contemporaneously.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>
                <a:solidFill>
                  <a:prstClr val="black"/>
                </a:solidFill>
              </a:rPr>
              <a:pPr/>
              <a:t>5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13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71842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85428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755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0F78-57DF-43CE-9557-0E74875007BC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5800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94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11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6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9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47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7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9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3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4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2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3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9C889-66CF-48BB-A4AF-DD6D744C4AAA}" type="datetimeFigureOut">
              <a:rPr lang="en-US" smtClean="0"/>
              <a:t>8/18/2017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7C3B0-6C89-458D-9FAC-7524BED06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5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87843"/>
            <a:ext cx="9144000" cy="467878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endParaRPr lang="en-IE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endParaRPr lang="en-IE" dirty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endParaRPr lang="en-IE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endParaRPr lang="en-IE" dirty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endParaRPr lang="en-IE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endParaRPr lang="en-IE" dirty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dirty="0" smtClean="0">
                <a:solidFill>
                  <a:prstClr val="white"/>
                </a:solidFill>
              </a:rPr>
              <a:t>Naomi </a:t>
            </a:r>
            <a:r>
              <a:rPr lang="en-IE" dirty="0">
                <a:solidFill>
                  <a:prstClr val="white"/>
                </a:solidFill>
              </a:rPr>
              <a:t>Burke, Gerry Burke, Michael Turner, </a:t>
            </a:r>
            <a:r>
              <a:rPr lang="en-IE" dirty="0" err="1">
                <a:solidFill>
                  <a:prstClr val="white"/>
                </a:solidFill>
              </a:rPr>
              <a:t>Fionnuala</a:t>
            </a:r>
            <a:r>
              <a:rPr lang="en-IE" dirty="0">
                <a:solidFill>
                  <a:prstClr val="white"/>
                </a:solidFill>
              </a:rPr>
              <a:t> </a:t>
            </a:r>
            <a:r>
              <a:rPr lang="en-IE" dirty="0" err="1">
                <a:solidFill>
                  <a:prstClr val="white"/>
                </a:solidFill>
              </a:rPr>
              <a:t>Breathnach</a:t>
            </a:r>
            <a:r>
              <a:rPr lang="en-IE" dirty="0">
                <a:solidFill>
                  <a:prstClr val="white"/>
                </a:solidFill>
              </a:rPr>
              <a:t>, </a:t>
            </a:r>
            <a:r>
              <a:rPr lang="en-IE" dirty="0" err="1">
                <a:solidFill>
                  <a:prstClr val="white"/>
                </a:solidFill>
              </a:rPr>
              <a:t>Fionnuala</a:t>
            </a:r>
            <a:r>
              <a:rPr lang="en-IE" dirty="0">
                <a:solidFill>
                  <a:prstClr val="white"/>
                </a:solidFill>
              </a:rPr>
              <a:t> McAuliffe, </a:t>
            </a:r>
            <a:endParaRPr lang="en-IE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dirty="0" smtClean="0">
                <a:solidFill>
                  <a:prstClr val="white"/>
                </a:solidFill>
              </a:rPr>
              <a:t>John </a:t>
            </a:r>
            <a:r>
              <a:rPr lang="en-IE" dirty="0">
                <a:solidFill>
                  <a:prstClr val="white"/>
                </a:solidFill>
              </a:rPr>
              <a:t>J Morrison,  </a:t>
            </a:r>
            <a:r>
              <a:rPr lang="en-IE" dirty="0" err="1">
                <a:solidFill>
                  <a:prstClr val="white"/>
                </a:solidFill>
              </a:rPr>
              <a:t>Samina</a:t>
            </a:r>
            <a:r>
              <a:rPr lang="en-IE" dirty="0">
                <a:solidFill>
                  <a:prstClr val="white"/>
                </a:solidFill>
              </a:rPr>
              <a:t> Dornan, John Higgins , Amanda Cotter, Michael Geary, </a:t>
            </a:r>
            <a:endParaRPr lang="en-IE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dirty="0" smtClean="0">
                <a:solidFill>
                  <a:prstClr val="white"/>
                </a:solidFill>
              </a:rPr>
              <a:t>Peter </a:t>
            </a:r>
            <a:r>
              <a:rPr lang="en-IE" dirty="0">
                <a:solidFill>
                  <a:prstClr val="white"/>
                </a:solidFill>
              </a:rPr>
              <a:t>McParland, Sean Daly, Fiona Cody, Pat Dicker, Elizabeth Tully, Fergal </a:t>
            </a:r>
            <a:r>
              <a:rPr lang="en-IE" dirty="0" smtClean="0">
                <a:solidFill>
                  <a:prstClr val="white"/>
                </a:solidFill>
              </a:rPr>
              <a:t>Malone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dirty="0" smtClean="0">
                <a:solidFill>
                  <a:prstClr val="white"/>
                </a:solidFill>
              </a:rPr>
              <a:t>Perinatal Ireland Research Consortium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1659" y="2269541"/>
            <a:ext cx="7602582" cy="3045529"/>
          </a:xfrm>
        </p:spPr>
        <p:txBody>
          <a:bodyPr anchor="t"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Prediction of Cesarean Delivery in the Term Nulliparous Woman: Results for the Multi-center Genesis Study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965081"/>
            <a:ext cx="9144000" cy="214136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954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9" y="198408"/>
            <a:ext cx="8869033" cy="16052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Primary Analysis to Develop a Mathematical Prediction Model for Cesarean Delivery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709815"/>
              </p:ext>
            </p:extLst>
          </p:nvPr>
        </p:nvGraphicFramePr>
        <p:xfrm>
          <a:off x="628650" y="2226468"/>
          <a:ext cx="7886700" cy="3501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6317749"/>
            <a:ext cx="9144000" cy="5488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endParaRPr lang="en-IE" sz="1000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sz="1000" dirty="0" smtClean="0">
                <a:solidFill>
                  <a:prstClr val="white"/>
                </a:solidFill>
              </a:rPr>
              <a:t>Naomi </a:t>
            </a:r>
            <a:r>
              <a:rPr lang="en-IE" sz="1000" dirty="0">
                <a:solidFill>
                  <a:prstClr val="white"/>
                </a:solidFill>
              </a:rPr>
              <a:t>Burke, Gerry Burke, Michael Turner,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</a:t>
            </a:r>
            <a:r>
              <a:rPr lang="en-IE" sz="1000" dirty="0" err="1">
                <a:solidFill>
                  <a:prstClr val="white"/>
                </a:solidFill>
              </a:rPr>
              <a:t>Breathnach</a:t>
            </a:r>
            <a:r>
              <a:rPr lang="en-IE" sz="1000" dirty="0">
                <a:solidFill>
                  <a:prstClr val="white"/>
                </a:solidFill>
              </a:rPr>
              <a:t>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McAuliffe, </a:t>
            </a:r>
            <a:r>
              <a:rPr lang="en-IE" sz="1000" dirty="0" smtClean="0">
                <a:solidFill>
                  <a:prstClr val="white"/>
                </a:solidFill>
              </a:rPr>
              <a:t>John </a:t>
            </a:r>
            <a:r>
              <a:rPr lang="en-IE" sz="1000" dirty="0">
                <a:solidFill>
                  <a:prstClr val="white"/>
                </a:solidFill>
              </a:rPr>
              <a:t>J Morrison,  </a:t>
            </a:r>
            <a:r>
              <a:rPr lang="en-IE" sz="1000" dirty="0" err="1">
                <a:solidFill>
                  <a:prstClr val="white"/>
                </a:solidFill>
              </a:rPr>
              <a:t>Samina</a:t>
            </a:r>
            <a:r>
              <a:rPr lang="en-IE" sz="1000" dirty="0">
                <a:solidFill>
                  <a:prstClr val="white"/>
                </a:solidFill>
              </a:rPr>
              <a:t> Dornan, John Higgins , Amanda Cotter, Michael Geary, </a:t>
            </a:r>
            <a:endParaRPr lang="en-IE" sz="1000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sz="1000" dirty="0" smtClean="0">
                <a:solidFill>
                  <a:prstClr val="white"/>
                </a:solidFill>
              </a:rPr>
              <a:t>Peter </a:t>
            </a:r>
            <a:r>
              <a:rPr lang="en-IE" sz="1000" dirty="0">
                <a:solidFill>
                  <a:prstClr val="white"/>
                </a:solidFill>
              </a:rPr>
              <a:t>McParland, Sean Daly, Fiona Cody, Pat Dicker, Elizabeth Tully, Fergal </a:t>
            </a:r>
            <a:r>
              <a:rPr lang="en-IE" sz="1000" dirty="0" smtClean="0">
                <a:solidFill>
                  <a:prstClr val="white"/>
                </a:solidFill>
              </a:rPr>
              <a:t>Malone from the Perinatal Ireland Research Consortium Prediction of </a:t>
            </a:r>
            <a:r>
              <a:rPr lang="en-IE" sz="1000" dirty="0" err="1" smtClean="0">
                <a:solidFill>
                  <a:prstClr val="white"/>
                </a:solidFill>
              </a:rPr>
              <a:t>Cesarean</a:t>
            </a:r>
            <a:r>
              <a:rPr lang="en-IE" sz="1000" dirty="0" smtClean="0">
                <a:solidFill>
                  <a:prstClr val="white"/>
                </a:solidFill>
              </a:rPr>
              <a:t> Section AJOG 2017</a:t>
            </a:r>
            <a:endParaRPr lang="en-IE" sz="1000" dirty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sz="1000" dirty="0" smtClean="0">
                <a:solidFill>
                  <a:prstClr val="white"/>
                </a:solidFill>
              </a:rPr>
              <a:t> 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130297"/>
            <a:ext cx="9144000" cy="178826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1280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450" y="99823"/>
            <a:ext cx="6172200" cy="857250"/>
          </a:xfrm>
        </p:spPr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449239" y="1570008"/>
            <a:ext cx="7511344" cy="407166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Prospective Observational Blinded Study of 2336 women</a:t>
            </a:r>
          </a:p>
          <a:p>
            <a:r>
              <a:rPr lang="en-US" dirty="0" smtClean="0"/>
              <a:t>Seven Perinatal Ireland </a:t>
            </a:r>
            <a:r>
              <a:rPr lang="en-US" dirty="0"/>
              <a:t>r</a:t>
            </a:r>
            <a:r>
              <a:rPr lang="en-US" dirty="0" smtClean="0"/>
              <a:t>esearch sites</a:t>
            </a:r>
          </a:p>
          <a:p>
            <a:r>
              <a:rPr lang="en-US" dirty="0" err="1" smtClean="0"/>
              <a:t>Nullipara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39</a:t>
            </a:r>
            <a:r>
              <a:rPr lang="en-US" baseline="30000" dirty="0" smtClean="0"/>
              <a:t>+0</a:t>
            </a:r>
            <a:r>
              <a:rPr lang="en-US" dirty="0" smtClean="0"/>
              <a:t> to 40</a:t>
            </a:r>
            <a:r>
              <a:rPr lang="en-US" baseline="30000" dirty="0" smtClean="0"/>
              <a:t>+6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tandard </a:t>
            </a:r>
            <a:r>
              <a:rPr lang="en-US" dirty="0"/>
              <a:t>fetal biometry </a:t>
            </a:r>
          </a:p>
          <a:p>
            <a:r>
              <a:rPr lang="en-US" dirty="0"/>
              <a:t>B</a:t>
            </a:r>
            <a:r>
              <a:rPr lang="en-US" dirty="0" smtClean="0"/>
              <a:t>linded </a:t>
            </a:r>
            <a:r>
              <a:rPr lang="en-US" dirty="0"/>
              <a:t>to the fetal </a:t>
            </a:r>
            <a:r>
              <a:rPr lang="en-US" dirty="0" smtClean="0"/>
              <a:t>biometry</a:t>
            </a:r>
          </a:p>
          <a:p>
            <a:r>
              <a:rPr lang="en-IE" dirty="0"/>
              <a:t>Standard perinatal and obstetric data </a:t>
            </a:r>
            <a:endParaRPr lang="en-IE" dirty="0" smtClean="0"/>
          </a:p>
          <a:p>
            <a:r>
              <a:rPr lang="en-IE" dirty="0" smtClean="0"/>
              <a:t>Multivariate analysis to identify best combined predictors for </a:t>
            </a:r>
            <a:r>
              <a:rPr lang="en-IE" dirty="0" err="1" smtClean="0"/>
              <a:t>Cesarean</a:t>
            </a:r>
            <a:r>
              <a:rPr lang="en-IE" dirty="0" smtClean="0"/>
              <a:t> Delivery</a:t>
            </a:r>
          </a:p>
          <a:p>
            <a:r>
              <a:rPr lang="en-IE" dirty="0" smtClean="0"/>
              <a:t>Development of prediction model and risk assessment tool for clinical use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311" y="0"/>
            <a:ext cx="1259768" cy="60793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311" y="6309123"/>
            <a:ext cx="9144000" cy="5488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endParaRPr lang="en-IE" sz="1000" dirty="0" smtClean="0">
              <a:solidFill>
                <a:prstClr val="white"/>
              </a:solidFill>
            </a:endParaRPr>
          </a:p>
          <a:p>
            <a:pPr lvl="0" algn="ctr" defTabSz="457200">
              <a:spcBef>
                <a:spcPct val="20000"/>
              </a:spcBef>
            </a:pPr>
            <a:r>
              <a:rPr lang="en-IE" sz="1000" dirty="0" smtClean="0">
                <a:solidFill>
                  <a:prstClr val="white"/>
                </a:solidFill>
              </a:rPr>
              <a:t>Naomi </a:t>
            </a:r>
            <a:r>
              <a:rPr lang="en-IE" sz="1000" dirty="0">
                <a:solidFill>
                  <a:prstClr val="white"/>
                </a:solidFill>
              </a:rPr>
              <a:t>Burke, Gerry Burke, Michael Turner,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</a:t>
            </a:r>
            <a:r>
              <a:rPr lang="en-IE" sz="1000" dirty="0" err="1">
                <a:solidFill>
                  <a:prstClr val="white"/>
                </a:solidFill>
              </a:rPr>
              <a:t>Breathnach</a:t>
            </a:r>
            <a:r>
              <a:rPr lang="en-IE" sz="1000" dirty="0">
                <a:solidFill>
                  <a:prstClr val="white"/>
                </a:solidFill>
              </a:rPr>
              <a:t>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McAuliffe, John J Morrison,  </a:t>
            </a:r>
            <a:r>
              <a:rPr lang="en-IE" sz="1000" dirty="0" err="1">
                <a:solidFill>
                  <a:prstClr val="white"/>
                </a:solidFill>
              </a:rPr>
              <a:t>Samina</a:t>
            </a:r>
            <a:r>
              <a:rPr lang="en-IE" sz="1000" dirty="0">
                <a:solidFill>
                  <a:prstClr val="white"/>
                </a:solidFill>
              </a:rPr>
              <a:t>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</a:t>
            </a:r>
            <a:r>
              <a:rPr lang="en-IE" sz="1000" dirty="0" err="1">
                <a:solidFill>
                  <a:prstClr val="white"/>
                </a:solidFill>
              </a:rPr>
              <a:t>Cesarean</a:t>
            </a:r>
            <a:r>
              <a:rPr lang="en-IE" sz="1000" dirty="0">
                <a:solidFill>
                  <a:prstClr val="white"/>
                </a:solidFill>
              </a:rPr>
              <a:t> Section AJOG 2017</a:t>
            </a:r>
          </a:p>
          <a:p>
            <a:pPr lvl="0" algn="ctr" defTabSz="457200">
              <a:spcBef>
                <a:spcPct val="20000"/>
              </a:spcBef>
            </a:pP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11" y="6091201"/>
            <a:ext cx="9144000" cy="220339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6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450" y="99823"/>
            <a:ext cx="6172200" cy="857250"/>
          </a:xfrm>
        </p:spPr>
        <p:txBody>
          <a:bodyPr/>
          <a:lstStyle/>
          <a:p>
            <a:r>
              <a:rPr lang="en-US" dirty="0" smtClean="0"/>
              <a:t>Prediction Model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449239" y="1570008"/>
            <a:ext cx="7511344" cy="407166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311" y="0"/>
            <a:ext cx="1259768" cy="60793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311" y="6309123"/>
            <a:ext cx="9144000" cy="5488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r>
              <a:rPr lang="en-IE" sz="1000">
                <a:solidFill>
                  <a:prstClr val="white"/>
                </a:solidFill>
              </a:rPr>
              <a:t>Naomi Burke, Gerry Burke, Michael Turner, Fionnuala Breathnach, Fionnuala McAuliffe, John J Morrison,  Samina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Cesarean Section AJOG 2017</a:t>
            </a:r>
            <a:endParaRPr lang="en-IE" sz="10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11" y="6091201"/>
            <a:ext cx="9144000" cy="220339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030492"/>
              </p:ext>
            </p:extLst>
          </p:nvPr>
        </p:nvGraphicFramePr>
        <p:xfrm>
          <a:off x="1673525" y="1055835"/>
          <a:ext cx="7116792" cy="37515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{793D81CF-94F2-401A-BA57-92F5A7B2D0C5}</a:tableStyleId>
              </a:tblPr>
              <a:tblGrid>
                <a:gridCol w="1708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7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178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2049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 smtClean="0">
                          <a:effectLst/>
                        </a:rPr>
                        <a:t>Demographic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IE" sz="1100" dirty="0" smtClean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 smtClean="0">
                          <a:effectLst/>
                        </a:rPr>
                        <a:t>Ultrasound </a:t>
                      </a:r>
                      <a:r>
                        <a:rPr lang="en-IE" sz="1100" dirty="0">
                          <a:effectLst/>
                        </a:rPr>
                        <a:t>Information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Mean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SD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OR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Unit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At Initial Booking Visit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At 39+0 to 40+6 weeks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2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OR (95% CI)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OR (95% CI)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Age (years)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29.9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5.07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+ 1 SD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1.22 (1.10,1.35)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1.21 (1.09,1.34)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Height (cm)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165.5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6.55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- 1 SD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1.59 (1.43,1.78)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1.72 (1.52,1.93)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BMI (kg/m</a:t>
                      </a:r>
                      <a:r>
                        <a:rPr lang="en-IE" sz="1100" baseline="30000" dirty="0">
                          <a:effectLst/>
                        </a:rPr>
                        <a:t>2</a:t>
                      </a:r>
                      <a:r>
                        <a:rPr lang="en-IE" sz="11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24.5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4.27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>
                          <a:effectLst/>
                        </a:rPr>
                        <a:t>+ 1 SD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1.32 (1.20,1.46)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1.29 (1.17,1.43)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 err="1">
                          <a:effectLst/>
                        </a:rPr>
                        <a:t>Fetal</a:t>
                      </a:r>
                      <a:r>
                        <a:rPr lang="en-IE" sz="1100" dirty="0">
                          <a:effectLst/>
                        </a:rPr>
                        <a:t> HC (mm)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337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12.9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>
                          <a:effectLst/>
                        </a:rPr>
                        <a:t>+ 1 SD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Not applicable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1.27 (1.14,1.42)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dirty="0" err="1">
                          <a:effectLst/>
                        </a:rPr>
                        <a:t>Fetal</a:t>
                      </a:r>
                      <a:r>
                        <a:rPr lang="en-IE" sz="1100" dirty="0">
                          <a:effectLst/>
                        </a:rPr>
                        <a:t> AC (mm)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351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16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+ 1 SD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Not applicable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100" b="0" dirty="0">
                          <a:effectLst/>
                        </a:rPr>
                        <a:t>1.23 (1.10,1.38)</a:t>
                      </a:r>
                      <a:endParaRPr lang="en-US" sz="12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1316" y="5384983"/>
            <a:ext cx="720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Results from a multiple logistic regression of z-scores are displayed. </a:t>
            </a:r>
            <a:endParaRPr lang="en-IE" dirty="0" smtClean="0"/>
          </a:p>
          <a:p>
            <a:r>
              <a:rPr lang="en-IE" dirty="0" smtClean="0"/>
              <a:t>Odds-ratios </a:t>
            </a:r>
            <a:r>
              <a:rPr lang="en-IE" dirty="0"/>
              <a:t>(OR) correspond to a +/-1 SD increase in a predictor.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26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31450" y="99823"/>
            <a:ext cx="6172200" cy="857250"/>
          </a:xfrm>
        </p:spPr>
        <p:txBody>
          <a:bodyPr/>
          <a:lstStyle/>
          <a:p>
            <a:r>
              <a:rPr lang="en-US" dirty="0" smtClean="0"/>
              <a:t>Prediction Model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449239" y="1570008"/>
            <a:ext cx="7511344" cy="407166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311" y="0"/>
            <a:ext cx="1259768" cy="60793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311" y="6323380"/>
            <a:ext cx="9144000" cy="5488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11" y="6091201"/>
            <a:ext cx="9144000" cy="220339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4108" y="1280855"/>
            <a:ext cx="6451197" cy="32795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34108" y="4515952"/>
            <a:ext cx="6761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CD= </a:t>
            </a:r>
            <a:r>
              <a:rPr lang="en-GB" dirty="0" err="1"/>
              <a:t>Cesarean</a:t>
            </a:r>
            <a:r>
              <a:rPr lang="en-GB" dirty="0"/>
              <a:t> Delivery</a:t>
            </a:r>
            <a:endParaRPr lang="en-US" dirty="0"/>
          </a:p>
          <a:p>
            <a:r>
              <a:rPr lang="en-GB" dirty="0"/>
              <a:t>D= Discrimination</a:t>
            </a:r>
            <a:endParaRPr lang="en-US" dirty="0"/>
          </a:p>
          <a:p>
            <a:r>
              <a:rPr lang="en-GB" dirty="0"/>
              <a:t>LOESS= Locally weighted scatterplot smoothing </a:t>
            </a:r>
            <a:endParaRPr lang="en-US" dirty="0"/>
          </a:p>
          <a:p>
            <a:r>
              <a:rPr lang="en-GB" dirty="0"/>
              <a:t>a=0.05 Large LOESS</a:t>
            </a:r>
            <a:endParaRPr lang="en-US" dirty="0"/>
          </a:p>
          <a:p>
            <a:r>
              <a:rPr lang="en-GB" dirty="0"/>
              <a:t>a= 0.20 Approximate LOESS</a:t>
            </a:r>
            <a:endParaRPr lang="en-US" dirty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-311" y="6309123"/>
            <a:ext cx="9144000" cy="5488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r>
              <a:rPr lang="en-IE" sz="1000">
                <a:solidFill>
                  <a:prstClr val="white"/>
                </a:solidFill>
              </a:rPr>
              <a:t>Naomi Burke, Gerry Burke, Michael Turner, Fionnuala Breathnach, Fionnuala McAuliffe, John J Morrison,  Samina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Cesarean Section AJOG 2017</a:t>
            </a:r>
            <a:endParaRPr lang="en-IE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6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007091"/>
            <a:ext cx="9144000" cy="238144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64" y="457200"/>
            <a:ext cx="7434072" cy="5248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0" y="6245235"/>
            <a:ext cx="9144000" cy="61276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Naomi Burke, Gerry Burke, Michael Turner,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</a:t>
            </a:r>
            <a:r>
              <a:rPr lang="en-IE" sz="1000" dirty="0" err="1">
                <a:solidFill>
                  <a:prstClr val="white"/>
                </a:solidFill>
              </a:rPr>
              <a:t>Breathnach</a:t>
            </a:r>
            <a:r>
              <a:rPr lang="en-IE" sz="1000" dirty="0">
                <a:solidFill>
                  <a:prstClr val="white"/>
                </a:solidFill>
              </a:rPr>
              <a:t>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McAuliffe, John J Morrison,  </a:t>
            </a:r>
            <a:r>
              <a:rPr lang="en-IE" sz="1000" dirty="0" err="1">
                <a:solidFill>
                  <a:prstClr val="white"/>
                </a:solidFill>
              </a:rPr>
              <a:t>Samina</a:t>
            </a:r>
            <a:r>
              <a:rPr lang="en-IE" sz="1000" dirty="0">
                <a:solidFill>
                  <a:prstClr val="white"/>
                </a:solidFill>
              </a:rPr>
              <a:t>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</a:t>
            </a:r>
            <a:r>
              <a:rPr lang="en-IE" sz="1000" dirty="0" err="1">
                <a:solidFill>
                  <a:prstClr val="white"/>
                </a:solidFill>
              </a:rPr>
              <a:t>Cesarean</a:t>
            </a:r>
            <a:r>
              <a:rPr lang="en-IE" sz="1000" dirty="0">
                <a:solidFill>
                  <a:prstClr val="white"/>
                </a:solidFill>
              </a:rPr>
              <a:t> Section AJOG 2017</a:t>
            </a:r>
          </a:p>
        </p:txBody>
      </p:sp>
    </p:spTree>
    <p:extLst>
      <p:ext uri="{BB962C8B-B14F-4D97-AF65-F5344CB8AC3E}">
        <p14:creationId xmlns:p14="http://schemas.microsoft.com/office/powerpoint/2010/main" val="109497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35 year old, nulliparous, with a height of 160cm and BMI 35. The fetal HC is 350mm and the fetal AC is 350mm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Risk scores from the nomogram 35 years (3.3), BMI 35 (3.5), height 160cm (2.5), fetal HC 350mm (5.4), fetal AC 350 (3.8). Total score is 18.5 which corresponds to a 51% risk of cesarean delivery.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6007091"/>
            <a:ext cx="9144000" cy="238144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5235"/>
            <a:ext cx="9144000" cy="61276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Naomi Burke, Gerry Burke, Michael Turner,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</a:t>
            </a:r>
            <a:r>
              <a:rPr lang="en-IE" sz="1000" dirty="0" err="1">
                <a:solidFill>
                  <a:prstClr val="white"/>
                </a:solidFill>
              </a:rPr>
              <a:t>Breathnach</a:t>
            </a:r>
            <a:r>
              <a:rPr lang="en-IE" sz="1000" dirty="0">
                <a:solidFill>
                  <a:prstClr val="white"/>
                </a:solidFill>
              </a:rPr>
              <a:t>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McAuliffe, John J Morrison,  </a:t>
            </a:r>
            <a:r>
              <a:rPr lang="en-IE" sz="1000" dirty="0" err="1">
                <a:solidFill>
                  <a:prstClr val="white"/>
                </a:solidFill>
              </a:rPr>
              <a:t>Samina</a:t>
            </a:r>
            <a:r>
              <a:rPr lang="en-IE" sz="1000" dirty="0">
                <a:solidFill>
                  <a:prstClr val="white"/>
                </a:solidFill>
              </a:rPr>
              <a:t>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</a:t>
            </a:r>
            <a:r>
              <a:rPr lang="en-IE" sz="1000" dirty="0" err="1">
                <a:solidFill>
                  <a:prstClr val="white"/>
                </a:solidFill>
              </a:rPr>
              <a:t>Cesarean</a:t>
            </a:r>
            <a:r>
              <a:rPr lang="en-IE" sz="1000" dirty="0">
                <a:solidFill>
                  <a:prstClr val="white"/>
                </a:solidFill>
              </a:rPr>
              <a:t> Section AJOG 2017</a:t>
            </a:r>
          </a:p>
        </p:txBody>
      </p:sp>
    </p:spTree>
    <p:extLst>
      <p:ext uri="{BB962C8B-B14F-4D97-AF65-F5344CB8AC3E}">
        <p14:creationId xmlns:p14="http://schemas.microsoft.com/office/powerpoint/2010/main" val="61902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007091"/>
            <a:ext cx="9144000" cy="238144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64" y="457200"/>
            <a:ext cx="7434072" cy="5248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4-Point Star 2"/>
          <p:cNvSpPr/>
          <p:nvPr/>
        </p:nvSpPr>
        <p:spPr>
          <a:xfrm flipH="1" flipV="1">
            <a:off x="3977638" y="1172214"/>
            <a:ext cx="237743" cy="310895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4-Point Star 9"/>
          <p:cNvSpPr/>
          <p:nvPr/>
        </p:nvSpPr>
        <p:spPr>
          <a:xfrm flipH="1" flipV="1">
            <a:off x="4096510" y="1633727"/>
            <a:ext cx="237743" cy="310895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 flipH="1" flipV="1">
            <a:off x="3602735" y="2121407"/>
            <a:ext cx="237743" cy="310895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 flipH="1" flipV="1">
            <a:off x="5074919" y="2560319"/>
            <a:ext cx="237743" cy="310895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/>
          <p:cNvSpPr/>
          <p:nvPr/>
        </p:nvSpPr>
        <p:spPr>
          <a:xfrm flipH="1" flipV="1">
            <a:off x="4215381" y="3081528"/>
            <a:ext cx="237743" cy="310895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4-Point Star 13"/>
          <p:cNvSpPr/>
          <p:nvPr/>
        </p:nvSpPr>
        <p:spPr>
          <a:xfrm flipH="1" flipV="1">
            <a:off x="5547357" y="4623816"/>
            <a:ext cx="237743" cy="310895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6245235"/>
            <a:ext cx="9144000" cy="61276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Naomi Burke, Gerry Burke, Michael Turner,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</a:t>
            </a:r>
            <a:r>
              <a:rPr lang="en-IE" sz="1000" dirty="0" err="1">
                <a:solidFill>
                  <a:prstClr val="white"/>
                </a:solidFill>
              </a:rPr>
              <a:t>Breathnach</a:t>
            </a:r>
            <a:r>
              <a:rPr lang="en-IE" sz="1000" dirty="0">
                <a:solidFill>
                  <a:prstClr val="white"/>
                </a:solidFill>
              </a:rPr>
              <a:t>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McAuliffe, John J Morrison,  </a:t>
            </a:r>
            <a:r>
              <a:rPr lang="en-IE" sz="1000" dirty="0" err="1">
                <a:solidFill>
                  <a:prstClr val="white"/>
                </a:solidFill>
              </a:rPr>
              <a:t>Samina</a:t>
            </a:r>
            <a:r>
              <a:rPr lang="en-IE" sz="1000" dirty="0">
                <a:solidFill>
                  <a:prstClr val="white"/>
                </a:solidFill>
              </a:rPr>
              <a:t>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</a:t>
            </a:r>
            <a:r>
              <a:rPr lang="en-IE" sz="1000" dirty="0" err="1">
                <a:solidFill>
                  <a:prstClr val="white"/>
                </a:solidFill>
              </a:rPr>
              <a:t>Cesarean</a:t>
            </a:r>
            <a:r>
              <a:rPr lang="en-IE" sz="1000" dirty="0">
                <a:solidFill>
                  <a:prstClr val="white"/>
                </a:solidFill>
              </a:rPr>
              <a:t> Section AJOG 2017</a:t>
            </a:r>
          </a:p>
        </p:txBody>
      </p:sp>
    </p:spTree>
    <p:extLst>
      <p:ext uri="{BB962C8B-B14F-4D97-AF65-F5344CB8AC3E}">
        <p14:creationId xmlns:p14="http://schemas.microsoft.com/office/powerpoint/2010/main" val="112218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007091"/>
            <a:ext cx="9144000" cy="238144"/>
          </a:xfrm>
          <a:prstGeom prst="rect">
            <a:avLst/>
          </a:prstGeom>
          <a:solidFill>
            <a:srgbClr val="ACD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439365"/>
              </p:ext>
            </p:extLst>
          </p:nvPr>
        </p:nvGraphicFramePr>
        <p:xfrm>
          <a:off x="1088136" y="1362459"/>
          <a:ext cx="6693407" cy="434339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5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6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1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9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1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59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04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04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10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277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(years)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BMI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(kg/m</a:t>
                      </a:r>
                      <a:r>
                        <a:rPr lang="en-IE" sz="1200" b="1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(cm)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Fetal HC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Fetal AC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827">
                <a:tc rowSpan="2" gridSpan="6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8827"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IE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873" y="86914"/>
            <a:ext cx="8439783" cy="1275546"/>
          </a:xfrm>
        </p:spPr>
        <p:txBody>
          <a:bodyPr>
            <a:normAutofit/>
          </a:bodyPr>
          <a:lstStyle/>
          <a:p>
            <a:r>
              <a:rPr lang="en-US" dirty="0" smtClean="0"/>
              <a:t>Nomogram Variable Division Scores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45235"/>
            <a:ext cx="9144000" cy="61276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Naomi Burke, Gerry Burke, Michael Turner,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</a:t>
            </a:r>
            <a:r>
              <a:rPr lang="en-IE" sz="1000" dirty="0" err="1">
                <a:solidFill>
                  <a:prstClr val="white"/>
                </a:solidFill>
              </a:rPr>
              <a:t>Breathnach</a:t>
            </a:r>
            <a:r>
              <a:rPr lang="en-IE" sz="1000" dirty="0">
                <a:solidFill>
                  <a:prstClr val="white"/>
                </a:solidFill>
              </a:rPr>
              <a:t>, </a:t>
            </a:r>
            <a:r>
              <a:rPr lang="en-IE" sz="1000" dirty="0" err="1">
                <a:solidFill>
                  <a:prstClr val="white"/>
                </a:solidFill>
              </a:rPr>
              <a:t>Fionnuala</a:t>
            </a:r>
            <a:r>
              <a:rPr lang="en-IE" sz="1000" dirty="0">
                <a:solidFill>
                  <a:prstClr val="white"/>
                </a:solidFill>
              </a:rPr>
              <a:t> McAuliffe, John J Morrison,  </a:t>
            </a:r>
            <a:r>
              <a:rPr lang="en-IE" sz="1000" dirty="0" err="1">
                <a:solidFill>
                  <a:prstClr val="white"/>
                </a:solidFill>
              </a:rPr>
              <a:t>Samina</a:t>
            </a:r>
            <a:r>
              <a:rPr lang="en-IE" sz="1000" dirty="0">
                <a:solidFill>
                  <a:prstClr val="white"/>
                </a:solidFill>
              </a:rPr>
              <a:t> Dornan, John Higgins , Amanda Cotter, Michael Geary, </a:t>
            </a:r>
          </a:p>
          <a:p>
            <a:pPr lvl="0" algn="ctr" defTabSz="457200">
              <a:spcBef>
                <a:spcPct val="20000"/>
              </a:spcBef>
            </a:pPr>
            <a:r>
              <a:rPr lang="en-IE" sz="1000" dirty="0">
                <a:solidFill>
                  <a:prstClr val="white"/>
                </a:solidFill>
              </a:rPr>
              <a:t>Peter McParland, Sean Daly, Fiona Cody, Pat Dicker, Elizabeth Tully, Fergal Malone from the Perinatal Ireland Research Consortium Prediction of </a:t>
            </a:r>
            <a:r>
              <a:rPr lang="en-IE" sz="1000" dirty="0" err="1">
                <a:solidFill>
                  <a:prstClr val="white"/>
                </a:solidFill>
              </a:rPr>
              <a:t>Cesarean</a:t>
            </a:r>
            <a:r>
              <a:rPr lang="en-IE" sz="1000" dirty="0">
                <a:solidFill>
                  <a:prstClr val="white"/>
                </a:solidFill>
              </a:rPr>
              <a:t> Section AJOG 2017</a:t>
            </a:r>
          </a:p>
        </p:txBody>
      </p:sp>
    </p:spTree>
    <p:extLst>
      <p:ext uri="{BB962C8B-B14F-4D97-AF65-F5344CB8AC3E}">
        <p14:creationId xmlns:p14="http://schemas.microsoft.com/office/powerpoint/2010/main" val="281180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rinatal Ireland" id="{4275CD88-1423-424A-A13E-8E3D97BED9C8}" vid="{A28AE728-BC90-40FD-A379-DF36476AC0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Supplementary Data 2 CD nomogram examples</Template>
  <TotalTime>56</TotalTime>
  <Words>1302</Words>
  <Application>Microsoft Office PowerPoint</Application>
  <PresentationFormat>On-screen Show (4:3)</PresentationFormat>
  <Paragraphs>201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Prediction of Cesarean Delivery in the Term Nulliparous Woman: Results for the Multi-center Genesis Study</vt:lpstr>
      <vt:lpstr>Primary Analysis to Develop a Mathematical Prediction Model for Cesarean Delivery</vt:lpstr>
      <vt:lpstr>Study Design</vt:lpstr>
      <vt:lpstr>Prediction Model</vt:lpstr>
      <vt:lpstr>Prediction Model</vt:lpstr>
      <vt:lpstr>PowerPoint Presentation</vt:lpstr>
      <vt:lpstr>Example</vt:lpstr>
      <vt:lpstr>PowerPoint Presentation</vt:lpstr>
      <vt:lpstr>Nomogram Variable Division Scores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Prediction of Cesarean Delivery in the Term Nulliparous Woman: Results for the Multi-center Genesis Study</dc:title>
  <dc:creator>Naomi</dc:creator>
  <cp:lastModifiedBy>Noonan, Elizabeth</cp:lastModifiedBy>
  <cp:revision>10</cp:revision>
  <dcterms:created xsi:type="dcterms:W3CDTF">2016-11-22T17:50:59Z</dcterms:created>
  <dcterms:modified xsi:type="dcterms:W3CDTF">2017-08-18T10:40:04Z</dcterms:modified>
</cp:coreProperties>
</file>