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7.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8.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9.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10.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11.xml" ContentType="application/vnd.openxmlformats-officedocument.presentationml.notesSl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1"/>
  </p:notesMasterIdLst>
  <p:sldIdLst>
    <p:sldId id="256" r:id="rId5"/>
    <p:sldId id="259" r:id="rId6"/>
    <p:sldId id="281" r:id="rId7"/>
    <p:sldId id="277" r:id="rId8"/>
    <p:sldId id="262" r:id="rId9"/>
    <p:sldId id="263" r:id="rId10"/>
    <p:sldId id="264" r:id="rId11"/>
    <p:sldId id="267" r:id="rId12"/>
    <p:sldId id="265" r:id="rId13"/>
    <p:sldId id="268" r:id="rId14"/>
    <p:sldId id="274" r:id="rId15"/>
    <p:sldId id="269" r:id="rId16"/>
    <p:sldId id="270" r:id="rId17"/>
    <p:sldId id="272" r:id="rId18"/>
    <p:sldId id="285" r:id="rId19"/>
    <p:sldId id="273" r:id="rId20"/>
    <p:sldId id="275" r:id="rId21"/>
    <p:sldId id="278" r:id="rId22"/>
    <p:sldId id="279" r:id="rId23"/>
    <p:sldId id="280" r:id="rId24"/>
    <p:sldId id="276" r:id="rId25"/>
    <p:sldId id="283" r:id="rId26"/>
    <p:sldId id="286" r:id="rId27"/>
    <p:sldId id="287" r:id="rId28"/>
    <p:sldId id="284" r:id="rId29"/>
    <p:sldId id="288" r:id="rId30"/>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052EB2C-4604-3854-A902-7C96B91B1EBF}" name="Martin O'Connor" initials="MO" userId="S::martin.oconnor@ucc.ie::b2986a5f-fe97-4070-8b99-34be1395d98b" providerId="AD"/>
  <p188:author id="{A848385C-DECA-C389-0F81-17C5F5489E5A}" name="Stephanie Chen" initials="SC" userId="S::stephanie.chen@ucc.ie::f8d6344f-9c13-4245-9592-722528df67e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8C9BA"/>
    <a:srgbClr val="6174EA"/>
    <a:srgbClr val="E5552F"/>
    <a:srgbClr val="E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A37ADC-B4FF-4B0D-B7C4-DE6410CF464E}" v="9140" dt="2023-05-16T13:20:48.5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80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37"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3" Type="http://schemas.openxmlformats.org/officeDocument/2006/relationships/oleObject" Target="https://uccireland-my.sharepoint.com/personal/stephanie_chen_ucc_ie/Documents/CONUL/2023/Looking%20at%20the%20Library%20through%20the%20lens%20of%20the%20SDGs/Survey%20results/CPD%20Survey%20for%20All%20CONUL%20Library%20Staff&#160;(1-126).xlsx" TargetMode="External"/><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https://uccireland-my.sharepoint.com/personal/stephanie_chen_ucc_ie/Documents/CONUL/2023/Looking%20at%20the%20Library%20through%20the%20lens%20of%20the%20SDGs/Survey%20results/CPD%20Survey%20for%20CONUL%20Library%20Directors(1-9).xlsx" TargetMode="External"/><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oleObject" Target="https://uccireland-my.sharepoint.com/personal/stephanie_chen_ucc_ie/Documents/CONUL/2023/Looking%20at%20the%20Library%20through%20the%20lens%20of%20the%20SDGs/Survey%20results/CPD%20Survey%20for%20All%20CONUL%20Library%20Staff&#160;(1-126).xlsx"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oleObject" Target="https://uccireland-my.sharepoint.com/personal/stephanie_chen_ucc_ie/Documents/CONUL/2023/Looking%20at%20the%20Library%20through%20the%20lens%20of%20the%20SDGs/Survey%20results/CPD%20Survey%20for%20CONUL%20Library%20Directors(1-9).xlsx" TargetMode="External"/><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oleObject" Target="https://uccireland-my.sharepoint.com/personal/stephanie_chen_ucc_ie/Documents/CONUL/2023/Looking%20at%20the%20Library%20through%20the%20lens%20of%20the%20SDGs/Survey%20results/CPD%20Survey%20for%20All%20CONUL%20Library%20Staff&#160;(1-126).xlsx" TargetMode="External"/><Relationship Id="rId2" Type="http://schemas.microsoft.com/office/2011/relationships/chartColorStyle" Target="colors13.xml"/><Relationship Id="rId1" Type="http://schemas.microsoft.com/office/2011/relationships/chartStyle" Target="style13.xml"/></Relationships>
</file>

<file path=ppt/charts/_rels/chart2.xml.rels><?xml version="1.0" encoding="UTF-8" standalone="yes"?>
<Relationships xmlns="http://schemas.openxmlformats.org/package/2006/relationships"><Relationship Id="rId3" Type="http://schemas.openxmlformats.org/officeDocument/2006/relationships/oleObject" Target="https://uccireland-my.sharepoint.com/personal/stephanie_chen_ucc_ie/Documents/CONUL/2023/Looking%20at%20the%20Library%20through%20the%20lens%20of%20the%20SDGs/Survey%20results/CPD%20Survey%20for%20CONUL%20Library%20Directors(1-9).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uccireland-my.sharepoint.com/personal/stephanie_chen_ucc_ie/Documents/CONUL/2023/Looking%20at%20the%20Library%20through%20the%20lens%20of%20the%20SDGs/Survey%20results/CPD%20Survey%20for%20All%20CONUL%20Library%20Staff&#160;(1-126).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https://uccireland-my.sharepoint.com/personal/stephanie_chen_ucc_ie/Documents/CONUL/2023/Looking%20at%20the%20Library%20through%20the%20lens%20of%20the%20SDGs/Survey%20results/CPD%20Survey%20for%20CONUL%20Library%20Directors(1-9).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https://uccireland-my.sharepoint.com/personal/stephanie_chen_ucc_ie/Documents/CONUL/2023/Looking%20at%20the%20Library%20through%20the%20lens%20of%20the%20SDGs/Survey%20results/CPD%20Survey%20for%20All%20CONUL%20Library%20Staff&#160;(1-126).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https://uccireland-my.sharepoint.com/personal/stephanie_chen_ucc_ie/Documents/CONUL/2023/Looking%20at%20the%20Library%20through%20the%20lens%20of%20the%20SDGs/Survey%20results/CPD%20Survey%20for%20CONUL%20Library%20Directors(1-9).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https://uccireland-my.sharepoint.com/personal/stephanie_chen_ucc_ie/Documents/CONUL/2023/Looking%20at%20the%20Library%20through%20the%20lens%20of%20the%20SDGs/Survey%20results/CPD%20Survey%20for%20All%20CONUL%20Library%20Staff&#160;(1-126).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https://uccireland-my.sharepoint.com/personal/stephanie_chen_ucc_ie/Documents/CONUL/2023/Looking%20at%20the%20Library%20through%20the%20lens%20of%20the%20SDGs/Survey%20results/CPD%20Survey%20for%20CONUL%20Library%20Directors(1-9).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https://uccireland-my.sharepoint.com/personal/stephanie_chen_ucc_ie/Documents/CONUL/2023/Looking%20at%20the%20Library%20through%20the%20lens%20of%20the%20SDGs/Survey%20results/CPD%20Survey%20for%20All%20CONUL%20Library%20Staff&#160;(1-126).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1"/>
        <c:ser>
          <c:idx val="0"/>
          <c:order val="0"/>
          <c:tx>
            <c:strRef>
              <c:f>Data!$E$1</c:f>
              <c:strCache>
                <c:ptCount val="1"/>
                <c:pt idx="0">
                  <c:v>Count</c:v>
                </c:pt>
              </c:strCache>
            </c:strRef>
          </c:tx>
          <c:spPr>
            <a:solidFill>
              <a:schemeClr val="accent1"/>
            </a:solidFill>
          </c:spPr>
          <c:invertIfNegative val="0"/>
          <c:dPt>
            <c:idx val="0"/>
            <c:invertIfNegative val="0"/>
            <c:bubble3D val="0"/>
            <c:spPr>
              <a:solidFill>
                <a:srgbClr val="78C9BA"/>
              </a:solidFill>
              <a:ln>
                <a:noFill/>
              </a:ln>
              <a:effectLst/>
            </c:spPr>
            <c:extLst>
              <c:ext xmlns:c16="http://schemas.microsoft.com/office/drawing/2014/chart" uri="{C3380CC4-5D6E-409C-BE32-E72D297353CC}">
                <c16:uniqueId val="{00000000-7002-4E85-8905-F2FB94104E62}"/>
              </c:ext>
            </c:extLst>
          </c:dPt>
          <c:dPt>
            <c:idx val="1"/>
            <c:invertIfNegative val="0"/>
            <c:bubble3D val="0"/>
            <c:spPr>
              <a:solidFill>
                <a:srgbClr val="E5552F"/>
              </a:solidFill>
              <a:ln>
                <a:noFill/>
              </a:ln>
              <a:effectLst/>
            </c:spPr>
            <c:extLst>
              <c:ext xmlns:c16="http://schemas.microsoft.com/office/drawing/2014/chart" uri="{C3380CC4-5D6E-409C-BE32-E72D297353CC}">
                <c16:uniqueId val="{00000000-64DB-4989-9BD1-F6B9B5488EA9}"/>
              </c:ext>
            </c:extLst>
          </c:dPt>
          <c:dPt>
            <c:idx val="2"/>
            <c:invertIfNegative val="0"/>
            <c:bubble3D val="0"/>
            <c:spPr>
              <a:solidFill>
                <a:srgbClr val="6174EA"/>
              </a:solidFill>
              <a:ln>
                <a:noFill/>
              </a:ln>
              <a:effectLst/>
            </c:spPr>
            <c:extLst>
              <c:ext xmlns:c16="http://schemas.microsoft.com/office/drawing/2014/chart" uri="{C3380CC4-5D6E-409C-BE32-E72D297353CC}">
                <c16:uniqueId val="{00000001-7002-4E85-8905-F2FB94104E62}"/>
              </c:ext>
            </c:extLst>
          </c:dPt>
          <c:dPt>
            <c:idx val="3"/>
            <c:invertIfNegative val="0"/>
            <c:bubble3D val="0"/>
            <c:spPr>
              <a:solidFill>
                <a:schemeClr val="tx1"/>
              </a:solidFill>
              <a:ln>
                <a:noFill/>
              </a:ln>
              <a:effectLst/>
            </c:spPr>
            <c:extLst>
              <c:ext xmlns:c16="http://schemas.microsoft.com/office/drawing/2014/chart" uri="{C3380CC4-5D6E-409C-BE32-E72D297353CC}">
                <c16:uniqueId val="{00000003-7002-4E85-8905-F2FB94104E62}"/>
              </c:ext>
            </c:extLst>
          </c:dPt>
          <c:dLbls>
            <c:dLbl>
              <c:idx val="1"/>
              <c:layout>
                <c:manualLayout>
                  <c:x val="0"/>
                  <c:y val="0"/>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64DB-4989-9BD1-F6B9B5488EA9}"/>
                </c:ext>
              </c:extLst>
            </c:dLbl>
            <c:spPr>
              <a:noFill/>
              <a:ln>
                <a:noFill/>
              </a:ln>
              <a:effectLst/>
            </c:spPr>
            <c:txPr>
              <a:bodyPr rot="0" spcFirstLastPara="1" vertOverflow="ellipsis" vert="horz" wrap="square" lIns="38100" tIns="19050" rIns="38100" bIns="19050" anchor="ctr" anchorCtr="1">
                <a:spAutoFit/>
              </a:bodyPr>
              <a:lstStyle/>
              <a:p>
                <a:pPr>
                  <a:defRPr sz="45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Data!$D$2:$D$5</c:f>
              <c:strCache>
                <c:ptCount val="4"/>
                <c:pt idx="0">
                  <c:v>High managerial (for example, Director, Head Librarian, Head of Portfolio) </c:v>
                </c:pt>
                <c:pt idx="1">
                  <c:v>Intermediate managerial or professional (for example, assistant librarian, archivist, or equivalent) </c:v>
                </c:pt>
                <c:pt idx="2">
                  <c:v>Library assistant or senior library assistant (or equivalent) </c:v>
                </c:pt>
                <c:pt idx="3">
                  <c:v>Other </c:v>
                </c:pt>
              </c:strCache>
            </c:strRef>
          </c:cat>
          <c:val>
            <c:numRef>
              <c:f>Data!$E$2:$E$5</c:f>
              <c:numCache>
                <c:formatCode>General</c:formatCode>
                <c:ptCount val="4"/>
                <c:pt idx="0">
                  <c:v>15</c:v>
                </c:pt>
                <c:pt idx="1">
                  <c:v>55</c:v>
                </c:pt>
                <c:pt idx="2">
                  <c:v>54</c:v>
                </c:pt>
                <c:pt idx="3">
                  <c:v>2</c:v>
                </c:pt>
              </c:numCache>
            </c:numRef>
          </c:val>
          <c:extLst>
            <c:ext xmlns:c16="http://schemas.microsoft.com/office/drawing/2014/chart" uri="{C3380CC4-5D6E-409C-BE32-E72D297353CC}">
              <c16:uniqueId val="{00000000-CC8E-41EE-8367-DAF293593CCF}"/>
            </c:ext>
          </c:extLst>
        </c:ser>
        <c:dLbls>
          <c:dLblPos val="outEnd"/>
          <c:showLegendKey val="0"/>
          <c:showVal val="1"/>
          <c:showCatName val="0"/>
          <c:showSerName val="0"/>
          <c:showPercent val="0"/>
          <c:showBubbleSize val="0"/>
        </c:dLbls>
        <c:gapWidth val="219"/>
        <c:overlap val="-27"/>
        <c:axId val="1427268783"/>
        <c:axId val="584569647"/>
      </c:barChart>
      <c:catAx>
        <c:axId val="142726878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500" b="0" i="0" u="none" strike="noStrike" kern="1200" baseline="0">
                <a:solidFill>
                  <a:schemeClr val="tx1">
                    <a:lumMod val="65000"/>
                    <a:lumOff val="35000"/>
                  </a:schemeClr>
                </a:solidFill>
                <a:latin typeface="+mn-lt"/>
                <a:ea typeface="+mn-ea"/>
                <a:cs typeface="+mn-cs"/>
              </a:defRPr>
            </a:pPr>
            <a:endParaRPr lang="en-US"/>
          </a:p>
        </c:txPr>
        <c:crossAx val="584569647"/>
        <c:crosses val="autoZero"/>
        <c:auto val="1"/>
        <c:lblAlgn val="ctr"/>
        <c:lblOffset val="100"/>
        <c:noMultiLvlLbl val="0"/>
      </c:catAx>
      <c:valAx>
        <c:axId val="58456964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27268783"/>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en-IE" sz="2000" b="0" i="0" u="none" strike="noStrike" baseline="0">
                <a:effectLst/>
              </a:rPr>
              <a:t>CONUL Library Directors</a:t>
            </a:r>
            <a:endParaRPr lang="en-IE" sz="2000"/>
          </a:p>
        </c:rich>
      </c:tx>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Data!$C$52</c:f>
              <c:strCache>
                <c:ptCount val="1"/>
                <c:pt idx="0">
                  <c:v>Conference fund </c:v>
                </c:pt>
              </c:strCache>
            </c:strRef>
          </c:tx>
          <c:spPr>
            <a:pattFill prst="wdDnDiag">
              <a:fgClr>
                <a:srgbClr val="78C9BA"/>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Data!$D$51</c:f>
              <c:strCache>
                <c:ptCount val="1"/>
                <c:pt idx="0">
                  <c:v>Count</c:v>
                </c:pt>
              </c:strCache>
            </c:strRef>
          </c:cat>
          <c:val>
            <c:numRef>
              <c:f>Data!$D$52</c:f>
              <c:numCache>
                <c:formatCode>General</c:formatCode>
                <c:ptCount val="1"/>
                <c:pt idx="0">
                  <c:v>4</c:v>
                </c:pt>
              </c:numCache>
            </c:numRef>
          </c:val>
          <c:extLst>
            <c:ext xmlns:c16="http://schemas.microsoft.com/office/drawing/2014/chart" uri="{C3380CC4-5D6E-409C-BE32-E72D297353CC}">
              <c16:uniqueId val="{00000000-3F5F-408A-9F48-FBF0AA15B707}"/>
            </c:ext>
          </c:extLst>
        </c:ser>
        <c:ser>
          <c:idx val="1"/>
          <c:order val="1"/>
          <c:tx>
            <c:strRef>
              <c:f>Data!$C$53</c:f>
              <c:strCache>
                <c:ptCount val="1"/>
                <c:pt idx="0">
                  <c:v>Financial support </c:v>
                </c:pt>
              </c:strCache>
            </c:strRef>
          </c:tx>
          <c:spPr>
            <a:pattFill prst="pct90">
              <a:fgClr>
                <a:srgbClr val="E5552F"/>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Data!$D$51</c:f>
              <c:strCache>
                <c:ptCount val="1"/>
                <c:pt idx="0">
                  <c:v>Count</c:v>
                </c:pt>
              </c:strCache>
            </c:strRef>
          </c:cat>
          <c:val>
            <c:numRef>
              <c:f>Data!$D$53</c:f>
              <c:numCache>
                <c:formatCode>General</c:formatCode>
                <c:ptCount val="1"/>
                <c:pt idx="0">
                  <c:v>8</c:v>
                </c:pt>
              </c:numCache>
            </c:numRef>
          </c:val>
          <c:extLst>
            <c:ext xmlns:c16="http://schemas.microsoft.com/office/drawing/2014/chart" uri="{C3380CC4-5D6E-409C-BE32-E72D297353CC}">
              <c16:uniqueId val="{00000001-3F5F-408A-9F48-FBF0AA15B707}"/>
            </c:ext>
          </c:extLst>
        </c:ser>
        <c:ser>
          <c:idx val="2"/>
          <c:order val="2"/>
          <c:tx>
            <c:strRef>
              <c:f>Data!$C$54</c:f>
              <c:strCache>
                <c:ptCount val="1"/>
                <c:pt idx="0">
                  <c:v>Professional leave</c:v>
                </c:pt>
              </c:strCache>
            </c:strRef>
          </c:tx>
          <c:spPr>
            <a:solidFill>
              <a:srgbClr val="6174EA"/>
            </a:solidFill>
            <a:ln>
              <a:noFill/>
            </a:ln>
            <a:effectLst/>
          </c:spPr>
          <c:invertIfNegative val="0"/>
          <c:dPt>
            <c:idx val="0"/>
            <c:invertIfNegative val="0"/>
            <c:bubble3D val="0"/>
            <c:spPr>
              <a:pattFill prst="dkHorz">
                <a:fgClr>
                  <a:srgbClr val="6174EA"/>
                </a:fgClr>
                <a:bgClr>
                  <a:schemeClr val="bg1"/>
                </a:bgClr>
              </a:pattFill>
              <a:ln>
                <a:noFill/>
              </a:ln>
              <a:effectLst/>
            </c:spPr>
            <c:extLst>
              <c:ext xmlns:c16="http://schemas.microsoft.com/office/drawing/2014/chart" uri="{C3380CC4-5D6E-409C-BE32-E72D297353CC}">
                <c16:uniqueId val="{00000001-3005-4DEF-9115-70C072C1973A}"/>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Data!$D$51</c:f>
              <c:strCache>
                <c:ptCount val="1"/>
                <c:pt idx="0">
                  <c:v>Count</c:v>
                </c:pt>
              </c:strCache>
            </c:strRef>
          </c:cat>
          <c:val>
            <c:numRef>
              <c:f>Data!$D$54</c:f>
              <c:numCache>
                <c:formatCode>General</c:formatCode>
                <c:ptCount val="1"/>
                <c:pt idx="0">
                  <c:v>6</c:v>
                </c:pt>
              </c:numCache>
            </c:numRef>
          </c:val>
          <c:extLst>
            <c:ext xmlns:c16="http://schemas.microsoft.com/office/drawing/2014/chart" uri="{C3380CC4-5D6E-409C-BE32-E72D297353CC}">
              <c16:uniqueId val="{00000002-3F5F-408A-9F48-FBF0AA15B707}"/>
            </c:ext>
          </c:extLst>
        </c:ser>
        <c:ser>
          <c:idx val="3"/>
          <c:order val="3"/>
          <c:tx>
            <c:strRef>
              <c:f>Data!$C$55</c:f>
              <c:strCache>
                <c:ptCount val="1"/>
                <c:pt idx="0">
                  <c:v>Internal CPD committee</c:v>
                </c:pt>
              </c:strCache>
            </c:strRef>
          </c:tx>
          <c:spPr>
            <a:pattFill prst="wdUpDiag">
              <a:fgClr>
                <a:schemeClr val="tx1"/>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Data!$D$51</c:f>
              <c:strCache>
                <c:ptCount val="1"/>
                <c:pt idx="0">
                  <c:v>Count</c:v>
                </c:pt>
              </c:strCache>
            </c:strRef>
          </c:cat>
          <c:val>
            <c:numRef>
              <c:f>Data!$D$55</c:f>
              <c:numCache>
                <c:formatCode>General</c:formatCode>
                <c:ptCount val="1"/>
                <c:pt idx="0">
                  <c:v>2</c:v>
                </c:pt>
              </c:numCache>
            </c:numRef>
          </c:val>
          <c:extLst>
            <c:ext xmlns:c16="http://schemas.microsoft.com/office/drawing/2014/chart" uri="{C3380CC4-5D6E-409C-BE32-E72D297353CC}">
              <c16:uniqueId val="{00000003-3F5F-408A-9F48-FBF0AA15B707}"/>
            </c:ext>
          </c:extLst>
        </c:ser>
        <c:ser>
          <c:idx val="4"/>
          <c:order val="4"/>
          <c:tx>
            <c:strRef>
              <c:f>Data!$C$56</c:f>
              <c:strCache>
                <c:ptCount val="1"/>
                <c:pt idx="0">
                  <c:v>Other</c:v>
                </c:pt>
              </c:strCache>
            </c:strRef>
          </c:tx>
          <c:spPr>
            <a:pattFill prst="dkVert">
              <a:fgClr>
                <a:schemeClr val="accent4"/>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Data!$D$51</c:f>
              <c:strCache>
                <c:ptCount val="1"/>
                <c:pt idx="0">
                  <c:v>Count</c:v>
                </c:pt>
              </c:strCache>
            </c:strRef>
          </c:cat>
          <c:val>
            <c:numRef>
              <c:f>Data!$D$56</c:f>
              <c:numCache>
                <c:formatCode>General</c:formatCode>
                <c:ptCount val="1"/>
                <c:pt idx="0">
                  <c:v>2</c:v>
                </c:pt>
              </c:numCache>
            </c:numRef>
          </c:val>
          <c:extLst>
            <c:ext xmlns:c16="http://schemas.microsoft.com/office/drawing/2014/chart" uri="{C3380CC4-5D6E-409C-BE32-E72D297353CC}">
              <c16:uniqueId val="{00000004-3F5F-408A-9F48-FBF0AA15B707}"/>
            </c:ext>
          </c:extLst>
        </c:ser>
        <c:dLbls>
          <c:dLblPos val="outEnd"/>
          <c:showLegendKey val="0"/>
          <c:showVal val="1"/>
          <c:showCatName val="0"/>
          <c:showSerName val="0"/>
          <c:showPercent val="0"/>
          <c:showBubbleSize val="0"/>
        </c:dLbls>
        <c:gapWidth val="219"/>
        <c:overlap val="-27"/>
        <c:axId val="1349121087"/>
        <c:axId val="1397257983"/>
      </c:barChart>
      <c:catAx>
        <c:axId val="1349121087"/>
        <c:scaling>
          <c:orientation val="minMax"/>
        </c:scaling>
        <c:delete val="1"/>
        <c:axPos val="b"/>
        <c:numFmt formatCode="General" sourceLinked="1"/>
        <c:majorTickMark val="none"/>
        <c:minorTickMark val="none"/>
        <c:tickLblPos val="nextTo"/>
        <c:crossAx val="1397257983"/>
        <c:crosses val="autoZero"/>
        <c:auto val="1"/>
        <c:lblAlgn val="ctr"/>
        <c:lblOffset val="100"/>
        <c:noMultiLvlLbl val="0"/>
      </c:catAx>
      <c:valAx>
        <c:axId val="1397257983"/>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4912108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en-IE" sz="2000" b="0" i="0" u="none" strike="noStrike" baseline="0">
                <a:effectLst/>
              </a:rPr>
              <a:t>CONUL Library Staff</a:t>
            </a:r>
            <a:endParaRPr lang="en-IE" sz="2000"/>
          </a:p>
        </c:rich>
      </c:tx>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Data!$D$34</c:f>
              <c:strCache>
                <c:ptCount val="1"/>
                <c:pt idx="0">
                  <c:v>Conference fund </c:v>
                </c:pt>
              </c:strCache>
            </c:strRef>
          </c:tx>
          <c:spPr>
            <a:pattFill prst="wdDnDiag">
              <a:fgClr>
                <a:srgbClr val="78C9BA"/>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Data!$E$33</c:f>
              <c:strCache>
                <c:ptCount val="1"/>
                <c:pt idx="0">
                  <c:v>Count</c:v>
                </c:pt>
              </c:strCache>
            </c:strRef>
          </c:cat>
          <c:val>
            <c:numRef>
              <c:f>Data!$E$34</c:f>
              <c:numCache>
                <c:formatCode>General</c:formatCode>
                <c:ptCount val="1"/>
                <c:pt idx="0">
                  <c:v>83</c:v>
                </c:pt>
              </c:numCache>
            </c:numRef>
          </c:val>
          <c:extLst>
            <c:ext xmlns:c16="http://schemas.microsoft.com/office/drawing/2014/chart" uri="{C3380CC4-5D6E-409C-BE32-E72D297353CC}">
              <c16:uniqueId val="{00000000-9862-4A39-B3CD-A4A95CA88B99}"/>
            </c:ext>
          </c:extLst>
        </c:ser>
        <c:ser>
          <c:idx val="1"/>
          <c:order val="1"/>
          <c:tx>
            <c:strRef>
              <c:f>Data!$D$35</c:f>
              <c:strCache>
                <c:ptCount val="1"/>
                <c:pt idx="0">
                  <c:v>Financial support </c:v>
                </c:pt>
              </c:strCache>
            </c:strRef>
          </c:tx>
          <c:spPr>
            <a:pattFill prst="pct90">
              <a:fgClr>
                <a:srgbClr val="E5552F"/>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Data!$E$33</c:f>
              <c:strCache>
                <c:ptCount val="1"/>
                <c:pt idx="0">
                  <c:v>Count</c:v>
                </c:pt>
              </c:strCache>
            </c:strRef>
          </c:cat>
          <c:val>
            <c:numRef>
              <c:f>Data!$E$35</c:f>
              <c:numCache>
                <c:formatCode>General</c:formatCode>
                <c:ptCount val="1"/>
                <c:pt idx="0">
                  <c:v>76</c:v>
                </c:pt>
              </c:numCache>
            </c:numRef>
          </c:val>
          <c:extLst>
            <c:ext xmlns:c16="http://schemas.microsoft.com/office/drawing/2014/chart" uri="{C3380CC4-5D6E-409C-BE32-E72D297353CC}">
              <c16:uniqueId val="{00000001-9862-4A39-B3CD-A4A95CA88B99}"/>
            </c:ext>
          </c:extLst>
        </c:ser>
        <c:ser>
          <c:idx val="2"/>
          <c:order val="2"/>
          <c:tx>
            <c:strRef>
              <c:f>Data!$D$36</c:f>
              <c:strCache>
                <c:ptCount val="1"/>
                <c:pt idx="0">
                  <c:v>Professional leave</c:v>
                </c:pt>
              </c:strCache>
            </c:strRef>
          </c:tx>
          <c:spPr>
            <a:pattFill prst="dkHorz">
              <a:fgClr>
                <a:srgbClr val="6174EA"/>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Data!$E$33</c:f>
              <c:strCache>
                <c:ptCount val="1"/>
                <c:pt idx="0">
                  <c:v>Count</c:v>
                </c:pt>
              </c:strCache>
            </c:strRef>
          </c:cat>
          <c:val>
            <c:numRef>
              <c:f>Data!$E$36</c:f>
              <c:numCache>
                <c:formatCode>General</c:formatCode>
                <c:ptCount val="1"/>
                <c:pt idx="0">
                  <c:v>62</c:v>
                </c:pt>
              </c:numCache>
            </c:numRef>
          </c:val>
          <c:extLst>
            <c:ext xmlns:c16="http://schemas.microsoft.com/office/drawing/2014/chart" uri="{C3380CC4-5D6E-409C-BE32-E72D297353CC}">
              <c16:uniqueId val="{00000002-9862-4A39-B3CD-A4A95CA88B99}"/>
            </c:ext>
          </c:extLst>
        </c:ser>
        <c:ser>
          <c:idx val="3"/>
          <c:order val="3"/>
          <c:tx>
            <c:strRef>
              <c:f>Data!$D$37</c:f>
              <c:strCache>
                <c:ptCount val="1"/>
                <c:pt idx="0">
                  <c:v>Internal CPD committee</c:v>
                </c:pt>
              </c:strCache>
            </c:strRef>
          </c:tx>
          <c:spPr>
            <a:pattFill prst="wdUpDiag">
              <a:fgClr>
                <a:schemeClr val="tx1"/>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Data!$E$33</c:f>
              <c:strCache>
                <c:ptCount val="1"/>
                <c:pt idx="0">
                  <c:v>Count</c:v>
                </c:pt>
              </c:strCache>
            </c:strRef>
          </c:cat>
          <c:val>
            <c:numRef>
              <c:f>Data!$E$37</c:f>
              <c:numCache>
                <c:formatCode>General</c:formatCode>
                <c:ptCount val="1"/>
                <c:pt idx="0">
                  <c:v>38</c:v>
                </c:pt>
              </c:numCache>
            </c:numRef>
          </c:val>
          <c:extLst>
            <c:ext xmlns:c16="http://schemas.microsoft.com/office/drawing/2014/chart" uri="{C3380CC4-5D6E-409C-BE32-E72D297353CC}">
              <c16:uniqueId val="{00000003-9862-4A39-B3CD-A4A95CA88B99}"/>
            </c:ext>
          </c:extLst>
        </c:ser>
        <c:ser>
          <c:idx val="4"/>
          <c:order val="4"/>
          <c:tx>
            <c:strRef>
              <c:f>Data!$D$38</c:f>
              <c:strCache>
                <c:ptCount val="1"/>
                <c:pt idx="0">
                  <c:v>Other</c:v>
                </c:pt>
              </c:strCache>
            </c:strRef>
          </c:tx>
          <c:spPr>
            <a:pattFill prst="dkVert">
              <a:fgClr>
                <a:schemeClr val="accent4"/>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Data!$E$33</c:f>
              <c:strCache>
                <c:ptCount val="1"/>
                <c:pt idx="0">
                  <c:v>Count</c:v>
                </c:pt>
              </c:strCache>
            </c:strRef>
          </c:cat>
          <c:val>
            <c:numRef>
              <c:f>Data!$E$38</c:f>
              <c:numCache>
                <c:formatCode>General</c:formatCode>
                <c:ptCount val="1"/>
                <c:pt idx="0">
                  <c:v>17</c:v>
                </c:pt>
              </c:numCache>
            </c:numRef>
          </c:val>
          <c:extLst>
            <c:ext xmlns:c16="http://schemas.microsoft.com/office/drawing/2014/chart" uri="{C3380CC4-5D6E-409C-BE32-E72D297353CC}">
              <c16:uniqueId val="{00000004-9862-4A39-B3CD-A4A95CA88B99}"/>
            </c:ext>
          </c:extLst>
        </c:ser>
        <c:dLbls>
          <c:dLblPos val="outEnd"/>
          <c:showLegendKey val="0"/>
          <c:showVal val="1"/>
          <c:showCatName val="0"/>
          <c:showSerName val="0"/>
          <c:showPercent val="0"/>
          <c:showBubbleSize val="0"/>
        </c:dLbls>
        <c:gapWidth val="219"/>
        <c:overlap val="-27"/>
        <c:axId val="1966522655"/>
        <c:axId val="1932162623"/>
      </c:barChart>
      <c:catAx>
        <c:axId val="1966522655"/>
        <c:scaling>
          <c:orientation val="minMax"/>
        </c:scaling>
        <c:delete val="1"/>
        <c:axPos val="b"/>
        <c:numFmt formatCode="General" sourceLinked="1"/>
        <c:majorTickMark val="none"/>
        <c:minorTickMark val="none"/>
        <c:tickLblPos val="nextTo"/>
        <c:crossAx val="1932162623"/>
        <c:crosses val="autoZero"/>
        <c:auto val="1"/>
        <c:lblAlgn val="ctr"/>
        <c:lblOffset val="100"/>
        <c:noMultiLvlLbl val="0"/>
      </c:catAx>
      <c:valAx>
        <c:axId val="1932162623"/>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6652265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en-IE" sz="2000" b="0" i="0" u="none" strike="noStrike" baseline="0">
                <a:effectLst/>
              </a:rPr>
              <a:t>CONUL Library Directors</a:t>
            </a:r>
            <a:endParaRPr lang="en-IE" sz="2000"/>
          </a:p>
        </c:rich>
      </c:tx>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Data!$C$81</c:f>
              <c:strCache>
                <c:ptCount val="1"/>
                <c:pt idx="0">
                  <c:v>Lack of financial support</c:v>
                </c:pt>
              </c:strCache>
            </c:strRef>
          </c:tx>
          <c:spPr>
            <a:pattFill prst="wdDnDiag">
              <a:fgClr>
                <a:srgbClr val="78C9BA"/>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Data!$D$80</c:f>
              <c:strCache>
                <c:ptCount val="1"/>
                <c:pt idx="0">
                  <c:v>Count</c:v>
                </c:pt>
              </c:strCache>
            </c:strRef>
          </c:cat>
          <c:val>
            <c:numRef>
              <c:f>Data!$D$81</c:f>
              <c:numCache>
                <c:formatCode>General</c:formatCode>
                <c:ptCount val="1"/>
                <c:pt idx="0">
                  <c:v>1</c:v>
                </c:pt>
              </c:numCache>
            </c:numRef>
          </c:val>
          <c:extLst>
            <c:ext xmlns:c16="http://schemas.microsoft.com/office/drawing/2014/chart" uri="{C3380CC4-5D6E-409C-BE32-E72D297353CC}">
              <c16:uniqueId val="{00000000-E512-4662-AA76-AE5D2F5B3D8C}"/>
            </c:ext>
          </c:extLst>
        </c:ser>
        <c:ser>
          <c:idx val="1"/>
          <c:order val="1"/>
          <c:tx>
            <c:strRef>
              <c:f>Data!$C$82</c:f>
              <c:strCache>
                <c:ptCount val="1"/>
                <c:pt idx="0">
                  <c:v>Lack of staff to provide cover</c:v>
                </c:pt>
              </c:strCache>
            </c:strRef>
          </c:tx>
          <c:spPr>
            <a:pattFill prst="pct90">
              <a:fgClr>
                <a:srgbClr val="E5552F"/>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Data!$D$80</c:f>
              <c:strCache>
                <c:ptCount val="1"/>
                <c:pt idx="0">
                  <c:v>Count</c:v>
                </c:pt>
              </c:strCache>
            </c:strRef>
          </c:cat>
          <c:val>
            <c:numRef>
              <c:f>Data!$D$82</c:f>
              <c:numCache>
                <c:formatCode>General</c:formatCode>
                <c:ptCount val="1"/>
                <c:pt idx="0">
                  <c:v>5</c:v>
                </c:pt>
              </c:numCache>
            </c:numRef>
          </c:val>
          <c:extLst>
            <c:ext xmlns:c16="http://schemas.microsoft.com/office/drawing/2014/chart" uri="{C3380CC4-5D6E-409C-BE32-E72D297353CC}">
              <c16:uniqueId val="{00000001-E512-4662-AA76-AE5D2F5B3D8C}"/>
            </c:ext>
          </c:extLst>
        </c:ser>
        <c:ser>
          <c:idx val="2"/>
          <c:order val="2"/>
          <c:tx>
            <c:strRef>
              <c:f>Data!$C$83</c:f>
              <c:strCache>
                <c:ptCount val="1"/>
                <c:pt idx="0">
                  <c:v>Lack of professional leave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Data!$D$80</c:f>
              <c:strCache>
                <c:ptCount val="1"/>
                <c:pt idx="0">
                  <c:v>Count</c:v>
                </c:pt>
              </c:strCache>
            </c:strRef>
          </c:cat>
          <c:val>
            <c:numRef>
              <c:f>Data!$D$83</c:f>
              <c:numCache>
                <c:formatCode>General</c:formatCode>
                <c:ptCount val="1"/>
                <c:pt idx="0">
                  <c:v>0</c:v>
                </c:pt>
              </c:numCache>
            </c:numRef>
          </c:val>
          <c:extLst>
            <c:ext xmlns:c16="http://schemas.microsoft.com/office/drawing/2014/chart" uri="{C3380CC4-5D6E-409C-BE32-E72D297353CC}">
              <c16:uniqueId val="{00000002-E512-4662-AA76-AE5D2F5B3D8C}"/>
            </c:ext>
          </c:extLst>
        </c:ser>
        <c:ser>
          <c:idx val="3"/>
          <c:order val="3"/>
          <c:tx>
            <c:strRef>
              <c:f>Data!$C$84</c:f>
              <c:strCache>
                <c:ptCount val="1"/>
                <c:pt idx="0">
                  <c:v>Lack of support from management </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Data!$D$80</c:f>
              <c:strCache>
                <c:ptCount val="1"/>
                <c:pt idx="0">
                  <c:v>Count</c:v>
                </c:pt>
              </c:strCache>
            </c:strRef>
          </c:cat>
          <c:val>
            <c:numRef>
              <c:f>Data!$D$84</c:f>
              <c:numCache>
                <c:formatCode>General</c:formatCode>
                <c:ptCount val="1"/>
                <c:pt idx="0">
                  <c:v>0</c:v>
                </c:pt>
              </c:numCache>
            </c:numRef>
          </c:val>
          <c:extLst>
            <c:ext xmlns:c16="http://schemas.microsoft.com/office/drawing/2014/chart" uri="{C3380CC4-5D6E-409C-BE32-E72D297353CC}">
              <c16:uniqueId val="{00000003-E512-4662-AA76-AE5D2F5B3D8C}"/>
            </c:ext>
          </c:extLst>
        </c:ser>
        <c:ser>
          <c:idx val="4"/>
          <c:order val="4"/>
          <c:tx>
            <c:strRef>
              <c:f>Data!$C$85</c:f>
              <c:strCache>
                <c:ptCount val="1"/>
                <c:pt idx="0">
                  <c:v>Lack of awareness</c:v>
                </c:pt>
              </c:strCache>
            </c:strRef>
          </c:tx>
          <c:spPr>
            <a:pattFill prst="dkVert">
              <a:fgClr>
                <a:schemeClr val="accent4"/>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Data!$D$80</c:f>
              <c:strCache>
                <c:ptCount val="1"/>
                <c:pt idx="0">
                  <c:v>Count</c:v>
                </c:pt>
              </c:strCache>
            </c:strRef>
          </c:cat>
          <c:val>
            <c:numRef>
              <c:f>Data!$D$85</c:f>
              <c:numCache>
                <c:formatCode>General</c:formatCode>
                <c:ptCount val="1"/>
                <c:pt idx="0">
                  <c:v>4</c:v>
                </c:pt>
              </c:numCache>
            </c:numRef>
          </c:val>
          <c:extLst>
            <c:ext xmlns:c16="http://schemas.microsoft.com/office/drawing/2014/chart" uri="{C3380CC4-5D6E-409C-BE32-E72D297353CC}">
              <c16:uniqueId val="{00000004-E512-4662-AA76-AE5D2F5B3D8C}"/>
            </c:ext>
          </c:extLst>
        </c:ser>
        <c:ser>
          <c:idx val="5"/>
          <c:order val="5"/>
          <c:tx>
            <c:strRef>
              <c:f>Data!$C$86</c:f>
              <c:strCache>
                <c:ptCount val="1"/>
                <c:pt idx="0">
                  <c:v>Other</c:v>
                </c:pt>
              </c:strCache>
            </c:strRef>
          </c:tx>
          <c:spPr>
            <a:pattFill prst="lgGrid">
              <a:fgClr>
                <a:srgbClr val="7030A0"/>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Data!$D$80</c:f>
              <c:strCache>
                <c:ptCount val="1"/>
                <c:pt idx="0">
                  <c:v>Count</c:v>
                </c:pt>
              </c:strCache>
            </c:strRef>
          </c:cat>
          <c:val>
            <c:numRef>
              <c:f>Data!$D$86</c:f>
              <c:numCache>
                <c:formatCode>General</c:formatCode>
                <c:ptCount val="1"/>
                <c:pt idx="0">
                  <c:v>4</c:v>
                </c:pt>
              </c:numCache>
            </c:numRef>
          </c:val>
          <c:extLst>
            <c:ext xmlns:c16="http://schemas.microsoft.com/office/drawing/2014/chart" uri="{C3380CC4-5D6E-409C-BE32-E72D297353CC}">
              <c16:uniqueId val="{00000005-E512-4662-AA76-AE5D2F5B3D8C}"/>
            </c:ext>
          </c:extLst>
        </c:ser>
        <c:dLbls>
          <c:dLblPos val="outEnd"/>
          <c:showLegendKey val="0"/>
          <c:showVal val="1"/>
          <c:showCatName val="0"/>
          <c:showSerName val="0"/>
          <c:showPercent val="0"/>
          <c:showBubbleSize val="0"/>
        </c:dLbls>
        <c:gapWidth val="219"/>
        <c:overlap val="-27"/>
        <c:axId val="1354432879"/>
        <c:axId val="1338525423"/>
      </c:barChart>
      <c:catAx>
        <c:axId val="1354432879"/>
        <c:scaling>
          <c:orientation val="minMax"/>
        </c:scaling>
        <c:delete val="1"/>
        <c:axPos val="b"/>
        <c:numFmt formatCode="General" sourceLinked="1"/>
        <c:majorTickMark val="none"/>
        <c:minorTickMark val="none"/>
        <c:tickLblPos val="nextTo"/>
        <c:crossAx val="1338525423"/>
        <c:crosses val="autoZero"/>
        <c:auto val="1"/>
        <c:lblAlgn val="ctr"/>
        <c:lblOffset val="100"/>
        <c:noMultiLvlLbl val="0"/>
      </c:catAx>
      <c:valAx>
        <c:axId val="1338525423"/>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5443287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en-IE" sz="2000" b="0" i="0">
                <a:effectLst/>
              </a:rPr>
              <a:t>CONUL Library Staff</a:t>
            </a:r>
          </a:p>
        </c:rich>
      </c:tx>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Data!$D$60</c:f>
              <c:strCache>
                <c:ptCount val="1"/>
                <c:pt idx="0">
                  <c:v>Lack of financial support</c:v>
                </c:pt>
              </c:strCache>
            </c:strRef>
          </c:tx>
          <c:spPr>
            <a:pattFill prst="wdDnDiag">
              <a:fgClr>
                <a:srgbClr val="78C9BA"/>
              </a:fgClr>
              <a:bgClr>
                <a:schemeClr val="bg1"/>
              </a:bgClr>
            </a:pattFill>
            <a:ln w="19050">
              <a:solidFill>
                <a:schemeClr val="lt1"/>
              </a:solidFill>
            </a:ln>
            <a:effectLst/>
          </c:spPr>
          <c:invertIfNegative val="0"/>
          <c:dPt>
            <c:idx val="0"/>
            <c:invertIfNegative val="0"/>
            <c:bubble3D val="0"/>
            <c:spPr>
              <a:pattFill prst="wdDnDiag">
                <a:fgClr>
                  <a:srgbClr val="78C9BA"/>
                </a:fgClr>
                <a:bgClr>
                  <a:schemeClr val="bg1"/>
                </a:bgClr>
              </a:pattFill>
              <a:ln w="19050">
                <a:solidFill>
                  <a:schemeClr val="lt1"/>
                </a:solidFill>
              </a:ln>
              <a:effectLst/>
            </c:spPr>
            <c:extLst>
              <c:ext xmlns:c16="http://schemas.microsoft.com/office/drawing/2014/chart" uri="{C3380CC4-5D6E-409C-BE32-E72D297353CC}">
                <c16:uniqueId val="{00000000-0518-4AAF-8B6C-5747B922B2E7}"/>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Data!$E$59</c:f>
              <c:strCache>
                <c:ptCount val="1"/>
                <c:pt idx="0">
                  <c:v>Count</c:v>
                </c:pt>
              </c:strCache>
            </c:strRef>
          </c:cat>
          <c:val>
            <c:numRef>
              <c:f>Data!$E$60</c:f>
              <c:numCache>
                <c:formatCode>General</c:formatCode>
                <c:ptCount val="1"/>
                <c:pt idx="0">
                  <c:v>32</c:v>
                </c:pt>
              </c:numCache>
            </c:numRef>
          </c:val>
          <c:extLst>
            <c:ext xmlns:c16="http://schemas.microsoft.com/office/drawing/2014/chart" uri="{C3380CC4-5D6E-409C-BE32-E72D297353CC}">
              <c16:uniqueId val="{00000000-F92A-447E-8428-A064590E4E4D}"/>
            </c:ext>
          </c:extLst>
        </c:ser>
        <c:ser>
          <c:idx val="1"/>
          <c:order val="1"/>
          <c:tx>
            <c:strRef>
              <c:f>Data!$D$61</c:f>
              <c:strCache>
                <c:ptCount val="1"/>
                <c:pt idx="0">
                  <c:v>Lack of staff to provide cover</c:v>
                </c:pt>
              </c:strCache>
            </c:strRef>
          </c:tx>
          <c:spPr>
            <a:pattFill prst="pct90">
              <a:fgClr>
                <a:srgbClr val="E5552F"/>
              </a:fgClr>
              <a:bgClr>
                <a:schemeClr val="bg1"/>
              </a:bgClr>
            </a:pattFill>
            <a:ln w="19050">
              <a:solidFill>
                <a:schemeClr val="lt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Data!$E$59</c:f>
              <c:strCache>
                <c:ptCount val="1"/>
                <c:pt idx="0">
                  <c:v>Count</c:v>
                </c:pt>
              </c:strCache>
            </c:strRef>
          </c:cat>
          <c:val>
            <c:numRef>
              <c:f>Data!$E$61</c:f>
              <c:numCache>
                <c:formatCode>General</c:formatCode>
                <c:ptCount val="1"/>
                <c:pt idx="0">
                  <c:v>64</c:v>
                </c:pt>
              </c:numCache>
            </c:numRef>
          </c:val>
          <c:extLst>
            <c:ext xmlns:c16="http://schemas.microsoft.com/office/drawing/2014/chart" uri="{C3380CC4-5D6E-409C-BE32-E72D297353CC}">
              <c16:uniqueId val="{00000001-F92A-447E-8428-A064590E4E4D}"/>
            </c:ext>
          </c:extLst>
        </c:ser>
        <c:ser>
          <c:idx val="2"/>
          <c:order val="2"/>
          <c:tx>
            <c:strRef>
              <c:f>Data!$D$62</c:f>
              <c:strCache>
                <c:ptCount val="1"/>
                <c:pt idx="0">
                  <c:v>Lack of professional leave</c:v>
                </c:pt>
              </c:strCache>
            </c:strRef>
          </c:tx>
          <c:spPr>
            <a:pattFill prst="dkHorz">
              <a:fgClr>
                <a:srgbClr val="6174EA"/>
              </a:fgClr>
              <a:bgClr>
                <a:schemeClr val="bg1"/>
              </a:bgClr>
            </a:pattFill>
            <a:ln w="19050">
              <a:solidFill>
                <a:schemeClr val="lt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Data!$E$59</c:f>
              <c:strCache>
                <c:ptCount val="1"/>
                <c:pt idx="0">
                  <c:v>Count</c:v>
                </c:pt>
              </c:strCache>
            </c:strRef>
          </c:cat>
          <c:val>
            <c:numRef>
              <c:f>Data!$E$62</c:f>
              <c:numCache>
                <c:formatCode>General</c:formatCode>
                <c:ptCount val="1"/>
                <c:pt idx="0">
                  <c:v>20</c:v>
                </c:pt>
              </c:numCache>
            </c:numRef>
          </c:val>
          <c:extLst>
            <c:ext xmlns:c16="http://schemas.microsoft.com/office/drawing/2014/chart" uri="{C3380CC4-5D6E-409C-BE32-E72D297353CC}">
              <c16:uniqueId val="{00000002-F92A-447E-8428-A064590E4E4D}"/>
            </c:ext>
          </c:extLst>
        </c:ser>
        <c:ser>
          <c:idx val="3"/>
          <c:order val="3"/>
          <c:tx>
            <c:strRef>
              <c:f>Data!$D$63</c:f>
              <c:strCache>
                <c:ptCount val="1"/>
                <c:pt idx="0">
                  <c:v>Lack of support from management </c:v>
                </c:pt>
              </c:strCache>
            </c:strRef>
          </c:tx>
          <c:spPr>
            <a:pattFill prst="wdUpDiag">
              <a:fgClr>
                <a:schemeClr val="tx1"/>
              </a:fgClr>
              <a:bgClr>
                <a:schemeClr val="bg1"/>
              </a:bgClr>
            </a:pattFill>
            <a:ln w="19050">
              <a:solidFill>
                <a:schemeClr val="lt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Data!$E$59</c:f>
              <c:strCache>
                <c:ptCount val="1"/>
                <c:pt idx="0">
                  <c:v>Count</c:v>
                </c:pt>
              </c:strCache>
            </c:strRef>
          </c:cat>
          <c:val>
            <c:numRef>
              <c:f>Data!$E$63</c:f>
              <c:numCache>
                <c:formatCode>General</c:formatCode>
                <c:ptCount val="1"/>
                <c:pt idx="0">
                  <c:v>29</c:v>
                </c:pt>
              </c:numCache>
            </c:numRef>
          </c:val>
          <c:extLst>
            <c:ext xmlns:c16="http://schemas.microsoft.com/office/drawing/2014/chart" uri="{C3380CC4-5D6E-409C-BE32-E72D297353CC}">
              <c16:uniqueId val="{00000003-F92A-447E-8428-A064590E4E4D}"/>
            </c:ext>
          </c:extLst>
        </c:ser>
        <c:ser>
          <c:idx val="4"/>
          <c:order val="4"/>
          <c:tx>
            <c:strRef>
              <c:f>Data!$D$64</c:f>
              <c:strCache>
                <c:ptCount val="1"/>
                <c:pt idx="0">
                  <c:v>Lack of awareness</c:v>
                </c:pt>
              </c:strCache>
            </c:strRef>
          </c:tx>
          <c:spPr>
            <a:pattFill prst="dkVert">
              <a:fgClr>
                <a:schemeClr val="accent4"/>
              </a:fgClr>
              <a:bgClr>
                <a:schemeClr val="bg1"/>
              </a:bgClr>
            </a:pattFill>
            <a:ln w="19050">
              <a:solidFill>
                <a:schemeClr val="lt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Data!$E$59</c:f>
              <c:strCache>
                <c:ptCount val="1"/>
                <c:pt idx="0">
                  <c:v>Count</c:v>
                </c:pt>
              </c:strCache>
            </c:strRef>
          </c:cat>
          <c:val>
            <c:numRef>
              <c:f>Data!$E$64</c:f>
              <c:numCache>
                <c:formatCode>General</c:formatCode>
                <c:ptCount val="1"/>
                <c:pt idx="0">
                  <c:v>42</c:v>
                </c:pt>
              </c:numCache>
            </c:numRef>
          </c:val>
          <c:extLst>
            <c:ext xmlns:c16="http://schemas.microsoft.com/office/drawing/2014/chart" uri="{C3380CC4-5D6E-409C-BE32-E72D297353CC}">
              <c16:uniqueId val="{00000004-F92A-447E-8428-A064590E4E4D}"/>
            </c:ext>
          </c:extLst>
        </c:ser>
        <c:ser>
          <c:idx val="5"/>
          <c:order val="5"/>
          <c:tx>
            <c:strRef>
              <c:f>Data!$D$65</c:f>
              <c:strCache>
                <c:ptCount val="1"/>
                <c:pt idx="0">
                  <c:v>Other</c:v>
                </c:pt>
              </c:strCache>
            </c:strRef>
          </c:tx>
          <c:spPr>
            <a:pattFill prst="lgGrid">
              <a:fgClr>
                <a:srgbClr val="7030A0"/>
              </a:fgClr>
              <a:bgClr>
                <a:schemeClr val="bg1"/>
              </a:bgClr>
            </a:pattFill>
            <a:ln w="19050">
              <a:solidFill>
                <a:schemeClr val="lt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Data!$E$59</c:f>
              <c:strCache>
                <c:ptCount val="1"/>
                <c:pt idx="0">
                  <c:v>Count</c:v>
                </c:pt>
              </c:strCache>
            </c:strRef>
          </c:cat>
          <c:val>
            <c:numRef>
              <c:f>Data!$E$65</c:f>
              <c:numCache>
                <c:formatCode>General</c:formatCode>
                <c:ptCount val="1"/>
                <c:pt idx="0">
                  <c:v>45</c:v>
                </c:pt>
              </c:numCache>
            </c:numRef>
          </c:val>
          <c:extLst>
            <c:ext xmlns:c16="http://schemas.microsoft.com/office/drawing/2014/chart" uri="{C3380CC4-5D6E-409C-BE32-E72D297353CC}">
              <c16:uniqueId val="{00000005-F92A-447E-8428-A064590E4E4D}"/>
            </c:ext>
          </c:extLst>
        </c:ser>
        <c:dLbls>
          <c:dLblPos val="outEnd"/>
          <c:showLegendKey val="0"/>
          <c:showVal val="1"/>
          <c:showCatName val="0"/>
          <c:showSerName val="0"/>
          <c:showPercent val="0"/>
          <c:showBubbleSize val="0"/>
        </c:dLbls>
        <c:gapWidth val="150"/>
        <c:axId val="1482950415"/>
        <c:axId val="584571087"/>
      </c:barChart>
      <c:catAx>
        <c:axId val="1482950415"/>
        <c:scaling>
          <c:orientation val="minMax"/>
        </c:scaling>
        <c:delete val="1"/>
        <c:axPos val="b"/>
        <c:numFmt formatCode="General" sourceLinked="1"/>
        <c:majorTickMark val="out"/>
        <c:minorTickMark val="none"/>
        <c:tickLblPos val="nextTo"/>
        <c:crossAx val="584571087"/>
        <c:crosses val="autoZero"/>
        <c:auto val="1"/>
        <c:lblAlgn val="ctr"/>
        <c:lblOffset val="100"/>
        <c:noMultiLvlLbl val="0"/>
      </c:catAx>
      <c:valAx>
        <c:axId val="584571087"/>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8295041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en-IE" sz="2000">
                <a:effectLst/>
              </a:rPr>
              <a:t>CONUL Library Directors</a:t>
            </a:r>
          </a:p>
        </c:rich>
      </c:tx>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Data!$D$16</c:f>
              <c:strCache>
                <c:ptCount val="1"/>
                <c:pt idx="0">
                  <c:v>Count</c:v>
                </c:pt>
              </c:strCache>
            </c:strRef>
          </c:tx>
          <c:spPr>
            <a:solidFill>
              <a:srgbClr val="78C9BA"/>
            </a:solidFill>
          </c:spPr>
          <c:dPt>
            <c:idx val="0"/>
            <c:bubble3D val="0"/>
            <c:spPr>
              <a:solidFill>
                <a:srgbClr val="78C9BA"/>
              </a:solidFill>
              <a:ln w="19050">
                <a:solidFill>
                  <a:schemeClr val="lt1"/>
                </a:solidFill>
              </a:ln>
              <a:effectLst/>
            </c:spPr>
            <c:extLst>
              <c:ext xmlns:c16="http://schemas.microsoft.com/office/drawing/2014/chart" uri="{C3380CC4-5D6E-409C-BE32-E72D297353CC}">
                <c16:uniqueId val="{00000001-0D56-4618-A5BC-542C811706AA}"/>
              </c:ext>
            </c:extLst>
          </c:dPt>
          <c:dPt>
            <c:idx val="1"/>
            <c:bubble3D val="0"/>
            <c:spPr>
              <a:pattFill prst="pct90">
                <a:fgClr>
                  <a:srgbClr val="E5552F"/>
                </a:fgClr>
                <a:bgClr>
                  <a:schemeClr val="bg1"/>
                </a:bgClr>
              </a:pattFill>
              <a:ln w="19050">
                <a:solidFill>
                  <a:schemeClr val="lt1"/>
                </a:solidFill>
              </a:ln>
              <a:effectLst/>
            </c:spPr>
            <c:extLst>
              <c:ext xmlns:c16="http://schemas.microsoft.com/office/drawing/2014/chart" uri="{C3380CC4-5D6E-409C-BE32-E72D297353CC}">
                <c16:uniqueId val="{00000003-0D56-4618-A5BC-542C811706AA}"/>
              </c:ext>
            </c:extLst>
          </c:dPt>
          <c:dLbls>
            <c:dLbl>
              <c:idx val="0"/>
              <c:layout>
                <c:manualLayout>
                  <c:x val="-9.3411494519067467E-2"/>
                  <c:y val="0.16394991609477361"/>
                </c:manualLayout>
              </c:layout>
              <c:spPr>
                <a:solidFill>
                  <a:schemeClr val="bg1"/>
                </a:solidFill>
                <a:ln>
                  <a:noFill/>
                </a:ln>
                <a:effectLst/>
              </c:spPr>
              <c:txPr>
                <a:bodyPr rot="0" spcFirstLastPara="1" vertOverflow="ellipsis" vert="horz" wrap="square" lIns="38100" tIns="19050" rIns="38100" bIns="19050" anchor="ctr" anchorCtr="1">
                  <a:noAutofit/>
                </a:bodyPr>
                <a:lstStyle/>
                <a:p>
                  <a:pPr>
                    <a:defRPr sz="50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extLst>
                <c:ext xmlns:c15="http://schemas.microsoft.com/office/drawing/2012/chart" uri="{CE6537A1-D6FC-4f65-9D91-7224C49458BB}">
                  <c15:layout>
                    <c:manualLayout>
                      <c:w val="7.6813725490196078E-2"/>
                      <c:h val="0.14895303467577098"/>
                    </c:manualLayout>
                  </c15:layout>
                </c:ext>
                <c:ext xmlns:c16="http://schemas.microsoft.com/office/drawing/2014/chart" uri="{C3380CC4-5D6E-409C-BE32-E72D297353CC}">
                  <c16:uniqueId val="{00000001-0D56-4618-A5BC-542C811706AA}"/>
                </c:ext>
              </c:extLst>
            </c:dLbl>
            <c:dLbl>
              <c:idx val="1"/>
              <c:layout>
                <c:manualLayout>
                  <c:x val="9.095897020225413E-2"/>
                  <c:y val="-0.27602624755879684"/>
                </c:manualLayout>
              </c:layout>
              <c:spPr>
                <a:solidFill>
                  <a:schemeClr val="bg1"/>
                </a:solidFill>
                <a:ln>
                  <a:noFill/>
                </a:ln>
                <a:effectLst/>
              </c:spPr>
              <c:txPr>
                <a:bodyPr rot="0" spcFirstLastPara="1" vertOverflow="ellipsis" vert="horz" wrap="square" lIns="38100" tIns="19050" rIns="38100" bIns="19050" anchor="ctr" anchorCtr="1">
                  <a:noAutofit/>
                </a:bodyPr>
                <a:lstStyle/>
                <a:p>
                  <a:pPr>
                    <a:defRPr sz="50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extLst>
                <c:ext xmlns:c15="http://schemas.microsoft.com/office/drawing/2012/chart" uri="{CE6537A1-D6FC-4f65-9D91-7224C49458BB}">
                  <c15:layout>
                    <c:manualLayout>
                      <c:w val="7.6813725490196078E-2"/>
                      <c:h val="0.15187167717148151"/>
                    </c:manualLayout>
                  </c15:layout>
                </c:ext>
                <c:ext xmlns:c16="http://schemas.microsoft.com/office/drawing/2014/chart" uri="{C3380CC4-5D6E-409C-BE32-E72D297353CC}">
                  <c16:uniqueId val="{00000003-0D56-4618-A5BC-542C811706AA}"/>
                </c:ext>
              </c:extLst>
            </c:dLbl>
            <c:spPr>
              <a:solidFill>
                <a:schemeClr val="bg1"/>
              </a:solidFill>
              <a:ln>
                <a:noFill/>
              </a:ln>
              <a:effectLst/>
            </c:spPr>
            <c:txPr>
              <a:bodyPr rot="0" spcFirstLastPara="1" vertOverflow="ellipsis" vert="horz" wrap="square" lIns="38100" tIns="19050" rIns="38100" bIns="19050" anchor="ctr" anchorCtr="1">
                <a:spAutoFit/>
              </a:bodyPr>
              <a:lstStyle/>
              <a:p>
                <a:pPr>
                  <a:defRPr sz="50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Data!$C$17:$C$18</c:f>
              <c:strCache>
                <c:ptCount val="2"/>
                <c:pt idx="0">
                  <c:v>Yes</c:v>
                </c:pt>
                <c:pt idx="1">
                  <c:v>No</c:v>
                </c:pt>
              </c:strCache>
            </c:strRef>
          </c:cat>
          <c:val>
            <c:numRef>
              <c:f>Data!$D$17:$D$18</c:f>
              <c:numCache>
                <c:formatCode>General</c:formatCode>
                <c:ptCount val="2"/>
                <c:pt idx="0">
                  <c:v>1</c:v>
                </c:pt>
                <c:pt idx="1">
                  <c:v>8</c:v>
                </c:pt>
              </c:numCache>
            </c:numRef>
          </c:val>
          <c:extLst>
            <c:ext xmlns:c16="http://schemas.microsoft.com/office/drawing/2014/chart" uri="{C3380CC4-5D6E-409C-BE32-E72D297353CC}">
              <c16:uniqueId val="{00000004-0D56-4618-A5BC-542C811706AA}"/>
            </c:ext>
          </c:extLst>
        </c:ser>
        <c:dLbls>
          <c:dLblPos val="ctr"/>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en-IE" sz="2000">
                <a:effectLst/>
              </a:rPr>
              <a:t>CONUL Library Staff</a:t>
            </a:r>
          </a:p>
        </c:rich>
      </c:tx>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Data!$E$8</c:f>
              <c:strCache>
                <c:ptCount val="1"/>
                <c:pt idx="0">
                  <c:v>Count</c:v>
                </c:pt>
              </c:strCache>
            </c:strRef>
          </c:tx>
          <c:spPr>
            <a:solidFill>
              <a:srgbClr val="78C9BA"/>
            </a:solidFill>
          </c:spPr>
          <c:dPt>
            <c:idx val="0"/>
            <c:bubble3D val="0"/>
            <c:spPr>
              <a:solidFill>
                <a:srgbClr val="78C9BA"/>
              </a:solidFill>
              <a:ln w="19050">
                <a:solidFill>
                  <a:schemeClr val="lt1"/>
                </a:solidFill>
              </a:ln>
              <a:effectLst/>
            </c:spPr>
            <c:extLst>
              <c:ext xmlns:c16="http://schemas.microsoft.com/office/drawing/2014/chart" uri="{C3380CC4-5D6E-409C-BE32-E72D297353CC}">
                <c16:uniqueId val="{00000001-E7D3-4D54-BA4B-A1F9F212CBF1}"/>
              </c:ext>
            </c:extLst>
          </c:dPt>
          <c:dPt>
            <c:idx val="1"/>
            <c:bubble3D val="0"/>
            <c:spPr>
              <a:pattFill prst="pct90">
                <a:fgClr>
                  <a:srgbClr val="E5552F"/>
                </a:fgClr>
                <a:bgClr>
                  <a:schemeClr val="bg1"/>
                </a:bgClr>
              </a:pattFill>
              <a:ln w="19050">
                <a:solidFill>
                  <a:schemeClr val="lt1"/>
                </a:solidFill>
              </a:ln>
              <a:effectLst/>
            </c:spPr>
            <c:extLst>
              <c:ext xmlns:c16="http://schemas.microsoft.com/office/drawing/2014/chart" uri="{C3380CC4-5D6E-409C-BE32-E72D297353CC}">
                <c16:uniqueId val="{00000003-E7D3-4D54-BA4B-A1F9F212CBF1}"/>
              </c:ext>
            </c:extLst>
          </c:dPt>
          <c:dPt>
            <c:idx val="2"/>
            <c:bubble3D val="0"/>
            <c:spPr>
              <a:pattFill prst="dkHorz">
                <a:fgClr>
                  <a:srgbClr val="6174EA"/>
                </a:fgClr>
                <a:bgClr>
                  <a:schemeClr val="bg1"/>
                </a:bgClr>
              </a:pattFill>
              <a:ln w="19050">
                <a:solidFill>
                  <a:schemeClr val="lt1"/>
                </a:solidFill>
              </a:ln>
              <a:effectLst/>
            </c:spPr>
            <c:extLst>
              <c:ext xmlns:c16="http://schemas.microsoft.com/office/drawing/2014/chart" uri="{C3380CC4-5D6E-409C-BE32-E72D297353CC}">
                <c16:uniqueId val="{00000005-E7D3-4D54-BA4B-A1F9F212CBF1}"/>
              </c:ext>
            </c:extLst>
          </c:dPt>
          <c:dLbls>
            <c:dLbl>
              <c:idx val="0"/>
              <c:layout>
                <c:manualLayout>
                  <c:x val="-0.11711517677937316"/>
                  <c:y val="0.184309630738867"/>
                </c:manualLayout>
              </c:layout>
              <c:spPr>
                <a:solidFill>
                  <a:schemeClr val="bg1"/>
                </a:solidFill>
                <a:ln>
                  <a:noFill/>
                </a:ln>
                <a:effectLst/>
              </c:spPr>
              <c:txPr>
                <a:bodyPr rot="0" spcFirstLastPara="1" vertOverflow="ellipsis" vert="horz" wrap="square" lIns="38100" tIns="19050" rIns="38100" bIns="19050" anchor="ctr" anchorCtr="1">
                  <a:noAutofit/>
                </a:bodyPr>
                <a:lstStyle/>
                <a:p>
                  <a:pPr>
                    <a:defRPr sz="50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extLst>
                <c:ext xmlns:c15="http://schemas.microsoft.com/office/drawing/2012/chart" uri="{CE6537A1-D6FC-4f65-9D91-7224C49458BB}">
                  <c15:layout>
                    <c:manualLayout>
                      <c:w val="0.13892156862745098"/>
                      <c:h val="0.1343598221972184"/>
                    </c:manualLayout>
                  </c15:layout>
                </c:ext>
                <c:ext xmlns:c16="http://schemas.microsoft.com/office/drawing/2014/chart" uri="{C3380CC4-5D6E-409C-BE32-E72D297353CC}">
                  <c16:uniqueId val="{00000001-E7D3-4D54-BA4B-A1F9F212CBF1}"/>
                </c:ext>
              </c:extLst>
            </c:dLbl>
            <c:dLbl>
              <c:idx val="1"/>
              <c:layout>
                <c:manualLayout>
                  <c:x val="-0.16501563223714683"/>
                  <c:y val="-0.25928771793871219"/>
                </c:manualLayout>
              </c:layout>
              <c:spPr>
                <a:solidFill>
                  <a:schemeClr val="bg1"/>
                </a:solidFill>
                <a:ln>
                  <a:noFill/>
                </a:ln>
                <a:effectLst/>
              </c:spPr>
              <c:txPr>
                <a:bodyPr rot="0" spcFirstLastPara="1" vertOverflow="ellipsis" vert="horz" wrap="square" lIns="38100" tIns="19050" rIns="38100" bIns="19050" anchor="ctr" anchorCtr="1">
                  <a:noAutofit/>
                </a:bodyPr>
                <a:lstStyle/>
                <a:p>
                  <a:pPr>
                    <a:defRPr sz="50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extLst>
                <c:ext xmlns:c15="http://schemas.microsoft.com/office/drawing/2012/chart" uri="{CE6537A1-D6FC-4f65-9D91-7224C49458BB}">
                  <c15:layout>
                    <c:manualLayout>
                      <c:w val="0.13892156862745098"/>
                      <c:h val="0.17230217464145511"/>
                    </c:manualLayout>
                  </c15:layout>
                </c:ext>
                <c:ext xmlns:c16="http://schemas.microsoft.com/office/drawing/2014/chart" uri="{C3380CC4-5D6E-409C-BE32-E72D297353CC}">
                  <c16:uniqueId val="{00000003-E7D3-4D54-BA4B-A1F9F212CBF1}"/>
                </c:ext>
              </c:extLst>
            </c:dLbl>
            <c:dLbl>
              <c:idx val="2"/>
              <c:layout>
                <c:manualLayout>
                  <c:x val="0.16190423807318199"/>
                  <c:y val="0.17565275324509377"/>
                </c:manualLayout>
              </c:layout>
              <c:spPr>
                <a:solidFill>
                  <a:schemeClr val="bg1"/>
                </a:solidFill>
                <a:ln>
                  <a:noFill/>
                </a:ln>
                <a:effectLst/>
              </c:spPr>
              <c:txPr>
                <a:bodyPr rot="0" spcFirstLastPara="1" vertOverflow="ellipsis" vert="horz" wrap="square" lIns="38100" tIns="19050" rIns="38100" bIns="19050" anchor="ctr" anchorCtr="1">
                  <a:noAutofit/>
                </a:bodyPr>
                <a:lstStyle/>
                <a:p>
                  <a:pPr>
                    <a:defRPr sz="50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extLst>
                <c:ext xmlns:c15="http://schemas.microsoft.com/office/drawing/2012/chart" uri="{CE6537A1-D6FC-4f65-9D91-7224C49458BB}">
                  <c15:layout>
                    <c:manualLayout>
                      <c:w val="0.13892156862745098"/>
                      <c:h val="0.15187167717148151"/>
                    </c:manualLayout>
                  </c15:layout>
                </c:ext>
                <c:ext xmlns:c16="http://schemas.microsoft.com/office/drawing/2014/chart" uri="{C3380CC4-5D6E-409C-BE32-E72D297353CC}">
                  <c16:uniqueId val="{00000005-E7D3-4D54-BA4B-A1F9F212CBF1}"/>
                </c:ext>
              </c:extLst>
            </c:dLbl>
            <c:spPr>
              <a:solidFill>
                <a:schemeClr val="bg1"/>
              </a:solidFill>
              <a:ln>
                <a:noFill/>
              </a:ln>
              <a:effectLst/>
            </c:spPr>
            <c:txPr>
              <a:bodyPr rot="0" spcFirstLastPara="1" vertOverflow="ellipsis" vert="horz" wrap="square" lIns="38100" tIns="19050" rIns="38100" bIns="19050" anchor="ctr" anchorCtr="1">
                <a:spAutoFit/>
              </a:bodyPr>
              <a:lstStyle/>
              <a:p>
                <a:pPr>
                  <a:defRPr sz="50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Data!$D$9:$D$11</c:f>
              <c:strCache>
                <c:ptCount val="3"/>
                <c:pt idx="0">
                  <c:v>Yes</c:v>
                </c:pt>
                <c:pt idx="1">
                  <c:v>No </c:v>
                </c:pt>
                <c:pt idx="2">
                  <c:v>Unsure</c:v>
                </c:pt>
              </c:strCache>
            </c:strRef>
          </c:cat>
          <c:val>
            <c:numRef>
              <c:f>Data!$E$9:$E$11</c:f>
              <c:numCache>
                <c:formatCode>General</c:formatCode>
                <c:ptCount val="3"/>
                <c:pt idx="0">
                  <c:v>14</c:v>
                </c:pt>
                <c:pt idx="1">
                  <c:v>86</c:v>
                </c:pt>
                <c:pt idx="2">
                  <c:v>26</c:v>
                </c:pt>
              </c:numCache>
            </c:numRef>
          </c:val>
          <c:extLst>
            <c:ext xmlns:c16="http://schemas.microsoft.com/office/drawing/2014/chart" uri="{C3380CC4-5D6E-409C-BE32-E72D297353CC}">
              <c16:uniqueId val="{00000006-E7D3-4D54-BA4B-A1F9F212CBF1}"/>
            </c:ext>
          </c:extLst>
        </c:ser>
        <c:dLbls>
          <c:dLblPos val="ctr"/>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en-IE" sz="2000" b="0" i="0" u="none" strike="noStrike" baseline="0">
                <a:effectLst/>
              </a:rPr>
              <a:t>CONUL Library Directors</a:t>
            </a:r>
            <a:endParaRPr lang="en-US" sz="2000"/>
          </a:p>
        </c:rich>
      </c:tx>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Data!$D$28</c:f>
              <c:strCache>
                <c:ptCount val="1"/>
                <c:pt idx="0">
                  <c:v>Count</c:v>
                </c:pt>
              </c:strCache>
            </c:strRef>
          </c:tx>
          <c:spPr>
            <a:pattFill prst="pct90">
              <a:fgClr>
                <a:srgbClr val="E5552F"/>
              </a:fgClr>
              <a:bgClr>
                <a:schemeClr val="bg1"/>
              </a:bgClr>
            </a:pattFill>
          </c:spPr>
          <c:dPt>
            <c:idx val="0"/>
            <c:bubble3D val="0"/>
            <c:spPr>
              <a:solidFill>
                <a:srgbClr val="78C9BA"/>
              </a:solidFill>
              <a:ln w="19050">
                <a:solidFill>
                  <a:schemeClr val="lt1"/>
                </a:solidFill>
              </a:ln>
              <a:effectLst/>
            </c:spPr>
            <c:extLst>
              <c:ext xmlns:c16="http://schemas.microsoft.com/office/drawing/2014/chart" uri="{C3380CC4-5D6E-409C-BE32-E72D297353CC}">
                <c16:uniqueId val="{00000001-7458-429B-AFDA-56690030BC89}"/>
              </c:ext>
            </c:extLst>
          </c:dPt>
          <c:dPt>
            <c:idx val="1"/>
            <c:bubble3D val="0"/>
            <c:spPr>
              <a:pattFill prst="pct90">
                <a:fgClr>
                  <a:srgbClr val="E5552F"/>
                </a:fgClr>
                <a:bgClr>
                  <a:schemeClr val="bg1"/>
                </a:bgClr>
              </a:pattFill>
              <a:ln w="19050">
                <a:solidFill>
                  <a:schemeClr val="lt1"/>
                </a:solidFill>
              </a:ln>
              <a:effectLst/>
            </c:spPr>
            <c:extLst>
              <c:ext xmlns:c16="http://schemas.microsoft.com/office/drawing/2014/chart" uri="{C3380CC4-5D6E-409C-BE32-E72D297353CC}">
                <c16:uniqueId val="{00000003-7458-429B-AFDA-56690030BC89}"/>
              </c:ext>
            </c:extLst>
          </c:dPt>
          <c:dLbls>
            <c:dLbl>
              <c:idx val="0"/>
              <c:spPr>
                <a:solidFill>
                  <a:schemeClr val="bg1"/>
                </a:solidFill>
                <a:ln>
                  <a:noFill/>
                </a:ln>
                <a:effectLst/>
              </c:spPr>
              <c:txPr>
                <a:bodyPr rot="0" spcFirstLastPara="1" vertOverflow="ellipsis" vert="horz" wrap="square" lIns="38100" tIns="19050" rIns="38100" bIns="19050" anchor="ctr" anchorCtr="1">
                  <a:noAutofit/>
                </a:bodyPr>
                <a:lstStyle/>
                <a:p>
                  <a:pPr>
                    <a:defRPr sz="50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layout>
                    <c:manualLayout>
                      <c:w val="7.6813725490196078E-2"/>
                      <c:h val="0.16354624715432353"/>
                    </c:manualLayout>
                  </c15:layout>
                </c:ext>
                <c:ext xmlns:c16="http://schemas.microsoft.com/office/drawing/2014/chart" uri="{C3380CC4-5D6E-409C-BE32-E72D297353CC}">
                  <c16:uniqueId val="{00000001-7458-429B-AFDA-56690030BC89}"/>
                </c:ext>
              </c:extLst>
            </c:dLbl>
            <c:dLbl>
              <c:idx val="1"/>
              <c:delete val="1"/>
              <c:extLst>
                <c:ext xmlns:c15="http://schemas.microsoft.com/office/drawing/2012/chart" uri="{CE6537A1-D6FC-4f65-9D91-7224C49458BB}"/>
                <c:ext xmlns:c16="http://schemas.microsoft.com/office/drawing/2014/chart" uri="{C3380CC4-5D6E-409C-BE32-E72D297353CC}">
                  <c16:uniqueId val="{00000003-7458-429B-AFDA-56690030BC89}"/>
                </c:ext>
              </c:extLst>
            </c:dLbl>
            <c:spPr>
              <a:solidFill>
                <a:schemeClr val="bg1"/>
              </a:solidFill>
              <a:ln>
                <a:noFill/>
              </a:ln>
              <a:effectLst/>
            </c:spPr>
            <c:txPr>
              <a:bodyPr rot="0" spcFirstLastPara="1" vertOverflow="ellipsis" vert="horz" wrap="square" lIns="38100" tIns="19050" rIns="38100" bIns="19050" anchor="ctr" anchorCtr="1">
                <a:spAutoFit/>
              </a:bodyPr>
              <a:lstStyle/>
              <a:p>
                <a:pPr>
                  <a:defRPr sz="50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Data!$C$29:$C$30</c:f>
              <c:strCache>
                <c:ptCount val="2"/>
                <c:pt idx="0">
                  <c:v>Yes</c:v>
                </c:pt>
                <c:pt idx="1">
                  <c:v>No</c:v>
                </c:pt>
              </c:strCache>
            </c:strRef>
          </c:cat>
          <c:val>
            <c:numRef>
              <c:f>Data!$D$29:$D$30</c:f>
              <c:numCache>
                <c:formatCode>General</c:formatCode>
                <c:ptCount val="2"/>
                <c:pt idx="0">
                  <c:v>9</c:v>
                </c:pt>
                <c:pt idx="1">
                  <c:v>0</c:v>
                </c:pt>
              </c:numCache>
            </c:numRef>
          </c:val>
          <c:extLst>
            <c:ext xmlns:c16="http://schemas.microsoft.com/office/drawing/2014/chart" uri="{C3380CC4-5D6E-409C-BE32-E72D297353CC}">
              <c16:uniqueId val="{00000004-7458-429B-AFDA-56690030BC89}"/>
            </c:ext>
          </c:extLst>
        </c:ser>
        <c:dLbls>
          <c:dLblPos val="ctr"/>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en-IE" sz="2000" b="0" i="0" baseline="0">
                <a:effectLst/>
              </a:rPr>
              <a:t>CONUL Library Staff</a:t>
            </a:r>
            <a:endParaRPr lang="en-IE" sz="2000">
              <a:effectLst/>
            </a:endParaRPr>
          </a:p>
        </c:rich>
      </c:tx>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Data!$E$14</c:f>
              <c:strCache>
                <c:ptCount val="1"/>
                <c:pt idx="0">
                  <c:v>Count</c:v>
                </c:pt>
              </c:strCache>
            </c:strRef>
          </c:tx>
          <c:spPr>
            <a:solidFill>
              <a:srgbClr val="78C9BA"/>
            </a:solidFill>
          </c:spPr>
          <c:dPt>
            <c:idx val="0"/>
            <c:bubble3D val="0"/>
            <c:spPr>
              <a:solidFill>
                <a:srgbClr val="78C9BA"/>
              </a:solidFill>
              <a:ln w="19050">
                <a:solidFill>
                  <a:schemeClr val="lt1"/>
                </a:solidFill>
              </a:ln>
              <a:effectLst/>
            </c:spPr>
            <c:extLst>
              <c:ext xmlns:c16="http://schemas.microsoft.com/office/drawing/2014/chart" uri="{C3380CC4-5D6E-409C-BE32-E72D297353CC}">
                <c16:uniqueId val="{00000001-26C2-461B-87A5-C47A3FADE162}"/>
              </c:ext>
            </c:extLst>
          </c:dPt>
          <c:dPt>
            <c:idx val="1"/>
            <c:bubble3D val="0"/>
            <c:spPr>
              <a:pattFill prst="pct90">
                <a:fgClr>
                  <a:srgbClr val="E5552F"/>
                </a:fgClr>
                <a:bgClr>
                  <a:schemeClr val="bg1"/>
                </a:bgClr>
              </a:pattFill>
              <a:ln w="19050">
                <a:solidFill>
                  <a:schemeClr val="lt1"/>
                </a:solidFill>
              </a:ln>
              <a:effectLst/>
            </c:spPr>
            <c:extLst>
              <c:ext xmlns:c16="http://schemas.microsoft.com/office/drawing/2014/chart" uri="{C3380CC4-5D6E-409C-BE32-E72D297353CC}">
                <c16:uniqueId val="{00000003-26C2-461B-87A5-C47A3FADE162}"/>
              </c:ext>
            </c:extLst>
          </c:dPt>
          <c:dPt>
            <c:idx val="2"/>
            <c:bubble3D val="0"/>
            <c:spPr>
              <a:pattFill prst="dkHorz">
                <a:fgClr>
                  <a:srgbClr val="6174EA"/>
                </a:fgClr>
                <a:bgClr>
                  <a:schemeClr val="bg1"/>
                </a:bgClr>
              </a:pattFill>
              <a:ln w="19050">
                <a:solidFill>
                  <a:schemeClr val="lt1"/>
                </a:solidFill>
              </a:ln>
              <a:effectLst/>
            </c:spPr>
            <c:extLst>
              <c:ext xmlns:c16="http://schemas.microsoft.com/office/drawing/2014/chart" uri="{C3380CC4-5D6E-409C-BE32-E72D297353CC}">
                <c16:uniqueId val="{00000005-26C2-461B-87A5-C47A3FADE162}"/>
              </c:ext>
            </c:extLst>
          </c:dPt>
          <c:dLbls>
            <c:dLbl>
              <c:idx val="0"/>
              <c:spPr>
                <a:solidFill>
                  <a:schemeClr val="bg1"/>
                </a:solidFill>
                <a:ln>
                  <a:noFill/>
                </a:ln>
                <a:effectLst/>
              </c:spPr>
              <c:txPr>
                <a:bodyPr rot="0" spcFirstLastPara="1" vertOverflow="ellipsis" vert="horz" wrap="square" lIns="38100" tIns="19050" rIns="38100" bIns="19050" anchor="ctr" anchorCtr="1">
                  <a:noAutofit/>
                </a:bodyPr>
                <a:lstStyle/>
                <a:p>
                  <a:pPr>
                    <a:defRPr sz="50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15:layout>
                    <c:manualLayout>
                      <c:w val="0.20509803921568623"/>
                      <c:h val="0.14613642976022548"/>
                    </c:manualLayout>
                  </c15:layout>
                </c:ext>
                <c:ext xmlns:c16="http://schemas.microsoft.com/office/drawing/2014/chart" uri="{C3380CC4-5D6E-409C-BE32-E72D297353CC}">
                  <c16:uniqueId val="{00000001-26C2-461B-87A5-C47A3FADE162}"/>
                </c:ext>
              </c:extLst>
            </c:dLbl>
            <c:dLbl>
              <c:idx val="1"/>
              <c:layout>
                <c:manualLayout>
                  <c:x val="0.14833333333333326"/>
                  <c:y val="0.16800430120574403"/>
                </c:manualLayout>
              </c:layout>
              <c:spPr>
                <a:solidFill>
                  <a:schemeClr val="bg1"/>
                </a:solidFill>
                <a:ln>
                  <a:noFill/>
                </a:ln>
                <a:effectLst/>
              </c:spPr>
              <c:txPr>
                <a:bodyPr rot="0" spcFirstLastPara="1" vertOverflow="ellipsis" vert="horz" wrap="square" lIns="38100" tIns="19050" rIns="38100" bIns="19050" anchor="ctr" anchorCtr="1">
                  <a:noAutofit/>
                </a:bodyPr>
                <a:lstStyle/>
                <a:p>
                  <a:pPr>
                    <a:defRPr sz="50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extLst>
                <c:ext xmlns:c15="http://schemas.microsoft.com/office/drawing/2012/chart" uri="{CE6537A1-D6FC-4f65-9D91-7224C49458BB}">
                  <c15:layout>
                    <c:manualLayout>
                      <c:w val="0.14627450980392157"/>
                      <c:h val="0.16646488965003409"/>
                    </c:manualLayout>
                  </c15:layout>
                </c:ext>
                <c:ext xmlns:c16="http://schemas.microsoft.com/office/drawing/2014/chart" uri="{C3380CC4-5D6E-409C-BE32-E72D297353CC}">
                  <c16:uniqueId val="{00000003-26C2-461B-87A5-C47A3FADE162}"/>
                </c:ext>
              </c:extLst>
            </c:dLbl>
            <c:dLbl>
              <c:idx val="2"/>
              <c:layout>
                <c:manualLayout>
                  <c:x val="5.9174193299366989E-2"/>
                  <c:y val="0.16530651031935464"/>
                </c:manualLayout>
              </c:layout>
              <c:spPr>
                <a:solidFill>
                  <a:schemeClr val="bg1"/>
                </a:solidFill>
                <a:ln>
                  <a:noFill/>
                </a:ln>
                <a:effectLst/>
              </c:spPr>
              <c:txPr>
                <a:bodyPr rot="0" spcFirstLastPara="1" vertOverflow="ellipsis" vert="horz" wrap="square" lIns="38100" tIns="19050" rIns="38100" bIns="19050" anchor="ctr" anchorCtr="1">
                  <a:noAutofit/>
                </a:bodyPr>
                <a:lstStyle/>
                <a:p>
                  <a:pPr>
                    <a:defRPr sz="50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0"/>
              <c:showSerName val="0"/>
              <c:showPercent val="0"/>
              <c:showBubbleSize val="0"/>
              <c:extLst>
                <c:ext xmlns:c15="http://schemas.microsoft.com/office/drawing/2012/chart" uri="{CE6537A1-D6FC-4f65-9D91-7224C49458BB}">
                  <c15:layout>
                    <c:manualLayout>
                      <c:w val="7.6813725490196078E-2"/>
                      <c:h val="0.14895303467577098"/>
                    </c:manualLayout>
                  </c15:layout>
                </c:ext>
                <c:ext xmlns:c16="http://schemas.microsoft.com/office/drawing/2014/chart" uri="{C3380CC4-5D6E-409C-BE32-E72D297353CC}">
                  <c16:uniqueId val="{00000005-26C2-461B-87A5-C47A3FADE162}"/>
                </c:ext>
              </c:extLst>
            </c:dLbl>
            <c:spPr>
              <a:solidFill>
                <a:schemeClr val="bg1"/>
              </a:solidFill>
              <a:ln>
                <a:noFill/>
              </a:ln>
              <a:effectLst/>
            </c:spPr>
            <c:txPr>
              <a:bodyPr rot="0" spcFirstLastPara="1" vertOverflow="ellipsis" vert="horz" wrap="square" lIns="38100" tIns="19050" rIns="38100" bIns="19050" anchor="ctr" anchorCtr="1">
                <a:spAutoFit/>
              </a:bodyPr>
              <a:lstStyle/>
              <a:p>
                <a:pPr>
                  <a:defRPr sz="50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Data!$D$15:$D$17</c:f>
              <c:strCache>
                <c:ptCount val="3"/>
                <c:pt idx="0">
                  <c:v>Yes</c:v>
                </c:pt>
                <c:pt idx="1">
                  <c:v>No</c:v>
                </c:pt>
                <c:pt idx="2">
                  <c:v>Unsure</c:v>
                </c:pt>
              </c:strCache>
            </c:strRef>
          </c:cat>
          <c:val>
            <c:numRef>
              <c:f>Data!$E$15:$E$17</c:f>
              <c:numCache>
                <c:formatCode>General</c:formatCode>
                <c:ptCount val="3"/>
                <c:pt idx="0">
                  <c:v>103</c:v>
                </c:pt>
                <c:pt idx="1">
                  <c:v>14</c:v>
                </c:pt>
                <c:pt idx="2">
                  <c:v>9</c:v>
                </c:pt>
              </c:numCache>
            </c:numRef>
          </c:val>
          <c:extLst>
            <c:ext xmlns:c16="http://schemas.microsoft.com/office/drawing/2014/chart" uri="{C3380CC4-5D6E-409C-BE32-E72D297353CC}">
              <c16:uniqueId val="{00000006-26C2-461B-87A5-C47A3FADE162}"/>
            </c:ext>
          </c:extLst>
        </c:ser>
        <c:dLbls>
          <c:dLblPos val="ctr"/>
          <c:showLegendKey val="0"/>
          <c:showVal val="1"/>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en-IE" sz="2000" b="0" i="0" u="none" strike="noStrike" baseline="0">
                <a:effectLst/>
              </a:rPr>
              <a:t>CONUL Library Directors</a:t>
            </a:r>
            <a:endParaRPr lang="en-IE" sz="2000"/>
          </a:p>
        </c:rich>
      </c:tx>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1"/>
        <c:ser>
          <c:idx val="0"/>
          <c:order val="0"/>
          <c:tx>
            <c:strRef>
              <c:f>Data!$D$92</c:f>
              <c:strCache>
                <c:ptCount val="1"/>
                <c:pt idx="0">
                  <c:v>Count</c:v>
                </c:pt>
              </c:strCache>
            </c:strRef>
          </c:tx>
          <c:invertIfNegative val="0"/>
          <c:dPt>
            <c:idx val="0"/>
            <c:invertIfNegative val="0"/>
            <c:bubble3D val="0"/>
            <c:spPr>
              <a:solidFill>
                <a:srgbClr val="78C9BA"/>
              </a:solidFill>
              <a:ln>
                <a:noFill/>
              </a:ln>
              <a:effectLst/>
            </c:spPr>
            <c:extLst>
              <c:ext xmlns:c16="http://schemas.microsoft.com/office/drawing/2014/chart" uri="{C3380CC4-5D6E-409C-BE32-E72D297353CC}">
                <c16:uniqueId val="{00000000-DB28-4D49-A457-0D7FE787294B}"/>
              </c:ext>
            </c:extLst>
          </c:dPt>
          <c:dPt>
            <c:idx val="1"/>
            <c:invertIfNegative val="0"/>
            <c:bubble3D val="0"/>
            <c:spPr>
              <a:solidFill>
                <a:srgbClr val="E5552F"/>
              </a:solidFill>
              <a:ln>
                <a:noFill/>
              </a:ln>
              <a:effectLst/>
            </c:spPr>
            <c:extLst>
              <c:ext xmlns:c16="http://schemas.microsoft.com/office/drawing/2014/chart" uri="{C3380CC4-5D6E-409C-BE32-E72D297353CC}">
                <c16:uniqueId val="{00000001-DB28-4D49-A457-0D7FE787294B}"/>
              </c:ext>
            </c:extLst>
          </c:dPt>
          <c:dPt>
            <c:idx val="2"/>
            <c:invertIfNegative val="0"/>
            <c:bubble3D val="0"/>
            <c:spPr>
              <a:solidFill>
                <a:schemeClr val="accent3"/>
              </a:solidFill>
              <a:ln>
                <a:noFill/>
              </a:ln>
              <a:effectLst/>
            </c:spPr>
            <c:extLst>
              <c:ext xmlns:c16="http://schemas.microsoft.com/office/drawing/2014/chart" uri="{C3380CC4-5D6E-409C-BE32-E72D297353CC}">
                <c16:uniqueId val="{00000005-36C2-4E17-9C3E-C282EE259914}"/>
              </c:ext>
            </c:extLst>
          </c:dPt>
          <c:dPt>
            <c:idx val="3"/>
            <c:invertIfNegative val="0"/>
            <c:bubble3D val="0"/>
            <c:spPr>
              <a:solidFill>
                <a:schemeClr val="accent4"/>
              </a:solidFill>
              <a:ln>
                <a:noFill/>
              </a:ln>
              <a:effectLst/>
            </c:spPr>
            <c:extLst>
              <c:ext xmlns:c16="http://schemas.microsoft.com/office/drawing/2014/chart" uri="{C3380CC4-5D6E-409C-BE32-E72D297353CC}">
                <c16:uniqueId val="{00000007-36C2-4E17-9C3E-C282EE259914}"/>
              </c:ext>
            </c:extLst>
          </c:dPt>
          <c:dPt>
            <c:idx val="4"/>
            <c:invertIfNegative val="0"/>
            <c:bubble3D val="0"/>
            <c:spPr>
              <a:solidFill>
                <a:schemeClr val="accent5"/>
              </a:solidFill>
              <a:ln>
                <a:noFill/>
              </a:ln>
              <a:effectLst/>
            </c:spPr>
            <c:extLst>
              <c:ext xmlns:c16="http://schemas.microsoft.com/office/drawing/2014/chart" uri="{C3380CC4-5D6E-409C-BE32-E72D297353CC}">
                <c16:uniqueId val="{00000009-36C2-4E17-9C3E-C282EE259914}"/>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Data!$C$93:$C$97</c:f>
              <c:strCache>
                <c:ptCount val="5"/>
                <c:pt idx="0">
                  <c:v>Very important</c:v>
                </c:pt>
                <c:pt idx="1">
                  <c:v>Important</c:v>
                </c:pt>
                <c:pt idx="2">
                  <c:v>Moderately important</c:v>
                </c:pt>
                <c:pt idx="3">
                  <c:v>Slightly important</c:v>
                </c:pt>
                <c:pt idx="4">
                  <c:v>Unimportant</c:v>
                </c:pt>
              </c:strCache>
            </c:strRef>
          </c:cat>
          <c:val>
            <c:numRef>
              <c:f>Data!$D$93:$D$97</c:f>
              <c:numCache>
                <c:formatCode>General</c:formatCode>
                <c:ptCount val="5"/>
                <c:pt idx="0">
                  <c:v>8</c:v>
                </c:pt>
                <c:pt idx="1">
                  <c:v>1</c:v>
                </c:pt>
                <c:pt idx="2">
                  <c:v>0</c:v>
                </c:pt>
                <c:pt idx="3">
                  <c:v>0</c:v>
                </c:pt>
                <c:pt idx="4">
                  <c:v>0</c:v>
                </c:pt>
              </c:numCache>
            </c:numRef>
          </c:val>
          <c:extLst>
            <c:ext xmlns:c16="http://schemas.microsoft.com/office/drawing/2014/chart" uri="{C3380CC4-5D6E-409C-BE32-E72D297353CC}">
              <c16:uniqueId val="{00000000-0602-4C48-A9BD-D4AD9EDBD816}"/>
            </c:ext>
          </c:extLst>
        </c:ser>
        <c:dLbls>
          <c:dLblPos val="outEnd"/>
          <c:showLegendKey val="0"/>
          <c:showVal val="1"/>
          <c:showCatName val="0"/>
          <c:showSerName val="0"/>
          <c:showPercent val="0"/>
          <c:showBubbleSize val="0"/>
        </c:dLbls>
        <c:gapWidth val="219"/>
        <c:overlap val="-27"/>
        <c:axId val="1401621759"/>
        <c:axId val="1326377663"/>
      </c:barChart>
      <c:catAx>
        <c:axId val="140162175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26377663"/>
        <c:crosses val="autoZero"/>
        <c:auto val="1"/>
        <c:lblAlgn val="ctr"/>
        <c:lblOffset val="100"/>
        <c:noMultiLvlLbl val="0"/>
      </c:catAx>
      <c:valAx>
        <c:axId val="1326377663"/>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0162175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en-IE" sz="2000" b="0" i="0" u="none" strike="noStrike" baseline="0">
                <a:effectLst/>
              </a:rPr>
              <a:t>CONUL Library Staff</a:t>
            </a:r>
            <a:endParaRPr lang="en-IE" sz="2000"/>
          </a:p>
        </c:rich>
      </c:tx>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1"/>
        <c:ser>
          <c:idx val="0"/>
          <c:order val="0"/>
          <c:tx>
            <c:strRef>
              <c:f>Data!$E$68</c:f>
              <c:strCache>
                <c:ptCount val="1"/>
                <c:pt idx="0">
                  <c:v>Count</c:v>
                </c:pt>
              </c:strCache>
            </c:strRef>
          </c:tx>
          <c:invertIfNegative val="0"/>
          <c:dPt>
            <c:idx val="0"/>
            <c:invertIfNegative val="0"/>
            <c:bubble3D val="0"/>
            <c:spPr>
              <a:solidFill>
                <a:srgbClr val="78C9BA"/>
              </a:solidFill>
              <a:ln>
                <a:noFill/>
              </a:ln>
              <a:effectLst/>
            </c:spPr>
            <c:extLst>
              <c:ext xmlns:c16="http://schemas.microsoft.com/office/drawing/2014/chart" uri="{C3380CC4-5D6E-409C-BE32-E72D297353CC}">
                <c16:uniqueId val="{00000000-B9EF-4142-B58E-8D115E412D36}"/>
              </c:ext>
            </c:extLst>
          </c:dPt>
          <c:dPt>
            <c:idx val="1"/>
            <c:invertIfNegative val="0"/>
            <c:bubble3D val="0"/>
            <c:spPr>
              <a:solidFill>
                <a:srgbClr val="E5552F"/>
              </a:solidFill>
              <a:ln>
                <a:noFill/>
              </a:ln>
              <a:effectLst/>
            </c:spPr>
            <c:extLst>
              <c:ext xmlns:c16="http://schemas.microsoft.com/office/drawing/2014/chart" uri="{C3380CC4-5D6E-409C-BE32-E72D297353CC}">
                <c16:uniqueId val="{00000001-B9EF-4142-B58E-8D115E412D36}"/>
              </c:ext>
            </c:extLst>
          </c:dPt>
          <c:dPt>
            <c:idx val="2"/>
            <c:invertIfNegative val="0"/>
            <c:bubble3D val="0"/>
            <c:spPr>
              <a:solidFill>
                <a:srgbClr val="6174EA"/>
              </a:solidFill>
              <a:ln>
                <a:noFill/>
              </a:ln>
              <a:effectLst/>
            </c:spPr>
            <c:extLst>
              <c:ext xmlns:c16="http://schemas.microsoft.com/office/drawing/2014/chart" uri="{C3380CC4-5D6E-409C-BE32-E72D297353CC}">
                <c16:uniqueId val="{00000002-B9EF-4142-B58E-8D115E412D36}"/>
              </c:ext>
            </c:extLst>
          </c:dPt>
          <c:dPt>
            <c:idx val="3"/>
            <c:invertIfNegative val="0"/>
            <c:bubble3D val="0"/>
            <c:spPr>
              <a:solidFill>
                <a:schemeClr val="tx1"/>
              </a:solidFill>
              <a:ln>
                <a:noFill/>
              </a:ln>
              <a:effectLst/>
            </c:spPr>
            <c:extLst>
              <c:ext xmlns:c16="http://schemas.microsoft.com/office/drawing/2014/chart" uri="{C3380CC4-5D6E-409C-BE32-E72D297353CC}">
                <c16:uniqueId val="{00000003-B9EF-4142-B58E-8D115E412D36}"/>
              </c:ext>
            </c:extLst>
          </c:dPt>
          <c:dPt>
            <c:idx val="4"/>
            <c:invertIfNegative val="0"/>
            <c:bubble3D val="0"/>
            <c:spPr>
              <a:solidFill>
                <a:schemeClr val="accent4"/>
              </a:solidFill>
              <a:ln>
                <a:noFill/>
              </a:ln>
              <a:effectLst/>
            </c:spPr>
            <c:extLst>
              <c:ext xmlns:c16="http://schemas.microsoft.com/office/drawing/2014/chart" uri="{C3380CC4-5D6E-409C-BE32-E72D297353CC}">
                <c16:uniqueId val="{00000004-B9EF-4142-B58E-8D115E412D36}"/>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Data!$D$69:$D$73</c:f>
              <c:strCache>
                <c:ptCount val="5"/>
                <c:pt idx="0">
                  <c:v>Very important</c:v>
                </c:pt>
                <c:pt idx="1">
                  <c:v>Important</c:v>
                </c:pt>
                <c:pt idx="2">
                  <c:v>Moderately important</c:v>
                </c:pt>
                <c:pt idx="3">
                  <c:v>Slightly important</c:v>
                </c:pt>
                <c:pt idx="4">
                  <c:v>Unimportant</c:v>
                </c:pt>
              </c:strCache>
            </c:strRef>
          </c:cat>
          <c:val>
            <c:numRef>
              <c:f>Data!$E$69:$E$73</c:f>
              <c:numCache>
                <c:formatCode>General</c:formatCode>
                <c:ptCount val="5"/>
                <c:pt idx="0">
                  <c:v>77</c:v>
                </c:pt>
                <c:pt idx="1">
                  <c:v>34</c:v>
                </c:pt>
                <c:pt idx="2">
                  <c:v>9</c:v>
                </c:pt>
                <c:pt idx="3">
                  <c:v>2</c:v>
                </c:pt>
                <c:pt idx="4">
                  <c:v>4</c:v>
                </c:pt>
              </c:numCache>
            </c:numRef>
          </c:val>
          <c:extLst>
            <c:ext xmlns:c16="http://schemas.microsoft.com/office/drawing/2014/chart" uri="{C3380CC4-5D6E-409C-BE32-E72D297353CC}">
              <c16:uniqueId val="{00000000-BCEF-4A04-BCFC-B51D1550A3FA}"/>
            </c:ext>
          </c:extLst>
        </c:ser>
        <c:dLbls>
          <c:dLblPos val="outEnd"/>
          <c:showLegendKey val="0"/>
          <c:showVal val="1"/>
          <c:showCatName val="0"/>
          <c:showSerName val="0"/>
          <c:showPercent val="0"/>
          <c:showBubbleSize val="0"/>
        </c:dLbls>
        <c:gapWidth val="219"/>
        <c:overlap val="-27"/>
        <c:axId val="1482945775"/>
        <c:axId val="1973531311"/>
      </c:barChart>
      <c:catAx>
        <c:axId val="148294577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73531311"/>
        <c:crosses val="autoZero"/>
        <c:auto val="1"/>
        <c:lblAlgn val="ctr"/>
        <c:lblOffset val="100"/>
        <c:noMultiLvlLbl val="0"/>
      </c:catAx>
      <c:valAx>
        <c:axId val="1973531311"/>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82945775"/>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en-IE" sz="2000" b="0" i="0" u="none" strike="noStrike" baseline="0">
                <a:effectLst/>
              </a:rPr>
              <a:t>CONUL Library Directors</a:t>
            </a:r>
            <a:endParaRPr lang="en-IE" sz="2000"/>
          </a:p>
        </c:rich>
      </c:tx>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Data!$C$40</c:f>
              <c:strCache>
                <c:ptCount val="1"/>
                <c:pt idx="0">
                  <c:v>Internal training programmes</c:v>
                </c:pt>
              </c:strCache>
            </c:strRef>
          </c:tx>
          <c:spPr>
            <a:pattFill prst="wdDnDiag">
              <a:fgClr>
                <a:srgbClr val="78C9BA"/>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Data!$D$39</c:f>
              <c:strCache>
                <c:ptCount val="1"/>
                <c:pt idx="0">
                  <c:v>Count</c:v>
                </c:pt>
              </c:strCache>
            </c:strRef>
          </c:cat>
          <c:val>
            <c:numRef>
              <c:f>Data!$D$40</c:f>
              <c:numCache>
                <c:formatCode>General</c:formatCode>
                <c:ptCount val="1"/>
                <c:pt idx="0">
                  <c:v>8</c:v>
                </c:pt>
              </c:numCache>
            </c:numRef>
          </c:val>
          <c:extLst>
            <c:ext xmlns:c16="http://schemas.microsoft.com/office/drawing/2014/chart" uri="{C3380CC4-5D6E-409C-BE32-E72D297353CC}">
              <c16:uniqueId val="{00000000-D4B1-4182-B3A8-107837760110}"/>
            </c:ext>
          </c:extLst>
        </c:ser>
        <c:ser>
          <c:idx val="1"/>
          <c:order val="1"/>
          <c:tx>
            <c:strRef>
              <c:f>Data!$C$41</c:f>
              <c:strCache>
                <c:ptCount val="1"/>
                <c:pt idx="0">
                  <c:v>Internal workshops </c:v>
                </c:pt>
              </c:strCache>
            </c:strRef>
          </c:tx>
          <c:spPr>
            <a:pattFill prst="pct90">
              <a:fgClr>
                <a:srgbClr val="E5552F"/>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Data!$D$39</c:f>
              <c:strCache>
                <c:ptCount val="1"/>
                <c:pt idx="0">
                  <c:v>Count</c:v>
                </c:pt>
              </c:strCache>
            </c:strRef>
          </c:cat>
          <c:val>
            <c:numRef>
              <c:f>Data!$D$41</c:f>
              <c:numCache>
                <c:formatCode>General</c:formatCode>
                <c:ptCount val="1"/>
                <c:pt idx="0">
                  <c:v>7</c:v>
                </c:pt>
              </c:numCache>
            </c:numRef>
          </c:val>
          <c:extLst>
            <c:ext xmlns:c16="http://schemas.microsoft.com/office/drawing/2014/chart" uri="{C3380CC4-5D6E-409C-BE32-E72D297353CC}">
              <c16:uniqueId val="{00000001-D4B1-4182-B3A8-107837760110}"/>
            </c:ext>
          </c:extLst>
        </c:ser>
        <c:ser>
          <c:idx val="2"/>
          <c:order val="2"/>
          <c:tx>
            <c:strRef>
              <c:f>Data!$C$42</c:f>
              <c:strCache>
                <c:ptCount val="1"/>
                <c:pt idx="0">
                  <c:v>Orientation </c:v>
                </c:pt>
              </c:strCache>
            </c:strRef>
          </c:tx>
          <c:spPr>
            <a:pattFill prst="dkHorz">
              <a:fgClr>
                <a:srgbClr val="6174EA"/>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Data!$D$39</c:f>
              <c:strCache>
                <c:ptCount val="1"/>
                <c:pt idx="0">
                  <c:v>Count</c:v>
                </c:pt>
              </c:strCache>
            </c:strRef>
          </c:cat>
          <c:val>
            <c:numRef>
              <c:f>Data!$D$42</c:f>
              <c:numCache>
                <c:formatCode>General</c:formatCode>
                <c:ptCount val="1"/>
                <c:pt idx="0">
                  <c:v>4</c:v>
                </c:pt>
              </c:numCache>
            </c:numRef>
          </c:val>
          <c:extLst>
            <c:ext xmlns:c16="http://schemas.microsoft.com/office/drawing/2014/chart" uri="{C3380CC4-5D6E-409C-BE32-E72D297353CC}">
              <c16:uniqueId val="{00000002-D4B1-4182-B3A8-107837760110}"/>
            </c:ext>
          </c:extLst>
        </c:ser>
        <c:ser>
          <c:idx val="3"/>
          <c:order val="3"/>
          <c:tx>
            <c:strRef>
              <c:f>Data!$C$43</c:f>
              <c:strCache>
                <c:ptCount val="1"/>
                <c:pt idx="0">
                  <c:v>Onboarding induction </c:v>
                </c:pt>
              </c:strCache>
            </c:strRef>
          </c:tx>
          <c:spPr>
            <a:pattFill prst="wdUpDiag">
              <a:fgClr>
                <a:schemeClr val="tx1"/>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Data!$D$39</c:f>
              <c:strCache>
                <c:ptCount val="1"/>
                <c:pt idx="0">
                  <c:v>Count</c:v>
                </c:pt>
              </c:strCache>
            </c:strRef>
          </c:cat>
          <c:val>
            <c:numRef>
              <c:f>Data!$D$43</c:f>
              <c:numCache>
                <c:formatCode>General</c:formatCode>
                <c:ptCount val="1"/>
                <c:pt idx="0">
                  <c:v>8</c:v>
                </c:pt>
              </c:numCache>
            </c:numRef>
          </c:val>
          <c:extLst>
            <c:ext xmlns:c16="http://schemas.microsoft.com/office/drawing/2014/chart" uri="{C3380CC4-5D6E-409C-BE32-E72D297353CC}">
              <c16:uniqueId val="{00000003-D4B1-4182-B3A8-107837760110}"/>
            </c:ext>
          </c:extLst>
        </c:ser>
        <c:ser>
          <c:idx val="4"/>
          <c:order val="4"/>
          <c:tx>
            <c:strRef>
              <c:f>Data!$C$44</c:f>
              <c:strCache>
                <c:ptCount val="1"/>
                <c:pt idx="0">
                  <c:v>Mentoring </c:v>
                </c:pt>
              </c:strCache>
            </c:strRef>
          </c:tx>
          <c:spPr>
            <a:pattFill prst="dkVert">
              <a:fgClr>
                <a:schemeClr val="accent4"/>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Data!$D$39</c:f>
              <c:strCache>
                <c:ptCount val="1"/>
                <c:pt idx="0">
                  <c:v>Count</c:v>
                </c:pt>
              </c:strCache>
            </c:strRef>
          </c:cat>
          <c:val>
            <c:numRef>
              <c:f>Data!$D$44</c:f>
              <c:numCache>
                <c:formatCode>General</c:formatCode>
                <c:ptCount val="1"/>
                <c:pt idx="0">
                  <c:v>3</c:v>
                </c:pt>
              </c:numCache>
            </c:numRef>
          </c:val>
          <c:extLst>
            <c:ext xmlns:c16="http://schemas.microsoft.com/office/drawing/2014/chart" uri="{C3380CC4-5D6E-409C-BE32-E72D297353CC}">
              <c16:uniqueId val="{00000004-D4B1-4182-B3A8-107837760110}"/>
            </c:ext>
          </c:extLst>
        </c:ser>
        <c:ser>
          <c:idx val="5"/>
          <c:order val="5"/>
          <c:tx>
            <c:strRef>
              <c:f>Data!$C$45</c:f>
              <c:strCache>
                <c:ptCount val="1"/>
                <c:pt idx="0">
                  <c:v>Coaching </c:v>
                </c:pt>
              </c:strCache>
            </c:strRef>
          </c:tx>
          <c:spPr>
            <a:pattFill prst="lgGrid">
              <a:fgClr>
                <a:srgbClr val="7030A0"/>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Data!$D$39</c:f>
              <c:strCache>
                <c:ptCount val="1"/>
                <c:pt idx="0">
                  <c:v>Count</c:v>
                </c:pt>
              </c:strCache>
            </c:strRef>
          </c:cat>
          <c:val>
            <c:numRef>
              <c:f>Data!$D$45</c:f>
              <c:numCache>
                <c:formatCode>General</c:formatCode>
                <c:ptCount val="1"/>
                <c:pt idx="0">
                  <c:v>3</c:v>
                </c:pt>
              </c:numCache>
            </c:numRef>
          </c:val>
          <c:extLst>
            <c:ext xmlns:c16="http://schemas.microsoft.com/office/drawing/2014/chart" uri="{C3380CC4-5D6E-409C-BE32-E72D297353CC}">
              <c16:uniqueId val="{00000005-D4B1-4182-B3A8-107837760110}"/>
            </c:ext>
          </c:extLst>
        </c:ser>
        <c:ser>
          <c:idx val="6"/>
          <c:order val="6"/>
          <c:tx>
            <c:strRef>
              <c:f>Data!$C$46</c:f>
              <c:strCache>
                <c:ptCount val="1"/>
                <c:pt idx="0">
                  <c:v>Attendance at external events (workshops, conferences, seminars, etc) </c:v>
                </c:pt>
              </c:strCache>
            </c:strRef>
          </c:tx>
          <c:spPr>
            <a:pattFill prst="lgCheck">
              <a:fgClr>
                <a:schemeClr val="accent6"/>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Data!$D$39</c:f>
              <c:strCache>
                <c:ptCount val="1"/>
                <c:pt idx="0">
                  <c:v>Count</c:v>
                </c:pt>
              </c:strCache>
            </c:strRef>
          </c:cat>
          <c:val>
            <c:numRef>
              <c:f>Data!$D$46</c:f>
              <c:numCache>
                <c:formatCode>General</c:formatCode>
                <c:ptCount val="1"/>
                <c:pt idx="0">
                  <c:v>9</c:v>
                </c:pt>
              </c:numCache>
            </c:numRef>
          </c:val>
          <c:extLst>
            <c:ext xmlns:c16="http://schemas.microsoft.com/office/drawing/2014/chart" uri="{C3380CC4-5D6E-409C-BE32-E72D297353CC}">
              <c16:uniqueId val="{00000006-D4B1-4182-B3A8-107837760110}"/>
            </c:ext>
          </c:extLst>
        </c:ser>
        <c:ser>
          <c:idx val="7"/>
          <c:order val="7"/>
          <c:tx>
            <c:strRef>
              <c:f>Data!$C$47</c:f>
              <c:strCache>
                <c:ptCount val="1"/>
                <c:pt idx="0">
                  <c:v>Opportunity to represent the library on internal committees or working groups </c:v>
                </c:pt>
              </c:strCache>
            </c:strRef>
          </c:tx>
          <c:spPr>
            <a:pattFill prst="pct5">
              <a:fgClr>
                <a:schemeClr val="tx1"/>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Data!$D$39</c:f>
              <c:strCache>
                <c:ptCount val="1"/>
                <c:pt idx="0">
                  <c:v>Count</c:v>
                </c:pt>
              </c:strCache>
            </c:strRef>
          </c:cat>
          <c:val>
            <c:numRef>
              <c:f>Data!$D$47</c:f>
              <c:numCache>
                <c:formatCode>General</c:formatCode>
                <c:ptCount val="1"/>
                <c:pt idx="0">
                  <c:v>9</c:v>
                </c:pt>
              </c:numCache>
            </c:numRef>
          </c:val>
          <c:extLst>
            <c:ext xmlns:c16="http://schemas.microsoft.com/office/drawing/2014/chart" uri="{C3380CC4-5D6E-409C-BE32-E72D297353CC}">
              <c16:uniqueId val="{00000007-D4B1-4182-B3A8-107837760110}"/>
            </c:ext>
          </c:extLst>
        </c:ser>
        <c:ser>
          <c:idx val="8"/>
          <c:order val="8"/>
          <c:tx>
            <c:strRef>
              <c:f>Data!$C$48</c:f>
              <c:strCache>
                <c:ptCount val="1"/>
                <c:pt idx="0">
                  <c:v>Opportunity to represent the Library on external committees or working groups</c:v>
                </c:pt>
              </c:strCache>
            </c:strRef>
          </c:tx>
          <c:spPr>
            <a:solidFill>
              <a:schemeClr val="accent3">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Data!$D$39</c:f>
              <c:strCache>
                <c:ptCount val="1"/>
                <c:pt idx="0">
                  <c:v>Count</c:v>
                </c:pt>
              </c:strCache>
            </c:strRef>
          </c:cat>
          <c:val>
            <c:numRef>
              <c:f>Data!$D$48</c:f>
              <c:numCache>
                <c:formatCode>General</c:formatCode>
                <c:ptCount val="1"/>
                <c:pt idx="0">
                  <c:v>9</c:v>
                </c:pt>
              </c:numCache>
            </c:numRef>
          </c:val>
          <c:extLst>
            <c:ext xmlns:c16="http://schemas.microsoft.com/office/drawing/2014/chart" uri="{C3380CC4-5D6E-409C-BE32-E72D297353CC}">
              <c16:uniqueId val="{00000008-D4B1-4182-B3A8-107837760110}"/>
            </c:ext>
          </c:extLst>
        </c:ser>
        <c:ser>
          <c:idx val="9"/>
          <c:order val="9"/>
          <c:tx>
            <c:strRef>
              <c:f>Data!$C$49</c:f>
              <c:strCache>
                <c:ptCount val="1"/>
                <c:pt idx="0">
                  <c:v>Other</c:v>
                </c:pt>
              </c:strCache>
            </c:strRef>
          </c:tx>
          <c:spPr>
            <a:pattFill prst="shingle">
              <a:fgClr>
                <a:schemeClr val="accent2">
                  <a:lumMod val="50000"/>
                </a:schemeClr>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Data!$D$39</c:f>
              <c:strCache>
                <c:ptCount val="1"/>
                <c:pt idx="0">
                  <c:v>Count</c:v>
                </c:pt>
              </c:strCache>
            </c:strRef>
          </c:cat>
          <c:val>
            <c:numRef>
              <c:f>Data!$D$49</c:f>
              <c:numCache>
                <c:formatCode>General</c:formatCode>
                <c:ptCount val="1"/>
                <c:pt idx="0">
                  <c:v>2</c:v>
                </c:pt>
              </c:numCache>
            </c:numRef>
          </c:val>
          <c:extLst>
            <c:ext xmlns:c16="http://schemas.microsoft.com/office/drawing/2014/chart" uri="{C3380CC4-5D6E-409C-BE32-E72D297353CC}">
              <c16:uniqueId val="{00000009-D4B1-4182-B3A8-107837760110}"/>
            </c:ext>
          </c:extLst>
        </c:ser>
        <c:dLbls>
          <c:dLblPos val="outEnd"/>
          <c:showLegendKey val="0"/>
          <c:showVal val="1"/>
          <c:showCatName val="0"/>
          <c:showSerName val="0"/>
          <c:showPercent val="0"/>
          <c:showBubbleSize val="0"/>
        </c:dLbls>
        <c:gapWidth val="219"/>
        <c:overlap val="-27"/>
        <c:axId val="1348682383"/>
        <c:axId val="2040978383"/>
      </c:barChart>
      <c:catAx>
        <c:axId val="1348682383"/>
        <c:scaling>
          <c:orientation val="minMax"/>
        </c:scaling>
        <c:delete val="1"/>
        <c:axPos val="b"/>
        <c:numFmt formatCode="General" sourceLinked="1"/>
        <c:majorTickMark val="none"/>
        <c:minorTickMark val="none"/>
        <c:tickLblPos val="nextTo"/>
        <c:crossAx val="2040978383"/>
        <c:crosses val="autoZero"/>
        <c:auto val="1"/>
        <c:lblAlgn val="ctr"/>
        <c:lblOffset val="100"/>
        <c:noMultiLvlLbl val="0"/>
      </c:catAx>
      <c:valAx>
        <c:axId val="2040978383"/>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34868238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r>
              <a:rPr lang="en-IE" sz="2000" b="0" i="0" u="none" strike="noStrike" baseline="0">
                <a:effectLst/>
              </a:rPr>
              <a:t>CONUL Library Staff</a:t>
            </a:r>
            <a:endParaRPr lang="en-IE" sz="2000"/>
          </a:p>
        </c:rich>
      </c:tx>
      <c:overlay val="0"/>
      <c:spPr>
        <a:noFill/>
        <a:ln>
          <a:noFill/>
        </a:ln>
        <a:effectLst/>
      </c:spPr>
      <c:txPr>
        <a:bodyPr rot="0" spcFirstLastPara="1" vertOverflow="ellipsis" vert="horz" wrap="square" anchor="ctr" anchorCtr="1"/>
        <a:lstStyle/>
        <a:p>
          <a:pPr>
            <a:defRPr sz="20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Data!$D$21</c:f>
              <c:strCache>
                <c:ptCount val="1"/>
                <c:pt idx="0">
                  <c:v>Internal training programmes</c:v>
                </c:pt>
              </c:strCache>
            </c:strRef>
          </c:tx>
          <c:spPr>
            <a:pattFill prst="wdDnDiag">
              <a:fgClr>
                <a:srgbClr val="78C9BA"/>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Data!$E$20</c:f>
              <c:strCache>
                <c:ptCount val="1"/>
                <c:pt idx="0">
                  <c:v>Count</c:v>
                </c:pt>
              </c:strCache>
            </c:strRef>
          </c:cat>
          <c:val>
            <c:numRef>
              <c:f>Data!$E$21</c:f>
              <c:numCache>
                <c:formatCode>General</c:formatCode>
                <c:ptCount val="1"/>
                <c:pt idx="0">
                  <c:v>78</c:v>
                </c:pt>
              </c:numCache>
            </c:numRef>
          </c:val>
          <c:extLst>
            <c:ext xmlns:c16="http://schemas.microsoft.com/office/drawing/2014/chart" uri="{C3380CC4-5D6E-409C-BE32-E72D297353CC}">
              <c16:uniqueId val="{00000000-A44D-4BD6-9051-0F67F33CEBBC}"/>
            </c:ext>
          </c:extLst>
        </c:ser>
        <c:ser>
          <c:idx val="1"/>
          <c:order val="1"/>
          <c:tx>
            <c:strRef>
              <c:f>Data!$D$22</c:f>
              <c:strCache>
                <c:ptCount val="1"/>
                <c:pt idx="0">
                  <c:v>Internal workshops </c:v>
                </c:pt>
              </c:strCache>
            </c:strRef>
          </c:tx>
          <c:spPr>
            <a:pattFill prst="pct90">
              <a:fgClr>
                <a:srgbClr val="E5552F"/>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Data!$E$20</c:f>
              <c:strCache>
                <c:ptCount val="1"/>
                <c:pt idx="0">
                  <c:v>Count</c:v>
                </c:pt>
              </c:strCache>
            </c:strRef>
          </c:cat>
          <c:val>
            <c:numRef>
              <c:f>Data!$E$22</c:f>
              <c:numCache>
                <c:formatCode>General</c:formatCode>
                <c:ptCount val="1"/>
                <c:pt idx="0">
                  <c:v>83</c:v>
                </c:pt>
              </c:numCache>
            </c:numRef>
          </c:val>
          <c:extLst>
            <c:ext xmlns:c16="http://schemas.microsoft.com/office/drawing/2014/chart" uri="{C3380CC4-5D6E-409C-BE32-E72D297353CC}">
              <c16:uniqueId val="{00000001-A44D-4BD6-9051-0F67F33CEBBC}"/>
            </c:ext>
          </c:extLst>
        </c:ser>
        <c:ser>
          <c:idx val="2"/>
          <c:order val="2"/>
          <c:tx>
            <c:strRef>
              <c:f>Data!$D$23</c:f>
              <c:strCache>
                <c:ptCount val="1"/>
                <c:pt idx="0">
                  <c:v>Orientation </c:v>
                </c:pt>
              </c:strCache>
            </c:strRef>
          </c:tx>
          <c:spPr>
            <a:pattFill prst="dkHorz">
              <a:fgClr>
                <a:srgbClr val="6174EA"/>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Data!$E$20</c:f>
              <c:strCache>
                <c:ptCount val="1"/>
                <c:pt idx="0">
                  <c:v>Count</c:v>
                </c:pt>
              </c:strCache>
            </c:strRef>
          </c:cat>
          <c:val>
            <c:numRef>
              <c:f>Data!$E$23</c:f>
              <c:numCache>
                <c:formatCode>General</c:formatCode>
                <c:ptCount val="1"/>
                <c:pt idx="0">
                  <c:v>55</c:v>
                </c:pt>
              </c:numCache>
            </c:numRef>
          </c:val>
          <c:extLst>
            <c:ext xmlns:c16="http://schemas.microsoft.com/office/drawing/2014/chart" uri="{C3380CC4-5D6E-409C-BE32-E72D297353CC}">
              <c16:uniqueId val="{00000002-A44D-4BD6-9051-0F67F33CEBBC}"/>
            </c:ext>
          </c:extLst>
        </c:ser>
        <c:ser>
          <c:idx val="3"/>
          <c:order val="3"/>
          <c:tx>
            <c:strRef>
              <c:f>Data!$D$24</c:f>
              <c:strCache>
                <c:ptCount val="1"/>
                <c:pt idx="0">
                  <c:v>Onboarding induction </c:v>
                </c:pt>
              </c:strCache>
            </c:strRef>
          </c:tx>
          <c:spPr>
            <a:pattFill prst="wdUpDiag">
              <a:fgClr>
                <a:schemeClr val="tx1"/>
              </a:fgClr>
              <a:bgClr>
                <a:schemeClr val="bg1"/>
              </a:bgClr>
            </a:pattFill>
            <a:ln>
              <a:noFill/>
            </a:ln>
            <a:effectLst/>
          </c:spPr>
          <c:invertIfNegative val="0"/>
          <c:dPt>
            <c:idx val="0"/>
            <c:invertIfNegative val="0"/>
            <c:bubble3D val="0"/>
            <c:spPr>
              <a:pattFill prst="wdUpDiag">
                <a:fgClr>
                  <a:schemeClr val="tx1"/>
                </a:fgClr>
                <a:bgClr>
                  <a:schemeClr val="bg1"/>
                </a:bgClr>
              </a:pattFill>
              <a:ln>
                <a:noFill/>
              </a:ln>
              <a:effectLst/>
            </c:spPr>
            <c:extLst>
              <c:ext xmlns:c16="http://schemas.microsoft.com/office/drawing/2014/chart" uri="{C3380CC4-5D6E-409C-BE32-E72D297353CC}">
                <c16:uniqueId val="{00000000-3C2D-4EF1-BEA4-6226CCDD2ECF}"/>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Data!$E$20</c:f>
              <c:strCache>
                <c:ptCount val="1"/>
                <c:pt idx="0">
                  <c:v>Count</c:v>
                </c:pt>
              </c:strCache>
            </c:strRef>
          </c:cat>
          <c:val>
            <c:numRef>
              <c:f>Data!$E$24</c:f>
              <c:numCache>
                <c:formatCode>General</c:formatCode>
                <c:ptCount val="1"/>
                <c:pt idx="0">
                  <c:v>48</c:v>
                </c:pt>
              </c:numCache>
            </c:numRef>
          </c:val>
          <c:extLst>
            <c:ext xmlns:c16="http://schemas.microsoft.com/office/drawing/2014/chart" uri="{C3380CC4-5D6E-409C-BE32-E72D297353CC}">
              <c16:uniqueId val="{00000003-A44D-4BD6-9051-0F67F33CEBBC}"/>
            </c:ext>
          </c:extLst>
        </c:ser>
        <c:ser>
          <c:idx val="4"/>
          <c:order val="4"/>
          <c:tx>
            <c:strRef>
              <c:f>Data!$D$25</c:f>
              <c:strCache>
                <c:ptCount val="1"/>
                <c:pt idx="0">
                  <c:v>Mentoring </c:v>
                </c:pt>
              </c:strCache>
            </c:strRef>
          </c:tx>
          <c:spPr>
            <a:pattFill prst="dkVert">
              <a:fgClr>
                <a:schemeClr val="accent4"/>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Data!$E$20</c:f>
              <c:strCache>
                <c:ptCount val="1"/>
                <c:pt idx="0">
                  <c:v>Count</c:v>
                </c:pt>
              </c:strCache>
            </c:strRef>
          </c:cat>
          <c:val>
            <c:numRef>
              <c:f>Data!$E$25</c:f>
              <c:numCache>
                <c:formatCode>General</c:formatCode>
                <c:ptCount val="1"/>
                <c:pt idx="0">
                  <c:v>26</c:v>
                </c:pt>
              </c:numCache>
            </c:numRef>
          </c:val>
          <c:extLst>
            <c:ext xmlns:c16="http://schemas.microsoft.com/office/drawing/2014/chart" uri="{C3380CC4-5D6E-409C-BE32-E72D297353CC}">
              <c16:uniqueId val="{00000004-A44D-4BD6-9051-0F67F33CEBBC}"/>
            </c:ext>
          </c:extLst>
        </c:ser>
        <c:ser>
          <c:idx val="5"/>
          <c:order val="5"/>
          <c:tx>
            <c:strRef>
              <c:f>Data!$D$26</c:f>
              <c:strCache>
                <c:ptCount val="1"/>
                <c:pt idx="0">
                  <c:v>Coaching </c:v>
                </c:pt>
              </c:strCache>
            </c:strRef>
          </c:tx>
          <c:spPr>
            <a:pattFill prst="lgGrid">
              <a:fgClr>
                <a:srgbClr val="7030A0"/>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Data!$E$20</c:f>
              <c:strCache>
                <c:ptCount val="1"/>
                <c:pt idx="0">
                  <c:v>Count</c:v>
                </c:pt>
              </c:strCache>
            </c:strRef>
          </c:cat>
          <c:val>
            <c:numRef>
              <c:f>Data!$E$26</c:f>
              <c:numCache>
                <c:formatCode>General</c:formatCode>
                <c:ptCount val="1"/>
                <c:pt idx="0">
                  <c:v>16</c:v>
                </c:pt>
              </c:numCache>
            </c:numRef>
          </c:val>
          <c:extLst>
            <c:ext xmlns:c16="http://schemas.microsoft.com/office/drawing/2014/chart" uri="{C3380CC4-5D6E-409C-BE32-E72D297353CC}">
              <c16:uniqueId val="{00000005-A44D-4BD6-9051-0F67F33CEBBC}"/>
            </c:ext>
          </c:extLst>
        </c:ser>
        <c:ser>
          <c:idx val="6"/>
          <c:order val="6"/>
          <c:tx>
            <c:strRef>
              <c:f>Data!$D$27</c:f>
              <c:strCache>
                <c:ptCount val="1"/>
                <c:pt idx="0">
                  <c:v>Attendance at external events (workshops, conferences, seminars, etc) </c:v>
                </c:pt>
              </c:strCache>
            </c:strRef>
          </c:tx>
          <c:spPr>
            <a:pattFill prst="lgCheck">
              <a:fgClr>
                <a:schemeClr val="accent6"/>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Data!$E$20</c:f>
              <c:strCache>
                <c:ptCount val="1"/>
                <c:pt idx="0">
                  <c:v>Count</c:v>
                </c:pt>
              </c:strCache>
            </c:strRef>
          </c:cat>
          <c:val>
            <c:numRef>
              <c:f>Data!$E$27</c:f>
              <c:numCache>
                <c:formatCode>General</c:formatCode>
                <c:ptCount val="1"/>
                <c:pt idx="0">
                  <c:v>111</c:v>
                </c:pt>
              </c:numCache>
            </c:numRef>
          </c:val>
          <c:extLst>
            <c:ext xmlns:c16="http://schemas.microsoft.com/office/drawing/2014/chart" uri="{C3380CC4-5D6E-409C-BE32-E72D297353CC}">
              <c16:uniqueId val="{00000006-A44D-4BD6-9051-0F67F33CEBBC}"/>
            </c:ext>
          </c:extLst>
        </c:ser>
        <c:ser>
          <c:idx val="7"/>
          <c:order val="7"/>
          <c:tx>
            <c:strRef>
              <c:f>Data!$D$28</c:f>
              <c:strCache>
                <c:ptCount val="1"/>
                <c:pt idx="0">
                  <c:v>Opportunity to represent the library on internal committees or working groups </c:v>
                </c:pt>
              </c:strCache>
            </c:strRef>
          </c:tx>
          <c:spPr>
            <a:pattFill prst="pct5">
              <a:fgClr>
                <a:schemeClr val="tx1"/>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Data!$E$20</c:f>
              <c:strCache>
                <c:ptCount val="1"/>
                <c:pt idx="0">
                  <c:v>Count</c:v>
                </c:pt>
              </c:strCache>
            </c:strRef>
          </c:cat>
          <c:val>
            <c:numRef>
              <c:f>Data!$E$28</c:f>
              <c:numCache>
                <c:formatCode>General</c:formatCode>
                <c:ptCount val="1"/>
                <c:pt idx="0">
                  <c:v>100</c:v>
                </c:pt>
              </c:numCache>
            </c:numRef>
          </c:val>
          <c:extLst>
            <c:ext xmlns:c16="http://schemas.microsoft.com/office/drawing/2014/chart" uri="{C3380CC4-5D6E-409C-BE32-E72D297353CC}">
              <c16:uniqueId val="{00000007-A44D-4BD6-9051-0F67F33CEBBC}"/>
            </c:ext>
          </c:extLst>
        </c:ser>
        <c:ser>
          <c:idx val="8"/>
          <c:order val="8"/>
          <c:tx>
            <c:strRef>
              <c:f>Data!$D$29</c:f>
              <c:strCache>
                <c:ptCount val="1"/>
                <c:pt idx="0">
                  <c:v>Opportunity to represent the Library on external committees or working groups</c:v>
                </c:pt>
              </c:strCache>
            </c:strRef>
          </c:tx>
          <c:spPr>
            <a:solidFill>
              <a:schemeClr val="accent3">
                <a:lumMod val="6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Data!$E$20</c:f>
              <c:strCache>
                <c:ptCount val="1"/>
                <c:pt idx="0">
                  <c:v>Count</c:v>
                </c:pt>
              </c:strCache>
            </c:strRef>
          </c:cat>
          <c:val>
            <c:numRef>
              <c:f>Data!$E$29</c:f>
              <c:numCache>
                <c:formatCode>General</c:formatCode>
                <c:ptCount val="1"/>
                <c:pt idx="0">
                  <c:v>94</c:v>
                </c:pt>
              </c:numCache>
            </c:numRef>
          </c:val>
          <c:extLst>
            <c:ext xmlns:c16="http://schemas.microsoft.com/office/drawing/2014/chart" uri="{C3380CC4-5D6E-409C-BE32-E72D297353CC}">
              <c16:uniqueId val="{00000008-A44D-4BD6-9051-0F67F33CEBBC}"/>
            </c:ext>
          </c:extLst>
        </c:ser>
        <c:ser>
          <c:idx val="9"/>
          <c:order val="9"/>
          <c:tx>
            <c:strRef>
              <c:f>Data!$D$30</c:f>
              <c:strCache>
                <c:ptCount val="1"/>
                <c:pt idx="0">
                  <c:v>Other</c:v>
                </c:pt>
              </c:strCache>
            </c:strRef>
          </c:tx>
          <c:spPr>
            <a:pattFill prst="shingle">
              <a:fgClr>
                <a:schemeClr val="accent2">
                  <a:lumMod val="50000"/>
                </a:schemeClr>
              </a:fgClr>
              <a:bgClr>
                <a:schemeClr val="bg1"/>
              </a:bgClr>
            </a:patt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Data!$E$20</c:f>
              <c:strCache>
                <c:ptCount val="1"/>
                <c:pt idx="0">
                  <c:v>Count</c:v>
                </c:pt>
              </c:strCache>
            </c:strRef>
          </c:cat>
          <c:val>
            <c:numRef>
              <c:f>Data!$E$30</c:f>
              <c:numCache>
                <c:formatCode>General</c:formatCode>
                <c:ptCount val="1"/>
                <c:pt idx="0">
                  <c:v>12</c:v>
                </c:pt>
              </c:numCache>
            </c:numRef>
          </c:val>
          <c:extLst>
            <c:ext xmlns:c16="http://schemas.microsoft.com/office/drawing/2014/chart" uri="{C3380CC4-5D6E-409C-BE32-E72D297353CC}">
              <c16:uniqueId val="{00000009-A44D-4BD6-9051-0F67F33CEBBC}"/>
            </c:ext>
          </c:extLst>
        </c:ser>
        <c:dLbls>
          <c:dLblPos val="outEnd"/>
          <c:showLegendKey val="0"/>
          <c:showVal val="1"/>
          <c:showCatName val="0"/>
          <c:showSerName val="0"/>
          <c:showPercent val="0"/>
          <c:showBubbleSize val="0"/>
        </c:dLbls>
        <c:gapWidth val="219"/>
        <c:overlap val="-27"/>
        <c:axId val="1402425263"/>
        <c:axId val="1582350527"/>
      </c:barChart>
      <c:catAx>
        <c:axId val="1402425263"/>
        <c:scaling>
          <c:orientation val="minMax"/>
        </c:scaling>
        <c:delete val="1"/>
        <c:axPos val="b"/>
        <c:numFmt formatCode="General" sourceLinked="1"/>
        <c:majorTickMark val="none"/>
        <c:minorTickMark val="none"/>
        <c:tickLblPos val="nextTo"/>
        <c:crossAx val="1582350527"/>
        <c:crosses val="autoZero"/>
        <c:auto val="1"/>
        <c:lblAlgn val="ctr"/>
        <c:lblOffset val="100"/>
        <c:noMultiLvlLbl val="0"/>
      </c:catAx>
      <c:valAx>
        <c:axId val="1582350527"/>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40242526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1FD27B44-3126-456C-85CE-5B9E230ECE70}" type="datetimeFigureOut">
              <a:rPr lang="en-IE" smtClean="0"/>
              <a:t>10/07/2023</a:t>
            </a:fld>
            <a:endParaRPr lang="en-IE"/>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6" name="Footer Placehold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1667300B-0E6B-462E-A2F7-D0A7CC9B365D}" type="slidenum">
              <a:rPr lang="en-IE" smtClean="0"/>
              <a:t>‹#›</a:t>
            </a:fld>
            <a:endParaRPr lang="en-IE"/>
          </a:p>
        </p:txBody>
      </p:sp>
    </p:spTree>
    <p:extLst>
      <p:ext uri="{BB962C8B-B14F-4D97-AF65-F5344CB8AC3E}">
        <p14:creationId xmlns:p14="http://schemas.microsoft.com/office/powerpoint/2010/main" val="30859007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a:t>Relevant ones: 3, 4, 8</a:t>
            </a:r>
          </a:p>
        </p:txBody>
      </p:sp>
      <p:sp>
        <p:nvSpPr>
          <p:cNvPr id="4" name="Slide Number Placeholder 3"/>
          <p:cNvSpPr>
            <a:spLocks noGrp="1"/>
          </p:cNvSpPr>
          <p:nvPr>
            <p:ph type="sldNum" sz="quarter" idx="5"/>
          </p:nvPr>
        </p:nvSpPr>
        <p:spPr/>
        <p:txBody>
          <a:bodyPr/>
          <a:lstStyle/>
          <a:p>
            <a:fld id="{1667300B-0E6B-462E-A2F7-D0A7CC9B365D}" type="slidenum">
              <a:rPr lang="en-IE" smtClean="0"/>
              <a:t>4</a:t>
            </a:fld>
            <a:endParaRPr lang="en-IE"/>
          </a:p>
        </p:txBody>
      </p:sp>
    </p:spTree>
    <p:extLst>
      <p:ext uri="{BB962C8B-B14F-4D97-AF65-F5344CB8AC3E}">
        <p14:creationId xmlns:p14="http://schemas.microsoft.com/office/powerpoint/2010/main" val="726918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a:t>Other answers</a:t>
            </a:r>
          </a:p>
          <a:p>
            <a:pPr marL="171450" indent="-171450">
              <a:buFont typeface="Arial" panose="020B0604020202020204" pitchFamily="34" charset="0"/>
              <a:buChar char="•"/>
            </a:pPr>
            <a:r>
              <a:rPr lang="en-IE"/>
              <a:t>Job swaps </a:t>
            </a:r>
          </a:p>
          <a:p>
            <a:pPr marL="171450" indent="-171450">
              <a:buFont typeface="Arial" panose="020B0604020202020204" pitchFamily="34" charset="0"/>
              <a:buChar char="•"/>
            </a:pPr>
            <a:r>
              <a:rPr lang="en-IE"/>
              <a:t>Study leave </a:t>
            </a:r>
          </a:p>
          <a:p>
            <a:pPr marL="0" indent="0">
              <a:buFont typeface="Arial" panose="020B0604020202020204" pitchFamily="34" charset="0"/>
              <a:buNone/>
            </a:pPr>
            <a:endParaRPr lang="en-IE"/>
          </a:p>
        </p:txBody>
      </p:sp>
      <p:sp>
        <p:nvSpPr>
          <p:cNvPr id="4" name="Slide Number Placeholder 3"/>
          <p:cNvSpPr>
            <a:spLocks noGrp="1"/>
          </p:cNvSpPr>
          <p:nvPr>
            <p:ph type="sldNum" sz="quarter" idx="5"/>
          </p:nvPr>
        </p:nvSpPr>
        <p:spPr/>
        <p:txBody>
          <a:bodyPr/>
          <a:lstStyle/>
          <a:p>
            <a:fld id="{1667300B-0E6B-462E-A2F7-D0A7CC9B365D}" type="slidenum">
              <a:rPr lang="en-IE" smtClean="0"/>
              <a:t>13</a:t>
            </a:fld>
            <a:endParaRPr lang="en-IE"/>
          </a:p>
        </p:txBody>
      </p:sp>
    </p:spTree>
    <p:extLst>
      <p:ext uri="{BB962C8B-B14F-4D97-AF65-F5344CB8AC3E}">
        <p14:creationId xmlns:p14="http://schemas.microsoft.com/office/powerpoint/2010/main" val="25650083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a:t>Other</a:t>
            </a:r>
          </a:p>
          <a:p>
            <a:pPr marL="171450" indent="-171450">
              <a:buFont typeface="Arial" panose="020B0604020202020204" pitchFamily="34" charset="0"/>
              <a:buChar char="•"/>
            </a:pPr>
            <a:r>
              <a:rPr lang="en-IE"/>
              <a:t>Pathway or mapping of relevant CPD to role </a:t>
            </a:r>
          </a:p>
          <a:p>
            <a:pPr marL="171450" indent="-171450">
              <a:buFont typeface="Arial" panose="020B0604020202020204" pitchFamily="34" charset="0"/>
              <a:buChar char="•"/>
            </a:pPr>
            <a:r>
              <a:rPr lang="en-IE"/>
              <a:t>Lack of recognition </a:t>
            </a:r>
          </a:p>
          <a:p>
            <a:pPr marL="171450" indent="-171450">
              <a:buFont typeface="Arial" panose="020B0604020202020204" pitchFamily="34" charset="0"/>
              <a:buChar char="•"/>
            </a:pPr>
            <a:r>
              <a:rPr lang="en-IE"/>
              <a:t>Hierarchy, grade barriers </a:t>
            </a:r>
          </a:p>
          <a:p>
            <a:pPr marL="171450" indent="-171450">
              <a:buFont typeface="Arial" panose="020B0604020202020204" pitchFamily="34" charset="0"/>
              <a:buChar char="•"/>
            </a:pPr>
            <a:r>
              <a:rPr lang="en-IE"/>
              <a:t>Lack of time </a:t>
            </a:r>
          </a:p>
          <a:p>
            <a:pPr marL="171450" indent="-171450">
              <a:buFont typeface="Arial" panose="020B0604020202020204" pitchFamily="34" charset="0"/>
              <a:buChar char="•"/>
            </a:pPr>
            <a:endParaRPr lang="en-IE"/>
          </a:p>
        </p:txBody>
      </p:sp>
      <p:sp>
        <p:nvSpPr>
          <p:cNvPr id="4" name="Slide Number Placeholder 3"/>
          <p:cNvSpPr>
            <a:spLocks noGrp="1"/>
          </p:cNvSpPr>
          <p:nvPr>
            <p:ph type="sldNum" sz="quarter" idx="5"/>
          </p:nvPr>
        </p:nvSpPr>
        <p:spPr/>
        <p:txBody>
          <a:bodyPr/>
          <a:lstStyle/>
          <a:p>
            <a:fld id="{1667300B-0E6B-462E-A2F7-D0A7CC9B365D}" type="slidenum">
              <a:rPr lang="en-IE" smtClean="0"/>
              <a:t>16</a:t>
            </a:fld>
            <a:endParaRPr lang="en-IE"/>
          </a:p>
        </p:txBody>
      </p:sp>
    </p:spTree>
    <p:extLst>
      <p:ext uri="{BB962C8B-B14F-4D97-AF65-F5344CB8AC3E}">
        <p14:creationId xmlns:p14="http://schemas.microsoft.com/office/powerpoint/2010/main" val="35725507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a:t>SDG 3: promote wellbeing for all at all ages </a:t>
            </a:r>
          </a:p>
        </p:txBody>
      </p:sp>
      <p:sp>
        <p:nvSpPr>
          <p:cNvPr id="4" name="Slide Number Placeholder 3"/>
          <p:cNvSpPr>
            <a:spLocks noGrp="1"/>
          </p:cNvSpPr>
          <p:nvPr>
            <p:ph type="sldNum" sz="quarter" idx="5"/>
          </p:nvPr>
        </p:nvSpPr>
        <p:spPr/>
        <p:txBody>
          <a:bodyPr/>
          <a:lstStyle/>
          <a:p>
            <a:fld id="{1667300B-0E6B-462E-A2F7-D0A7CC9B365D}" type="slidenum">
              <a:rPr lang="en-IE" smtClean="0"/>
              <a:t>18</a:t>
            </a:fld>
            <a:endParaRPr lang="en-IE"/>
          </a:p>
        </p:txBody>
      </p:sp>
    </p:spTree>
    <p:extLst>
      <p:ext uri="{BB962C8B-B14F-4D97-AF65-F5344CB8AC3E}">
        <p14:creationId xmlns:p14="http://schemas.microsoft.com/office/powerpoint/2010/main" val="36073219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a:t>SDG 4: inclusive and equitable quality education and promote lifelong learning opportunities for all </a:t>
            </a:r>
          </a:p>
        </p:txBody>
      </p:sp>
      <p:sp>
        <p:nvSpPr>
          <p:cNvPr id="4" name="Slide Number Placeholder 3"/>
          <p:cNvSpPr>
            <a:spLocks noGrp="1"/>
          </p:cNvSpPr>
          <p:nvPr>
            <p:ph type="sldNum" sz="quarter" idx="5"/>
          </p:nvPr>
        </p:nvSpPr>
        <p:spPr/>
        <p:txBody>
          <a:bodyPr/>
          <a:lstStyle/>
          <a:p>
            <a:fld id="{1667300B-0E6B-462E-A2F7-D0A7CC9B365D}" type="slidenum">
              <a:rPr lang="en-IE" smtClean="0"/>
              <a:t>19</a:t>
            </a:fld>
            <a:endParaRPr lang="en-IE"/>
          </a:p>
        </p:txBody>
      </p:sp>
    </p:spTree>
    <p:extLst>
      <p:ext uri="{BB962C8B-B14F-4D97-AF65-F5344CB8AC3E}">
        <p14:creationId xmlns:p14="http://schemas.microsoft.com/office/powerpoint/2010/main" val="31052660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a:t>SDG 8: full and productive employment and decent work for all </a:t>
            </a:r>
          </a:p>
        </p:txBody>
      </p:sp>
      <p:sp>
        <p:nvSpPr>
          <p:cNvPr id="4" name="Slide Number Placeholder 3"/>
          <p:cNvSpPr>
            <a:spLocks noGrp="1"/>
          </p:cNvSpPr>
          <p:nvPr>
            <p:ph type="sldNum" sz="quarter" idx="5"/>
          </p:nvPr>
        </p:nvSpPr>
        <p:spPr/>
        <p:txBody>
          <a:bodyPr/>
          <a:lstStyle/>
          <a:p>
            <a:fld id="{1667300B-0E6B-462E-A2F7-D0A7CC9B365D}" type="slidenum">
              <a:rPr lang="en-IE" smtClean="0"/>
              <a:t>20</a:t>
            </a:fld>
            <a:endParaRPr lang="en-IE"/>
          </a:p>
        </p:txBody>
      </p:sp>
    </p:spTree>
    <p:extLst>
      <p:ext uri="{BB962C8B-B14F-4D97-AF65-F5344CB8AC3E}">
        <p14:creationId xmlns:p14="http://schemas.microsoft.com/office/powerpoint/2010/main" val="1257545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IE"/>
              <a:t>Disclaimer: Not representative of individual institutions but CONUL overall </a:t>
            </a:r>
          </a:p>
        </p:txBody>
      </p:sp>
      <p:sp>
        <p:nvSpPr>
          <p:cNvPr id="4" name="Slide Number Placeholder 3"/>
          <p:cNvSpPr>
            <a:spLocks noGrp="1"/>
          </p:cNvSpPr>
          <p:nvPr>
            <p:ph type="sldNum" sz="quarter" idx="5"/>
          </p:nvPr>
        </p:nvSpPr>
        <p:spPr/>
        <p:txBody>
          <a:bodyPr/>
          <a:lstStyle/>
          <a:p>
            <a:fld id="{1667300B-0E6B-462E-A2F7-D0A7CC9B365D}" type="slidenum">
              <a:rPr lang="en-IE" smtClean="0"/>
              <a:t>22</a:t>
            </a:fld>
            <a:endParaRPr lang="en-IE"/>
          </a:p>
        </p:txBody>
      </p:sp>
    </p:spTree>
    <p:extLst>
      <p:ext uri="{BB962C8B-B14F-4D97-AF65-F5344CB8AC3E}">
        <p14:creationId xmlns:p14="http://schemas.microsoft.com/office/powerpoint/2010/main" val="1069568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a:t>No previous research focusing specifically on CONUL </a:t>
            </a:r>
          </a:p>
        </p:txBody>
      </p:sp>
      <p:sp>
        <p:nvSpPr>
          <p:cNvPr id="4" name="Slide Number Placeholder 3"/>
          <p:cNvSpPr>
            <a:spLocks noGrp="1"/>
          </p:cNvSpPr>
          <p:nvPr>
            <p:ph type="sldNum" sz="quarter" idx="5"/>
          </p:nvPr>
        </p:nvSpPr>
        <p:spPr/>
        <p:txBody>
          <a:bodyPr/>
          <a:lstStyle/>
          <a:p>
            <a:fld id="{1667300B-0E6B-462E-A2F7-D0A7CC9B365D}" type="slidenum">
              <a:rPr lang="en-IE" smtClean="0"/>
              <a:t>5</a:t>
            </a:fld>
            <a:endParaRPr lang="en-IE"/>
          </a:p>
        </p:txBody>
      </p:sp>
    </p:spTree>
    <p:extLst>
      <p:ext uri="{BB962C8B-B14F-4D97-AF65-F5344CB8AC3E}">
        <p14:creationId xmlns:p14="http://schemas.microsoft.com/office/powerpoint/2010/main" val="41681146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a:t>Library Directors</a:t>
            </a:r>
          </a:p>
          <a:p>
            <a:pPr marL="171450" indent="-171450">
              <a:buFont typeface="Arial" panose="020B0604020202020204" pitchFamily="34" charset="0"/>
              <a:buChar char="•"/>
            </a:pPr>
            <a:r>
              <a:rPr lang="en-IE"/>
              <a:t>9 responses out of 13 (69%)</a:t>
            </a:r>
          </a:p>
          <a:p>
            <a:pPr marL="171450" indent="-171450">
              <a:buFont typeface="Arial" panose="020B0604020202020204" pitchFamily="34" charset="0"/>
              <a:buChar char="•"/>
            </a:pPr>
            <a:endParaRPr lang="en-IE"/>
          </a:p>
          <a:p>
            <a:pPr marL="0" indent="0">
              <a:buFont typeface="Arial" panose="020B0604020202020204" pitchFamily="34" charset="0"/>
              <a:buNone/>
            </a:pPr>
            <a:r>
              <a:rPr lang="en-IE"/>
              <a:t>Library Staff</a:t>
            </a:r>
          </a:p>
          <a:p>
            <a:pPr marL="171450" indent="-171450">
              <a:buFont typeface="Arial" panose="020B0604020202020204" pitchFamily="34" charset="0"/>
              <a:buChar char="•"/>
            </a:pPr>
            <a:r>
              <a:rPr lang="en-IE"/>
              <a:t>126 responses </a:t>
            </a:r>
          </a:p>
          <a:p>
            <a:pPr marL="171450" indent="-171450">
              <a:buFont typeface="Arial" panose="020B0604020202020204" pitchFamily="34" charset="0"/>
              <a:buChar char="•"/>
            </a:pPr>
            <a:r>
              <a:rPr lang="en-IE"/>
              <a:t>Don’t know how many total library staff are employed in all CONUL institutions but general figure of 859 = 15%</a:t>
            </a:r>
          </a:p>
          <a:p>
            <a:pPr marL="171450" indent="-171450">
              <a:buFont typeface="Arial" panose="020B0604020202020204" pitchFamily="34" charset="0"/>
              <a:buChar char="•"/>
            </a:pPr>
            <a:endParaRPr lang="en-IE"/>
          </a:p>
          <a:p>
            <a:pPr marL="0" indent="0">
              <a:buFont typeface="Arial" panose="020B0604020202020204" pitchFamily="34" charset="0"/>
              <a:buNone/>
            </a:pPr>
            <a:r>
              <a:rPr lang="en-IE"/>
              <a:t>Disclaimer </a:t>
            </a:r>
          </a:p>
          <a:p>
            <a:pPr marL="171450" indent="-171450">
              <a:buFont typeface="Arial" panose="020B0604020202020204" pitchFamily="34" charset="0"/>
              <a:buChar char="•"/>
            </a:pPr>
            <a:r>
              <a:rPr lang="en-IE"/>
              <a:t>Survey results are preliminary and just to get a sample of what the CPD situation in CONUL institutions is like </a:t>
            </a:r>
          </a:p>
          <a:p>
            <a:pPr marL="171450" indent="-171450">
              <a:buFont typeface="Arial" panose="020B0604020202020204" pitchFamily="34" charset="0"/>
              <a:buChar char="•"/>
            </a:pPr>
            <a:r>
              <a:rPr lang="en-IE"/>
              <a:t>Not representative of any one institution but of CONUL overall </a:t>
            </a:r>
          </a:p>
        </p:txBody>
      </p:sp>
      <p:sp>
        <p:nvSpPr>
          <p:cNvPr id="4" name="Slide Number Placeholder 3"/>
          <p:cNvSpPr>
            <a:spLocks noGrp="1"/>
          </p:cNvSpPr>
          <p:nvPr>
            <p:ph type="sldNum" sz="quarter" idx="5"/>
          </p:nvPr>
        </p:nvSpPr>
        <p:spPr/>
        <p:txBody>
          <a:bodyPr/>
          <a:lstStyle/>
          <a:p>
            <a:fld id="{1667300B-0E6B-462E-A2F7-D0A7CC9B365D}" type="slidenum">
              <a:rPr lang="en-IE" smtClean="0"/>
              <a:t>6</a:t>
            </a:fld>
            <a:endParaRPr lang="en-IE"/>
          </a:p>
        </p:txBody>
      </p:sp>
    </p:spTree>
    <p:extLst>
      <p:ext uri="{BB962C8B-B14F-4D97-AF65-F5344CB8AC3E}">
        <p14:creationId xmlns:p14="http://schemas.microsoft.com/office/powerpoint/2010/main" val="2716299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a:t>Library Directors</a:t>
            </a:r>
          </a:p>
          <a:p>
            <a:pPr marL="171450" indent="-171450">
              <a:buFont typeface="Arial" panose="020B0604020202020204" pitchFamily="34" charset="0"/>
              <a:buChar char="•"/>
            </a:pPr>
            <a:r>
              <a:rPr lang="en-IE"/>
              <a:t>9 out of 13 responded </a:t>
            </a:r>
          </a:p>
          <a:p>
            <a:pPr marL="0" indent="0">
              <a:buFont typeface="Arial" panose="020B0604020202020204" pitchFamily="34" charset="0"/>
              <a:buNone/>
            </a:pPr>
            <a:endParaRPr lang="en-IE"/>
          </a:p>
          <a:p>
            <a:pPr marL="0" indent="0">
              <a:buFont typeface="Arial" panose="020B0604020202020204" pitchFamily="34" charset="0"/>
              <a:buNone/>
            </a:pPr>
            <a:r>
              <a:rPr lang="en-IE"/>
              <a:t>Library staff</a:t>
            </a:r>
          </a:p>
          <a:p>
            <a:pPr marL="171450" indent="-171450">
              <a:buFont typeface="Arial" panose="020B0604020202020204" pitchFamily="34" charset="0"/>
              <a:buChar char="•"/>
            </a:pPr>
            <a:r>
              <a:rPr lang="en-IE"/>
              <a:t>At least 1 staff from 12 out of 13 institutions responded (only 1 institution had zero responses) </a:t>
            </a:r>
          </a:p>
        </p:txBody>
      </p:sp>
      <p:sp>
        <p:nvSpPr>
          <p:cNvPr id="4" name="Slide Number Placeholder 3"/>
          <p:cNvSpPr>
            <a:spLocks noGrp="1"/>
          </p:cNvSpPr>
          <p:nvPr>
            <p:ph type="sldNum" sz="quarter" idx="5"/>
          </p:nvPr>
        </p:nvSpPr>
        <p:spPr/>
        <p:txBody>
          <a:bodyPr/>
          <a:lstStyle/>
          <a:p>
            <a:fld id="{1667300B-0E6B-462E-A2F7-D0A7CC9B365D}" type="slidenum">
              <a:rPr lang="en-IE" smtClean="0"/>
              <a:t>7</a:t>
            </a:fld>
            <a:endParaRPr lang="en-IE"/>
          </a:p>
        </p:txBody>
      </p:sp>
    </p:spTree>
    <p:extLst>
      <p:ext uri="{BB962C8B-B14F-4D97-AF65-F5344CB8AC3E}">
        <p14:creationId xmlns:p14="http://schemas.microsoft.com/office/powerpoint/2010/main" val="31638291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a:t>Two other can be categorized as intermediate </a:t>
            </a:r>
            <a:r>
              <a:rPr lang="en-IE" sz="1800">
                <a:effectLst/>
                <a:latin typeface="Calibri" panose="020F0502020204030204" pitchFamily="34" charset="0"/>
                <a:ea typeface="Calibri" panose="020F0502020204030204" pitchFamily="34" charset="0"/>
                <a:cs typeface="Times New Roman" panose="02020603050405020304" pitchFamily="18" charset="0"/>
              </a:rPr>
              <a:t>managerial or professional </a:t>
            </a:r>
            <a:endParaRPr lang="en-IE"/>
          </a:p>
        </p:txBody>
      </p:sp>
      <p:sp>
        <p:nvSpPr>
          <p:cNvPr id="4" name="Slide Number Placeholder 3"/>
          <p:cNvSpPr>
            <a:spLocks noGrp="1"/>
          </p:cNvSpPr>
          <p:nvPr>
            <p:ph type="sldNum" sz="quarter" idx="5"/>
          </p:nvPr>
        </p:nvSpPr>
        <p:spPr/>
        <p:txBody>
          <a:bodyPr/>
          <a:lstStyle/>
          <a:p>
            <a:fld id="{1667300B-0E6B-462E-A2F7-D0A7CC9B365D}" type="slidenum">
              <a:rPr lang="en-IE" smtClean="0"/>
              <a:t>8</a:t>
            </a:fld>
            <a:endParaRPr lang="en-IE"/>
          </a:p>
        </p:txBody>
      </p:sp>
    </p:spTree>
    <p:extLst>
      <p:ext uri="{BB962C8B-B14F-4D97-AF65-F5344CB8AC3E}">
        <p14:creationId xmlns:p14="http://schemas.microsoft.com/office/powerpoint/2010/main" val="22497849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a:t>Library Directors</a:t>
            </a:r>
          </a:p>
          <a:p>
            <a:pPr marL="171450" indent="-171450">
              <a:buFont typeface="Arial" panose="020B0604020202020204" pitchFamily="34" charset="0"/>
              <a:buChar char="•"/>
            </a:pPr>
            <a:r>
              <a:rPr lang="en-IE"/>
              <a:t>8 said not mandatory </a:t>
            </a:r>
          </a:p>
          <a:p>
            <a:pPr marL="0" indent="0">
              <a:buFont typeface="Arial" panose="020B0604020202020204" pitchFamily="34" charset="0"/>
              <a:buNone/>
            </a:pPr>
            <a:endParaRPr lang="en-IE"/>
          </a:p>
          <a:p>
            <a:pPr marL="0" indent="0">
              <a:buFont typeface="Arial" panose="020B0604020202020204" pitchFamily="34" charset="0"/>
              <a:buNone/>
            </a:pPr>
            <a:r>
              <a:rPr lang="en-IE"/>
              <a:t>Library staff</a:t>
            </a:r>
          </a:p>
          <a:p>
            <a:pPr marL="171450" indent="-171450">
              <a:buFont typeface="Arial" panose="020B0604020202020204" pitchFamily="34" charset="0"/>
              <a:buChar char="•"/>
            </a:pPr>
            <a:r>
              <a:rPr lang="en-IE"/>
              <a:t>26 unsure if mandatory or not (20%): highlighting uncertainty around official policy on CPD </a:t>
            </a:r>
          </a:p>
        </p:txBody>
      </p:sp>
      <p:sp>
        <p:nvSpPr>
          <p:cNvPr id="4" name="Slide Number Placeholder 3"/>
          <p:cNvSpPr>
            <a:spLocks noGrp="1"/>
          </p:cNvSpPr>
          <p:nvPr>
            <p:ph type="sldNum" sz="quarter" idx="5"/>
          </p:nvPr>
        </p:nvSpPr>
        <p:spPr/>
        <p:txBody>
          <a:bodyPr/>
          <a:lstStyle/>
          <a:p>
            <a:fld id="{1667300B-0E6B-462E-A2F7-D0A7CC9B365D}" type="slidenum">
              <a:rPr lang="en-IE" smtClean="0"/>
              <a:t>9</a:t>
            </a:fld>
            <a:endParaRPr lang="en-IE"/>
          </a:p>
        </p:txBody>
      </p:sp>
    </p:spTree>
    <p:extLst>
      <p:ext uri="{BB962C8B-B14F-4D97-AF65-F5344CB8AC3E}">
        <p14:creationId xmlns:p14="http://schemas.microsoft.com/office/powerpoint/2010/main" val="42680783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a:t>Library Directors</a:t>
            </a:r>
          </a:p>
          <a:p>
            <a:pPr marL="171450" indent="-171450">
              <a:buFont typeface="Arial" panose="020B0604020202020204" pitchFamily="34" charset="0"/>
              <a:buChar char="•"/>
            </a:pPr>
            <a:r>
              <a:rPr lang="en-IE"/>
              <a:t>All said CPD is encouraged</a:t>
            </a:r>
          </a:p>
          <a:p>
            <a:pPr marL="0" indent="0">
              <a:buFont typeface="Arial" panose="020B0604020202020204" pitchFamily="34" charset="0"/>
              <a:buNone/>
            </a:pPr>
            <a:endParaRPr lang="en-IE"/>
          </a:p>
          <a:p>
            <a:pPr marL="0" indent="0">
              <a:buFont typeface="Arial" panose="020B0604020202020204" pitchFamily="34" charset="0"/>
              <a:buNone/>
            </a:pPr>
            <a:r>
              <a:rPr lang="en-IE"/>
              <a:t>Library staff</a:t>
            </a:r>
          </a:p>
          <a:p>
            <a:pPr marL="171450" indent="-171450">
              <a:buFont typeface="Arial" panose="020B0604020202020204" pitchFamily="34" charset="0"/>
              <a:buChar char="•"/>
            </a:pPr>
            <a:r>
              <a:rPr lang="en-IE"/>
              <a:t>Small number said no or unsure if it’s encouraged </a:t>
            </a:r>
          </a:p>
        </p:txBody>
      </p:sp>
      <p:sp>
        <p:nvSpPr>
          <p:cNvPr id="4" name="Slide Number Placeholder 3"/>
          <p:cNvSpPr>
            <a:spLocks noGrp="1"/>
          </p:cNvSpPr>
          <p:nvPr>
            <p:ph type="sldNum" sz="quarter" idx="5"/>
          </p:nvPr>
        </p:nvSpPr>
        <p:spPr/>
        <p:txBody>
          <a:bodyPr/>
          <a:lstStyle/>
          <a:p>
            <a:fld id="{1667300B-0E6B-462E-A2F7-D0A7CC9B365D}" type="slidenum">
              <a:rPr lang="en-IE" smtClean="0"/>
              <a:t>10</a:t>
            </a:fld>
            <a:endParaRPr lang="en-IE"/>
          </a:p>
        </p:txBody>
      </p:sp>
    </p:spTree>
    <p:extLst>
      <p:ext uri="{BB962C8B-B14F-4D97-AF65-F5344CB8AC3E}">
        <p14:creationId xmlns:p14="http://schemas.microsoft.com/office/powerpoint/2010/main" val="35029267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IE"/>
          </a:p>
        </p:txBody>
      </p:sp>
      <p:sp>
        <p:nvSpPr>
          <p:cNvPr id="4" name="Slide Number Placeholder 3"/>
          <p:cNvSpPr>
            <a:spLocks noGrp="1"/>
          </p:cNvSpPr>
          <p:nvPr>
            <p:ph type="sldNum" sz="quarter" idx="5"/>
          </p:nvPr>
        </p:nvSpPr>
        <p:spPr/>
        <p:txBody>
          <a:bodyPr/>
          <a:lstStyle/>
          <a:p>
            <a:fld id="{1667300B-0E6B-462E-A2F7-D0A7CC9B365D}" type="slidenum">
              <a:rPr lang="en-IE" smtClean="0"/>
              <a:t>11</a:t>
            </a:fld>
            <a:endParaRPr lang="en-IE"/>
          </a:p>
        </p:txBody>
      </p:sp>
    </p:spTree>
    <p:extLst>
      <p:ext uri="{BB962C8B-B14F-4D97-AF65-F5344CB8AC3E}">
        <p14:creationId xmlns:p14="http://schemas.microsoft.com/office/powerpoint/2010/main" val="25529292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a:t>Onboarding induction – staff who’ve been in the library for a long time may not be aware of it, might not know the name or associate what they have as onboarding induction </a:t>
            </a:r>
          </a:p>
          <a:p>
            <a:endParaRPr lang="en-IE"/>
          </a:p>
          <a:p>
            <a:r>
              <a:rPr lang="en-IE"/>
              <a:t>Other responses: </a:t>
            </a:r>
          </a:p>
          <a:p>
            <a:pPr marL="171450" indent="-171450">
              <a:buFont typeface="Arial" panose="020B0604020202020204" pitchFamily="34" charset="0"/>
              <a:buChar char="•"/>
            </a:pPr>
            <a:r>
              <a:rPr lang="en-IE"/>
              <a:t>Informal mentoring and coaching </a:t>
            </a:r>
          </a:p>
          <a:p>
            <a:pPr marL="171450" indent="-171450">
              <a:buFont typeface="Arial" panose="020B0604020202020204" pitchFamily="34" charset="0"/>
              <a:buChar char="•"/>
            </a:pPr>
            <a:endParaRPr lang="en-IE"/>
          </a:p>
        </p:txBody>
      </p:sp>
      <p:sp>
        <p:nvSpPr>
          <p:cNvPr id="4" name="Slide Number Placeholder 3"/>
          <p:cNvSpPr>
            <a:spLocks noGrp="1"/>
          </p:cNvSpPr>
          <p:nvPr>
            <p:ph type="sldNum" sz="quarter" idx="5"/>
          </p:nvPr>
        </p:nvSpPr>
        <p:spPr/>
        <p:txBody>
          <a:bodyPr/>
          <a:lstStyle/>
          <a:p>
            <a:fld id="{1667300B-0E6B-462E-A2F7-D0A7CC9B365D}" type="slidenum">
              <a:rPr lang="en-IE" smtClean="0"/>
              <a:t>12</a:t>
            </a:fld>
            <a:endParaRPr lang="en-IE"/>
          </a:p>
        </p:txBody>
      </p:sp>
    </p:spTree>
    <p:extLst>
      <p:ext uri="{BB962C8B-B14F-4D97-AF65-F5344CB8AC3E}">
        <p14:creationId xmlns:p14="http://schemas.microsoft.com/office/powerpoint/2010/main" val="40256448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DDD7B-8BA6-739A-D69E-9B05D73D73A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E"/>
          </a:p>
        </p:txBody>
      </p:sp>
      <p:sp>
        <p:nvSpPr>
          <p:cNvPr id="3" name="Subtitle 2">
            <a:extLst>
              <a:ext uri="{FF2B5EF4-FFF2-40B4-BE49-F238E27FC236}">
                <a16:creationId xmlns:a16="http://schemas.microsoft.com/office/drawing/2014/main" id="{C83C53D2-D467-3D40-6074-DB4DCBC2F66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E"/>
          </a:p>
        </p:txBody>
      </p:sp>
      <p:sp>
        <p:nvSpPr>
          <p:cNvPr id="4" name="Date Placeholder 3">
            <a:extLst>
              <a:ext uri="{FF2B5EF4-FFF2-40B4-BE49-F238E27FC236}">
                <a16:creationId xmlns:a16="http://schemas.microsoft.com/office/drawing/2014/main" id="{0072D4FB-2C0A-059A-EEC8-96F4FC71B801}"/>
              </a:ext>
            </a:extLst>
          </p:cNvPr>
          <p:cNvSpPr>
            <a:spLocks noGrp="1"/>
          </p:cNvSpPr>
          <p:nvPr>
            <p:ph type="dt" sz="half" idx="10"/>
          </p:nvPr>
        </p:nvSpPr>
        <p:spPr/>
        <p:txBody>
          <a:bodyPr/>
          <a:lstStyle/>
          <a:p>
            <a:fld id="{6A79C4D8-39B0-4FCA-B14C-E5F73AAF416C}" type="datetimeFigureOut">
              <a:rPr lang="en-IE" smtClean="0"/>
              <a:t>10/07/2023</a:t>
            </a:fld>
            <a:endParaRPr lang="en-IE"/>
          </a:p>
        </p:txBody>
      </p:sp>
      <p:sp>
        <p:nvSpPr>
          <p:cNvPr id="5" name="Footer Placeholder 4">
            <a:extLst>
              <a:ext uri="{FF2B5EF4-FFF2-40B4-BE49-F238E27FC236}">
                <a16:creationId xmlns:a16="http://schemas.microsoft.com/office/drawing/2014/main" id="{17E68C1F-D68E-C95A-4A03-688B249B3316}"/>
              </a:ext>
            </a:extLst>
          </p:cNvPr>
          <p:cNvSpPr>
            <a:spLocks noGrp="1"/>
          </p:cNvSpPr>
          <p:nvPr>
            <p:ph type="ftr" sz="quarter" idx="11"/>
          </p:nvPr>
        </p:nvSpPr>
        <p:spPr/>
        <p:txBody>
          <a:bodyPr/>
          <a:lstStyle/>
          <a:p>
            <a:endParaRPr lang="en-IE"/>
          </a:p>
        </p:txBody>
      </p:sp>
      <p:sp>
        <p:nvSpPr>
          <p:cNvPr id="6" name="Slide Number Placeholder 5">
            <a:extLst>
              <a:ext uri="{FF2B5EF4-FFF2-40B4-BE49-F238E27FC236}">
                <a16:creationId xmlns:a16="http://schemas.microsoft.com/office/drawing/2014/main" id="{5189D013-50F9-A431-1C45-D097D41D3164}"/>
              </a:ext>
            </a:extLst>
          </p:cNvPr>
          <p:cNvSpPr>
            <a:spLocks noGrp="1"/>
          </p:cNvSpPr>
          <p:nvPr>
            <p:ph type="sldNum" sz="quarter" idx="12"/>
          </p:nvPr>
        </p:nvSpPr>
        <p:spPr/>
        <p:txBody>
          <a:bodyPr/>
          <a:lstStyle/>
          <a:p>
            <a:fld id="{46CA1A5F-A7A9-4DF9-A712-23F7F18B2633}" type="slidenum">
              <a:rPr lang="en-IE" smtClean="0"/>
              <a:t>‹#›</a:t>
            </a:fld>
            <a:endParaRPr lang="en-IE"/>
          </a:p>
        </p:txBody>
      </p:sp>
    </p:spTree>
    <p:extLst>
      <p:ext uri="{BB962C8B-B14F-4D97-AF65-F5344CB8AC3E}">
        <p14:creationId xmlns:p14="http://schemas.microsoft.com/office/powerpoint/2010/main" val="18934185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BFF3E6-BE69-31D2-A672-D0D1DDD3939C}"/>
              </a:ext>
            </a:extLst>
          </p:cNvPr>
          <p:cNvSpPr>
            <a:spLocks noGrp="1"/>
          </p:cNvSpPr>
          <p:nvPr>
            <p:ph type="title"/>
          </p:nvPr>
        </p:nvSpPr>
        <p:spPr/>
        <p:txBody>
          <a:bodyPr/>
          <a:lstStyle/>
          <a:p>
            <a:r>
              <a:rPr lang="en-US"/>
              <a:t>Click to edit Master title style</a:t>
            </a:r>
            <a:endParaRPr lang="en-IE"/>
          </a:p>
        </p:txBody>
      </p:sp>
      <p:sp>
        <p:nvSpPr>
          <p:cNvPr id="3" name="Vertical Text Placeholder 2">
            <a:extLst>
              <a:ext uri="{FF2B5EF4-FFF2-40B4-BE49-F238E27FC236}">
                <a16:creationId xmlns:a16="http://schemas.microsoft.com/office/drawing/2014/main" id="{BE2A5591-68B5-2B20-D2DD-BC4FE84EDF2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a:extLst>
              <a:ext uri="{FF2B5EF4-FFF2-40B4-BE49-F238E27FC236}">
                <a16:creationId xmlns:a16="http://schemas.microsoft.com/office/drawing/2014/main" id="{A4640C43-8495-08C5-67DC-E50907D25381}"/>
              </a:ext>
            </a:extLst>
          </p:cNvPr>
          <p:cNvSpPr>
            <a:spLocks noGrp="1"/>
          </p:cNvSpPr>
          <p:nvPr>
            <p:ph type="dt" sz="half" idx="10"/>
          </p:nvPr>
        </p:nvSpPr>
        <p:spPr/>
        <p:txBody>
          <a:bodyPr/>
          <a:lstStyle/>
          <a:p>
            <a:fld id="{6A79C4D8-39B0-4FCA-B14C-E5F73AAF416C}" type="datetimeFigureOut">
              <a:rPr lang="en-IE" smtClean="0"/>
              <a:t>10/07/2023</a:t>
            </a:fld>
            <a:endParaRPr lang="en-IE"/>
          </a:p>
        </p:txBody>
      </p:sp>
      <p:sp>
        <p:nvSpPr>
          <p:cNvPr id="5" name="Footer Placeholder 4">
            <a:extLst>
              <a:ext uri="{FF2B5EF4-FFF2-40B4-BE49-F238E27FC236}">
                <a16:creationId xmlns:a16="http://schemas.microsoft.com/office/drawing/2014/main" id="{43895D02-C2C1-28D4-7FAF-6119D67BC4AA}"/>
              </a:ext>
            </a:extLst>
          </p:cNvPr>
          <p:cNvSpPr>
            <a:spLocks noGrp="1"/>
          </p:cNvSpPr>
          <p:nvPr>
            <p:ph type="ftr" sz="quarter" idx="11"/>
          </p:nvPr>
        </p:nvSpPr>
        <p:spPr/>
        <p:txBody>
          <a:bodyPr/>
          <a:lstStyle/>
          <a:p>
            <a:endParaRPr lang="en-IE"/>
          </a:p>
        </p:txBody>
      </p:sp>
      <p:sp>
        <p:nvSpPr>
          <p:cNvPr id="6" name="Slide Number Placeholder 5">
            <a:extLst>
              <a:ext uri="{FF2B5EF4-FFF2-40B4-BE49-F238E27FC236}">
                <a16:creationId xmlns:a16="http://schemas.microsoft.com/office/drawing/2014/main" id="{C880C5B1-70CC-8856-9CD6-46DEEECAA6EC}"/>
              </a:ext>
            </a:extLst>
          </p:cNvPr>
          <p:cNvSpPr>
            <a:spLocks noGrp="1"/>
          </p:cNvSpPr>
          <p:nvPr>
            <p:ph type="sldNum" sz="quarter" idx="12"/>
          </p:nvPr>
        </p:nvSpPr>
        <p:spPr/>
        <p:txBody>
          <a:bodyPr/>
          <a:lstStyle/>
          <a:p>
            <a:fld id="{46CA1A5F-A7A9-4DF9-A712-23F7F18B2633}" type="slidenum">
              <a:rPr lang="en-IE" smtClean="0"/>
              <a:t>‹#›</a:t>
            </a:fld>
            <a:endParaRPr lang="en-IE"/>
          </a:p>
        </p:txBody>
      </p:sp>
    </p:spTree>
    <p:extLst>
      <p:ext uri="{BB962C8B-B14F-4D97-AF65-F5344CB8AC3E}">
        <p14:creationId xmlns:p14="http://schemas.microsoft.com/office/powerpoint/2010/main" val="733607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27458CC-D201-2AD1-E474-9341BE8E895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E"/>
          </a:p>
        </p:txBody>
      </p:sp>
      <p:sp>
        <p:nvSpPr>
          <p:cNvPr id="3" name="Vertical Text Placeholder 2">
            <a:extLst>
              <a:ext uri="{FF2B5EF4-FFF2-40B4-BE49-F238E27FC236}">
                <a16:creationId xmlns:a16="http://schemas.microsoft.com/office/drawing/2014/main" id="{BDC8A8DF-11AA-75FF-572B-037BA9C63FF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a:extLst>
              <a:ext uri="{FF2B5EF4-FFF2-40B4-BE49-F238E27FC236}">
                <a16:creationId xmlns:a16="http://schemas.microsoft.com/office/drawing/2014/main" id="{A3AFDEAD-B82A-17AC-E1BB-821065C61AE6}"/>
              </a:ext>
            </a:extLst>
          </p:cNvPr>
          <p:cNvSpPr>
            <a:spLocks noGrp="1"/>
          </p:cNvSpPr>
          <p:nvPr>
            <p:ph type="dt" sz="half" idx="10"/>
          </p:nvPr>
        </p:nvSpPr>
        <p:spPr/>
        <p:txBody>
          <a:bodyPr/>
          <a:lstStyle/>
          <a:p>
            <a:fld id="{6A79C4D8-39B0-4FCA-B14C-E5F73AAF416C}" type="datetimeFigureOut">
              <a:rPr lang="en-IE" smtClean="0"/>
              <a:t>10/07/2023</a:t>
            </a:fld>
            <a:endParaRPr lang="en-IE"/>
          </a:p>
        </p:txBody>
      </p:sp>
      <p:sp>
        <p:nvSpPr>
          <p:cNvPr id="5" name="Footer Placeholder 4">
            <a:extLst>
              <a:ext uri="{FF2B5EF4-FFF2-40B4-BE49-F238E27FC236}">
                <a16:creationId xmlns:a16="http://schemas.microsoft.com/office/drawing/2014/main" id="{A67B4E4F-BCDB-E5BB-E5D8-36662AE5E828}"/>
              </a:ext>
            </a:extLst>
          </p:cNvPr>
          <p:cNvSpPr>
            <a:spLocks noGrp="1"/>
          </p:cNvSpPr>
          <p:nvPr>
            <p:ph type="ftr" sz="quarter" idx="11"/>
          </p:nvPr>
        </p:nvSpPr>
        <p:spPr/>
        <p:txBody>
          <a:bodyPr/>
          <a:lstStyle/>
          <a:p>
            <a:endParaRPr lang="en-IE"/>
          </a:p>
        </p:txBody>
      </p:sp>
      <p:sp>
        <p:nvSpPr>
          <p:cNvPr id="6" name="Slide Number Placeholder 5">
            <a:extLst>
              <a:ext uri="{FF2B5EF4-FFF2-40B4-BE49-F238E27FC236}">
                <a16:creationId xmlns:a16="http://schemas.microsoft.com/office/drawing/2014/main" id="{6E7EFEE4-8844-B70B-F941-85108B5FFF2D}"/>
              </a:ext>
            </a:extLst>
          </p:cNvPr>
          <p:cNvSpPr>
            <a:spLocks noGrp="1"/>
          </p:cNvSpPr>
          <p:nvPr>
            <p:ph type="sldNum" sz="quarter" idx="12"/>
          </p:nvPr>
        </p:nvSpPr>
        <p:spPr/>
        <p:txBody>
          <a:bodyPr/>
          <a:lstStyle/>
          <a:p>
            <a:fld id="{46CA1A5F-A7A9-4DF9-A712-23F7F18B2633}" type="slidenum">
              <a:rPr lang="en-IE" smtClean="0"/>
              <a:t>‹#›</a:t>
            </a:fld>
            <a:endParaRPr lang="en-IE"/>
          </a:p>
        </p:txBody>
      </p:sp>
    </p:spTree>
    <p:extLst>
      <p:ext uri="{BB962C8B-B14F-4D97-AF65-F5344CB8AC3E}">
        <p14:creationId xmlns:p14="http://schemas.microsoft.com/office/powerpoint/2010/main" val="190187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17F29B-B80A-F36D-C232-0C25610C743F}"/>
              </a:ext>
            </a:extLst>
          </p:cNvPr>
          <p:cNvSpPr>
            <a:spLocks noGrp="1"/>
          </p:cNvSpPr>
          <p:nvPr>
            <p:ph type="title"/>
          </p:nvPr>
        </p:nvSpPr>
        <p:spPr/>
        <p:txBody>
          <a:bodyPr/>
          <a:lstStyle/>
          <a:p>
            <a:r>
              <a:rPr lang="en-US"/>
              <a:t>Click to edit Master title style</a:t>
            </a:r>
            <a:endParaRPr lang="en-IE"/>
          </a:p>
        </p:txBody>
      </p:sp>
      <p:sp>
        <p:nvSpPr>
          <p:cNvPr id="3" name="Content Placeholder 2">
            <a:extLst>
              <a:ext uri="{FF2B5EF4-FFF2-40B4-BE49-F238E27FC236}">
                <a16:creationId xmlns:a16="http://schemas.microsoft.com/office/drawing/2014/main" id="{F63C3943-632C-F5E3-2A33-2A6C556C86B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a:extLst>
              <a:ext uri="{FF2B5EF4-FFF2-40B4-BE49-F238E27FC236}">
                <a16:creationId xmlns:a16="http://schemas.microsoft.com/office/drawing/2014/main" id="{AAE18E72-5157-8E8A-3346-85812BA64374}"/>
              </a:ext>
            </a:extLst>
          </p:cNvPr>
          <p:cNvSpPr>
            <a:spLocks noGrp="1"/>
          </p:cNvSpPr>
          <p:nvPr>
            <p:ph type="dt" sz="half" idx="10"/>
          </p:nvPr>
        </p:nvSpPr>
        <p:spPr/>
        <p:txBody>
          <a:bodyPr/>
          <a:lstStyle/>
          <a:p>
            <a:fld id="{6A79C4D8-39B0-4FCA-B14C-E5F73AAF416C}" type="datetimeFigureOut">
              <a:rPr lang="en-IE" smtClean="0"/>
              <a:t>10/07/2023</a:t>
            </a:fld>
            <a:endParaRPr lang="en-IE"/>
          </a:p>
        </p:txBody>
      </p:sp>
      <p:sp>
        <p:nvSpPr>
          <p:cNvPr id="5" name="Footer Placeholder 4">
            <a:extLst>
              <a:ext uri="{FF2B5EF4-FFF2-40B4-BE49-F238E27FC236}">
                <a16:creationId xmlns:a16="http://schemas.microsoft.com/office/drawing/2014/main" id="{CB5EB85E-C015-56E5-5178-7E603257D583}"/>
              </a:ext>
            </a:extLst>
          </p:cNvPr>
          <p:cNvSpPr>
            <a:spLocks noGrp="1"/>
          </p:cNvSpPr>
          <p:nvPr>
            <p:ph type="ftr" sz="quarter" idx="11"/>
          </p:nvPr>
        </p:nvSpPr>
        <p:spPr/>
        <p:txBody>
          <a:bodyPr/>
          <a:lstStyle/>
          <a:p>
            <a:endParaRPr lang="en-IE"/>
          </a:p>
        </p:txBody>
      </p:sp>
      <p:sp>
        <p:nvSpPr>
          <p:cNvPr id="6" name="Slide Number Placeholder 5">
            <a:extLst>
              <a:ext uri="{FF2B5EF4-FFF2-40B4-BE49-F238E27FC236}">
                <a16:creationId xmlns:a16="http://schemas.microsoft.com/office/drawing/2014/main" id="{4467902B-262B-DE7F-B515-F9259BCB3003}"/>
              </a:ext>
            </a:extLst>
          </p:cNvPr>
          <p:cNvSpPr>
            <a:spLocks noGrp="1"/>
          </p:cNvSpPr>
          <p:nvPr>
            <p:ph type="sldNum" sz="quarter" idx="12"/>
          </p:nvPr>
        </p:nvSpPr>
        <p:spPr/>
        <p:txBody>
          <a:bodyPr/>
          <a:lstStyle/>
          <a:p>
            <a:fld id="{46CA1A5F-A7A9-4DF9-A712-23F7F18B2633}" type="slidenum">
              <a:rPr lang="en-IE" smtClean="0"/>
              <a:t>‹#›</a:t>
            </a:fld>
            <a:endParaRPr lang="en-IE"/>
          </a:p>
        </p:txBody>
      </p:sp>
    </p:spTree>
    <p:extLst>
      <p:ext uri="{BB962C8B-B14F-4D97-AF65-F5344CB8AC3E}">
        <p14:creationId xmlns:p14="http://schemas.microsoft.com/office/powerpoint/2010/main" val="23728705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F7AD7-FAE2-8505-0797-E05948A5D2C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E"/>
          </a:p>
        </p:txBody>
      </p:sp>
      <p:sp>
        <p:nvSpPr>
          <p:cNvPr id="3" name="Text Placeholder 2">
            <a:extLst>
              <a:ext uri="{FF2B5EF4-FFF2-40B4-BE49-F238E27FC236}">
                <a16:creationId xmlns:a16="http://schemas.microsoft.com/office/drawing/2014/main" id="{38F288A9-1D28-5A88-610A-2A33D286BBD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A9E61ED-FD28-DE9F-F8E3-5A7B1AA7F2DD}"/>
              </a:ext>
            </a:extLst>
          </p:cNvPr>
          <p:cNvSpPr>
            <a:spLocks noGrp="1"/>
          </p:cNvSpPr>
          <p:nvPr>
            <p:ph type="dt" sz="half" idx="10"/>
          </p:nvPr>
        </p:nvSpPr>
        <p:spPr/>
        <p:txBody>
          <a:bodyPr/>
          <a:lstStyle/>
          <a:p>
            <a:fld id="{6A79C4D8-39B0-4FCA-B14C-E5F73AAF416C}" type="datetimeFigureOut">
              <a:rPr lang="en-IE" smtClean="0"/>
              <a:t>10/07/2023</a:t>
            </a:fld>
            <a:endParaRPr lang="en-IE"/>
          </a:p>
        </p:txBody>
      </p:sp>
      <p:sp>
        <p:nvSpPr>
          <p:cNvPr id="5" name="Footer Placeholder 4">
            <a:extLst>
              <a:ext uri="{FF2B5EF4-FFF2-40B4-BE49-F238E27FC236}">
                <a16:creationId xmlns:a16="http://schemas.microsoft.com/office/drawing/2014/main" id="{C29FADAA-FFD2-1E8E-7DCB-9EEA3FE7D9A6}"/>
              </a:ext>
            </a:extLst>
          </p:cNvPr>
          <p:cNvSpPr>
            <a:spLocks noGrp="1"/>
          </p:cNvSpPr>
          <p:nvPr>
            <p:ph type="ftr" sz="quarter" idx="11"/>
          </p:nvPr>
        </p:nvSpPr>
        <p:spPr/>
        <p:txBody>
          <a:bodyPr/>
          <a:lstStyle/>
          <a:p>
            <a:endParaRPr lang="en-IE"/>
          </a:p>
        </p:txBody>
      </p:sp>
      <p:sp>
        <p:nvSpPr>
          <p:cNvPr id="6" name="Slide Number Placeholder 5">
            <a:extLst>
              <a:ext uri="{FF2B5EF4-FFF2-40B4-BE49-F238E27FC236}">
                <a16:creationId xmlns:a16="http://schemas.microsoft.com/office/drawing/2014/main" id="{739E62ED-66F3-78EA-6EC8-8A656684611F}"/>
              </a:ext>
            </a:extLst>
          </p:cNvPr>
          <p:cNvSpPr>
            <a:spLocks noGrp="1"/>
          </p:cNvSpPr>
          <p:nvPr>
            <p:ph type="sldNum" sz="quarter" idx="12"/>
          </p:nvPr>
        </p:nvSpPr>
        <p:spPr/>
        <p:txBody>
          <a:bodyPr/>
          <a:lstStyle/>
          <a:p>
            <a:fld id="{46CA1A5F-A7A9-4DF9-A712-23F7F18B2633}" type="slidenum">
              <a:rPr lang="en-IE" smtClean="0"/>
              <a:t>‹#›</a:t>
            </a:fld>
            <a:endParaRPr lang="en-IE"/>
          </a:p>
        </p:txBody>
      </p:sp>
    </p:spTree>
    <p:extLst>
      <p:ext uri="{BB962C8B-B14F-4D97-AF65-F5344CB8AC3E}">
        <p14:creationId xmlns:p14="http://schemas.microsoft.com/office/powerpoint/2010/main" val="1045991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01930-558A-31A1-9BE6-04A6E43DA0DA}"/>
              </a:ext>
            </a:extLst>
          </p:cNvPr>
          <p:cNvSpPr>
            <a:spLocks noGrp="1"/>
          </p:cNvSpPr>
          <p:nvPr>
            <p:ph type="title"/>
          </p:nvPr>
        </p:nvSpPr>
        <p:spPr/>
        <p:txBody>
          <a:bodyPr/>
          <a:lstStyle/>
          <a:p>
            <a:r>
              <a:rPr lang="en-US"/>
              <a:t>Click to edit Master title style</a:t>
            </a:r>
            <a:endParaRPr lang="en-IE"/>
          </a:p>
        </p:txBody>
      </p:sp>
      <p:sp>
        <p:nvSpPr>
          <p:cNvPr id="3" name="Content Placeholder 2">
            <a:extLst>
              <a:ext uri="{FF2B5EF4-FFF2-40B4-BE49-F238E27FC236}">
                <a16:creationId xmlns:a16="http://schemas.microsoft.com/office/drawing/2014/main" id="{569C119A-A022-B2BF-AAF2-4EA73AACBD7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Content Placeholder 3">
            <a:extLst>
              <a:ext uri="{FF2B5EF4-FFF2-40B4-BE49-F238E27FC236}">
                <a16:creationId xmlns:a16="http://schemas.microsoft.com/office/drawing/2014/main" id="{34C8686A-D27B-EF70-AF94-9BC80AE7821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Date Placeholder 4">
            <a:extLst>
              <a:ext uri="{FF2B5EF4-FFF2-40B4-BE49-F238E27FC236}">
                <a16:creationId xmlns:a16="http://schemas.microsoft.com/office/drawing/2014/main" id="{BD7E4950-A5AB-6DC5-5546-0A89601EA516}"/>
              </a:ext>
            </a:extLst>
          </p:cNvPr>
          <p:cNvSpPr>
            <a:spLocks noGrp="1"/>
          </p:cNvSpPr>
          <p:nvPr>
            <p:ph type="dt" sz="half" idx="10"/>
          </p:nvPr>
        </p:nvSpPr>
        <p:spPr/>
        <p:txBody>
          <a:bodyPr/>
          <a:lstStyle/>
          <a:p>
            <a:fld id="{6A79C4D8-39B0-4FCA-B14C-E5F73AAF416C}" type="datetimeFigureOut">
              <a:rPr lang="en-IE" smtClean="0"/>
              <a:t>10/07/2023</a:t>
            </a:fld>
            <a:endParaRPr lang="en-IE"/>
          </a:p>
        </p:txBody>
      </p:sp>
      <p:sp>
        <p:nvSpPr>
          <p:cNvPr id="6" name="Footer Placeholder 5">
            <a:extLst>
              <a:ext uri="{FF2B5EF4-FFF2-40B4-BE49-F238E27FC236}">
                <a16:creationId xmlns:a16="http://schemas.microsoft.com/office/drawing/2014/main" id="{813BB85D-5482-6D56-E2D9-BFA534B0F404}"/>
              </a:ext>
            </a:extLst>
          </p:cNvPr>
          <p:cNvSpPr>
            <a:spLocks noGrp="1"/>
          </p:cNvSpPr>
          <p:nvPr>
            <p:ph type="ftr" sz="quarter" idx="11"/>
          </p:nvPr>
        </p:nvSpPr>
        <p:spPr/>
        <p:txBody>
          <a:bodyPr/>
          <a:lstStyle/>
          <a:p>
            <a:endParaRPr lang="en-IE"/>
          </a:p>
        </p:txBody>
      </p:sp>
      <p:sp>
        <p:nvSpPr>
          <p:cNvPr id="7" name="Slide Number Placeholder 6">
            <a:extLst>
              <a:ext uri="{FF2B5EF4-FFF2-40B4-BE49-F238E27FC236}">
                <a16:creationId xmlns:a16="http://schemas.microsoft.com/office/drawing/2014/main" id="{35ADC990-F905-E32C-1814-4B1DA35FF1AE}"/>
              </a:ext>
            </a:extLst>
          </p:cNvPr>
          <p:cNvSpPr>
            <a:spLocks noGrp="1"/>
          </p:cNvSpPr>
          <p:nvPr>
            <p:ph type="sldNum" sz="quarter" idx="12"/>
          </p:nvPr>
        </p:nvSpPr>
        <p:spPr/>
        <p:txBody>
          <a:bodyPr/>
          <a:lstStyle/>
          <a:p>
            <a:fld id="{46CA1A5F-A7A9-4DF9-A712-23F7F18B2633}" type="slidenum">
              <a:rPr lang="en-IE" smtClean="0"/>
              <a:t>‹#›</a:t>
            </a:fld>
            <a:endParaRPr lang="en-IE"/>
          </a:p>
        </p:txBody>
      </p:sp>
    </p:spTree>
    <p:extLst>
      <p:ext uri="{BB962C8B-B14F-4D97-AF65-F5344CB8AC3E}">
        <p14:creationId xmlns:p14="http://schemas.microsoft.com/office/powerpoint/2010/main" val="30974979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8BF63-C003-C408-EFEE-427B3A6A7A51}"/>
              </a:ext>
            </a:extLst>
          </p:cNvPr>
          <p:cNvSpPr>
            <a:spLocks noGrp="1"/>
          </p:cNvSpPr>
          <p:nvPr>
            <p:ph type="title"/>
          </p:nvPr>
        </p:nvSpPr>
        <p:spPr>
          <a:xfrm>
            <a:off x="839788" y="365125"/>
            <a:ext cx="10515600" cy="1325563"/>
          </a:xfrm>
        </p:spPr>
        <p:txBody>
          <a:bodyPr/>
          <a:lstStyle/>
          <a:p>
            <a:r>
              <a:rPr lang="en-US"/>
              <a:t>Click to edit Master title style</a:t>
            </a:r>
            <a:endParaRPr lang="en-IE"/>
          </a:p>
        </p:txBody>
      </p:sp>
      <p:sp>
        <p:nvSpPr>
          <p:cNvPr id="3" name="Text Placeholder 2">
            <a:extLst>
              <a:ext uri="{FF2B5EF4-FFF2-40B4-BE49-F238E27FC236}">
                <a16:creationId xmlns:a16="http://schemas.microsoft.com/office/drawing/2014/main" id="{0488851A-2A48-E130-A2B5-9577016B4DF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0B86112-31C3-DE21-F8CD-4B8799A0BA6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5" name="Text Placeholder 4">
            <a:extLst>
              <a:ext uri="{FF2B5EF4-FFF2-40B4-BE49-F238E27FC236}">
                <a16:creationId xmlns:a16="http://schemas.microsoft.com/office/drawing/2014/main" id="{6F4DA45B-F077-FD7F-A4E9-6AD1D91ACEF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861F5EC-F082-64B3-492F-E74FB75B4AC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7" name="Date Placeholder 6">
            <a:extLst>
              <a:ext uri="{FF2B5EF4-FFF2-40B4-BE49-F238E27FC236}">
                <a16:creationId xmlns:a16="http://schemas.microsoft.com/office/drawing/2014/main" id="{0E99BC31-6CA5-3040-3103-5A53B2AC2A3F}"/>
              </a:ext>
            </a:extLst>
          </p:cNvPr>
          <p:cNvSpPr>
            <a:spLocks noGrp="1"/>
          </p:cNvSpPr>
          <p:nvPr>
            <p:ph type="dt" sz="half" idx="10"/>
          </p:nvPr>
        </p:nvSpPr>
        <p:spPr/>
        <p:txBody>
          <a:bodyPr/>
          <a:lstStyle/>
          <a:p>
            <a:fld id="{6A79C4D8-39B0-4FCA-B14C-E5F73AAF416C}" type="datetimeFigureOut">
              <a:rPr lang="en-IE" smtClean="0"/>
              <a:t>10/07/2023</a:t>
            </a:fld>
            <a:endParaRPr lang="en-IE"/>
          </a:p>
        </p:txBody>
      </p:sp>
      <p:sp>
        <p:nvSpPr>
          <p:cNvPr id="8" name="Footer Placeholder 7">
            <a:extLst>
              <a:ext uri="{FF2B5EF4-FFF2-40B4-BE49-F238E27FC236}">
                <a16:creationId xmlns:a16="http://schemas.microsoft.com/office/drawing/2014/main" id="{6E9694CC-1C05-D9A1-DBD8-EB2D0FF4CAE7}"/>
              </a:ext>
            </a:extLst>
          </p:cNvPr>
          <p:cNvSpPr>
            <a:spLocks noGrp="1"/>
          </p:cNvSpPr>
          <p:nvPr>
            <p:ph type="ftr" sz="quarter" idx="11"/>
          </p:nvPr>
        </p:nvSpPr>
        <p:spPr/>
        <p:txBody>
          <a:bodyPr/>
          <a:lstStyle/>
          <a:p>
            <a:endParaRPr lang="en-IE"/>
          </a:p>
        </p:txBody>
      </p:sp>
      <p:sp>
        <p:nvSpPr>
          <p:cNvPr id="9" name="Slide Number Placeholder 8">
            <a:extLst>
              <a:ext uri="{FF2B5EF4-FFF2-40B4-BE49-F238E27FC236}">
                <a16:creationId xmlns:a16="http://schemas.microsoft.com/office/drawing/2014/main" id="{419E5EC6-AF0D-7806-610B-8271D7042DE9}"/>
              </a:ext>
            </a:extLst>
          </p:cNvPr>
          <p:cNvSpPr>
            <a:spLocks noGrp="1"/>
          </p:cNvSpPr>
          <p:nvPr>
            <p:ph type="sldNum" sz="quarter" idx="12"/>
          </p:nvPr>
        </p:nvSpPr>
        <p:spPr/>
        <p:txBody>
          <a:bodyPr/>
          <a:lstStyle/>
          <a:p>
            <a:fld id="{46CA1A5F-A7A9-4DF9-A712-23F7F18B2633}" type="slidenum">
              <a:rPr lang="en-IE" smtClean="0"/>
              <a:t>‹#›</a:t>
            </a:fld>
            <a:endParaRPr lang="en-IE"/>
          </a:p>
        </p:txBody>
      </p:sp>
    </p:spTree>
    <p:extLst>
      <p:ext uri="{BB962C8B-B14F-4D97-AF65-F5344CB8AC3E}">
        <p14:creationId xmlns:p14="http://schemas.microsoft.com/office/powerpoint/2010/main" val="37063485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94ADD-29CD-0565-74BA-DE935C9DF5BE}"/>
              </a:ext>
            </a:extLst>
          </p:cNvPr>
          <p:cNvSpPr>
            <a:spLocks noGrp="1"/>
          </p:cNvSpPr>
          <p:nvPr>
            <p:ph type="title"/>
          </p:nvPr>
        </p:nvSpPr>
        <p:spPr/>
        <p:txBody>
          <a:bodyPr/>
          <a:lstStyle/>
          <a:p>
            <a:r>
              <a:rPr lang="en-US"/>
              <a:t>Click to edit Master title style</a:t>
            </a:r>
            <a:endParaRPr lang="en-IE"/>
          </a:p>
        </p:txBody>
      </p:sp>
      <p:sp>
        <p:nvSpPr>
          <p:cNvPr id="3" name="Date Placeholder 2">
            <a:extLst>
              <a:ext uri="{FF2B5EF4-FFF2-40B4-BE49-F238E27FC236}">
                <a16:creationId xmlns:a16="http://schemas.microsoft.com/office/drawing/2014/main" id="{61E13C21-9755-DFD5-F1EF-87B03CFC7701}"/>
              </a:ext>
            </a:extLst>
          </p:cNvPr>
          <p:cNvSpPr>
            <a:spLocks noGrp="1"/>
          </p:cNvSpPr>
          <p:nvPr>
            <p:ph type="dt" sz="half" idx="10"/>
          </p:nvPr>
        </p:nvSpPr>
        <p:spPr/>
        <p:txBody>
          <a:bodyPr/>
          <a:lstStyle/>
          <a:p>
            <a:fld id="{6A79C4D8-39B0-4FCA-B14C-E5F73AAF416C}" type="datetimeFigureOut">
              <a:rPr lang="en-IE" smtClean="0"/>
              <a:t>10/07/2023</a:t>
            </a:fld>
            <a:endParaRPr lang="en-IE"/>
          </a:p>
        </p:txBody>
      </p:sp>
      <p:sp>
        <p:nvSpPr>
          <p:cNvPr id="4" name="Footer Placeholder 3">
            <a:extLst>
              <a:ext uri="{FF2B5EF4-FFF2-40B4-BE49-F238E27FC236}">
                <a16:creationId xmlns:a16="http://schemas.microsoft.com/office/drawing/2014/main" id="{0125C34E-1EC3-4405-30D7-5353B0C9EC33}"/>
              </a:ext>
            </a:extLst>
          </p:cNvPr>
          <p:cNvSpPr>
            <a:spLocks noGrp="1"/>
          </p:cNvSpPr>
          <p:nvPr>
            <p:ph type="ftr" sz="quarter" idx="11"/>
          </p:nvPr>
        </p:nvSpPr>
        <p:spPr/>
        <p:txBody>
          <a:bodyPr/>
          <a:lstStyle/>
          <a:p>
            <a:endParaRPr lang="en-IE"/>
          </a:p>
        </p:txBody>
      </p:sp>
      <p:sp>
        <p:nvSpPr>
          <p:cNvPr id="5" name="Slide Number Placeholder 4">
            <a:extLst>
              <a:ext uri="{FF2B5EF4-FFF2-40B4-BE49-F238E27FC236}">
                <a16:creationId xmlns:a16="http://schemas.microsoft.com/office/drawing/2014/main" id="{9FDD0AB1-D260-0213-B377-BFE6981B8195}"/>
              </a:ext>
            </a:extLst>
          </p:cNvPr>
          <p:cNvSpPr>
            <a:spLocks noGrp="1"/>
          </p:cNvSpPr>
          <p:nvPr>
            <p:ph type="sldNum" sz="quarter" idx="12"/>
          </p:nvPr>
        </p:nvSpPr>
        <p:spPr/>
        <p:txBody>
          <a:bodyPr/>
          <a:lstStyle/>
          <a:p>
            <a:fld id="{46CA1A5F-A7A9-4DF9-A712-23F7F18B2633}" type="slidenum">
              <a:rPr lang="en-IE" smtClean="0"/>
              <a:t>‹#›</a:t>
            </a:fld>
            <a:endParaRPr lang="en-IE"/>
          </a:p>
        </p:txBody>
      </p:sp>
    </p:spTree>
    <p:extLst>
      <p:ext uri="{BB962C8B-B14F-4D97-AF65-F5344CB8AC3E}">
        <p14:creationId xmlns:p14="http://schemas.microsoft.com/office/powerpoint/2010/main" val="27949486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1C6C7A-F573-D480-575A-2673FD5D82E8}"/>
              </a:ext>
            </a:extLst>
          </p:cNvPr>
          <p:cNvSpPr>
            <a:spLocks noGrp="1"/>
          </p:cNvSpPr>
          <p:nvPr>
            <p:ph type="dt" sz="half" idx="10"/>
          </p:nvPr>
        </p:nvSpPr>
        <p:spPr/>
        <p:txBody>
          <a:bodyPr/>
          <a:lstStyle/>
          <a:p>
            <a:fld id="{6A79C4D8-39B0-4FCA-B14C-E5F73AAF416C}" type="datetimeFigureOut">
              <a:rPr lang="en-IE" smtClean="0"/>
              <a:t>10/07/2023</a:t>
            </a:fld>
            <a:endParaRPr lang="en-IE"/>
          </a:p>
        </p:txBody>
      </p:sp>
      <p:sp>
        <p:nvSpPr>
          <p:cNvPr id="3" name="Footer Placeholder 2">
            <a:extLst>
              <a:ext uri="{FF2B5EF4-FFF2-40B4-BE49-F238E27FC236}">
                <a16:creationId xmlns:a16="http://schemas.microsoft.com/office/drawing/2014/main" id="{C6891F61-310F-B118-4790-2841DDBDB80B}"/>
              </a:ext>
            </a:extLst>
          </p:cNvPr>
          <p:cNvSpPr>
            <a:spLocks noGrp="1"/>
          </p:cNvSpPr>
          <p:nvPr>
            <p:ph type="ftr" sz="quarter" idx="11"/>
          </p:nvPr>
        </p:nvSpPr>
        <p:spPr/>
        <p:txBody>
          <a:bodyPr/>
          <a:lstStyle/>
          <a:p>
            <a:endParaRPr lang="en-IE"/>
          </a:p>
        </p:txBody>
      </p:sp>
      <p:sp>
        <p:nvSpPr>
          <p:cNvPr id="4" name="Slide Number Placeholder 3">
            <a:extLst>
              <a:ext uri="{FF2B5EF4-FFF2-40B4-BE49-F238E27FC236}">
                <a16:creationId xmlns:a16="http://schemas.microsoft.com/office/drawing/2014/main" id="{09B99C81-5FD9-1C2B-A92D-E9CF0A6A4D76}"/>
              </a:ext>
            </a:extLst>
          </p:cNvPr>
          <p:cNvSpPr>
            <a:spLocks noGrp="1"/>
          </p:cNvSpPr>
          <p:nvPr>
            <p:ph type="sldNum" sz="quarter" idx="12"/>
          </p:nvPr>
        </p:nvSpPr>
        <p:spPr/>
        <p:txBody>
          <a:bodyPr/>
          <a:lstStyle/>
          <a:p>
            <a:fld id="{46CA1A5F-A7A9-4DF9-A712-23F7F18B2633}" type="slidenum">
              <a:rPr lang="en-IE" smtClean="0"/>
              <a:t>‹#›</a:t>
            </a:fld>
            <a:endParaRPr lang="en-IE"/>
          </a:p>
        </p:txBody>
      </p:sp>
    </p:spTree>
    <p:extLst>
      <p:ext uri="{BB962C8B-B14F-4D97-AF65-F5344CB8AC3E}">
        <p14:creationId xmlns:p14="http://schemas.microsoft.com/office/powerpoint/2010/main" val="11655483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ED381E-53BB-E445-0029-5038882E2E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E"/>
          </a:p>
        </p:txBody>
      </p:sp>
      <p:sp>
        <p:nvSpPr>
          <p:cNvPr id="3" name="Content Placeholder 2">
            <a:extLst>
              <a:ext uri="{FF2B5EF4-FFF2-40B4-BE49-F238E27FC236}">
                <a16:creationId xmlns:a16="http://schemas.microsoft.com/office/drawing/2014/main" id="{A6AAA536-44BE-1F52-38C3-62BE97A8770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Text Placeholder 3">
            <a:extLst>
              <a:ext uri="{FF2B5EF4-FFF2-40B4-BE49-F238E27FC236}">
                <a16:creationId xmlns:a16="http://schemas.microsoft.com/office/drawing/2014/main" id="{CF177B50-01CE-C39A-6CA1-EC8BC29B64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C0A3C95-4A51-B7BE-A2F4-48700ABDED7B}"/>
              </a:ext>
            </a:extLst>
          </p:cNvPr>
          <p:cNvSpPr>
            <a:spLocks noGrp="1"/>
          </p:cNvSpPr>
          <p:nvPr>
            <p:ph type="dt" sz="half" idx="10"/>
          </p:nvPr>
        </p:nvSpPr>
        <p:spPr/>
        <p:txBody>
          <a:bodyPr/>
          <a:lstStyle/>
          <a:p>
            <a:fld id="{6A79C4D8-39B0-4FCA-B14C-E5F73AAF416C}" type="datetimeFigureOut">
              <a:rPr lang="en-IE" smtClean="0"/>
              <a:t>10/07/2023</a:t>
            </a:fld>
            <a:endParaRPr lang="en-IE"/>
          </a:p>
        </p:txBody>
      </p:sp>
      <p:sp>
        <p:nvSpPr>
          <p:cNvPr id="6" name="Footer Placeholder 5">
            <a:extLst>
              <a:ext uri="{FF2B5EF4-FFF2-40B4-BE49-F238E27FC236}">
                <a16:creationId xmlns:a16="http://schemas.microsoft.com/office/drawing/2014/main" id="{A047123C-A6E2-C5FB-6AE4-8D5C8449F9D9}"/>
              </a:ext>
            </a:extLst>
          </p:cNvPr>
          <p:cNvSpPr>
            <a:spLocks noGrp="1"/>
          </p:cNvSpPr>
          <p:nvPr>
            <p:ph type="ftr" sz="quarter" idx="11"/>
          </p:nvPr>
        </p:nvSpPr>
        <p:spPr/>
        <p:txBody>
          <a:bodyPr/>
          <a:lstStyle/>
          <a:p>
            <a:endParaRPr lang="en-IE"/>
          </a:p>
        </p:txBody>
      </p:sp>
      <p:sp>
        <p:nvSpPr>
          <p:cNvPr id="7" name="Slide Number Placeholder 6">
            <a:extLst>
              <a:ext uri="{FF2B5EF4-FFF2-40B4-BE49-F238E27FC236}">
                <a16:creationId xmlns:a16="http://schemas.microsoft.com/office/drawing/2014/main" id="{47E3E2CA-3A1B-C825-44A5-2A20CCF772D6}"/>
              </a:ext>
            </a:extLst>
          </p:cNvPr>
          <p:cNvSpPr>
            <a:spLocks noGrp="1"/>
          </p:cNvSpPr>
          <p:nvPr>
            <p:ph type="sldNum" sz="quarter" idx="12"/>
          </p:nvPr>
        </p:nvSpPr>
        <p:spPr/>
        <p:txBody>
          <a:bodyPr/>
          <a:lstStyle/>
          <a:p>
            <a:fld id="{46CA1A5F-A7A9-4DF9-A712-23F7F18B2633}" type="slidenum">
              <a:rPr lang="en-IE" smtClean="0"/>
              <a:t>‹#›</a:t>
            </a:fld>
            <a:endParaRPr lang="en-IE"/>
          </a:p>
        </p:txBody>
      </p:sp>
    </p:spTree>
    <p:extLst>
      <p:ext uri="{BB962C8B-B14F-4D97-AF65-F5344CB8AC3E}">
        <p14:creationId xmlns:p14="http://schemas.microsoft.com/office/powerpoint/2010/main" val="14374153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F89ED8-E5F7-C81D-D6F9-2A0B5B19415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E"/>
          </a:p>
        </p:txBody>
      </p:sp>
      <p:sp>
        <p:nvSpPr>
          <p:cNvPr id="3" name="Picture Placeholder 2">
            <a:extLst>
              <a:ext uri="{FF2B5EF4-FFF2-40B4-BE49-F238E27FC236}">
                <a16:creationId xmlns:a16="http://schemas.microsoft.com/office/drawing/2014/main" id="{2CCD257C-7713-C4D3-8570-064A0A90B56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a:extLst>
              <a:ext uri="{FF2B5EF4-FFF2-40B4-BE49-F238E27FC236}">
                <a16:creationId xmlns:a16="http://schemas.microsoft.com/office/drawing/2014/main" id="{F025F87C-99AF-B089-45A0-8ECA65405A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09251E9-D331-829D-631D-943349B30391}"/>
              </a:ext>
            </a:extLst>
          </p:cNvPr>
          <p:cNvSpPr>
            <a:spLocks noGrp="1"/>
          </p:cNvSpPr>
          <p:nvPr>
            <p:ph type="dt" sz="half" idx="10"/>
          </p:nvPr>
        </p:nvSpPr>
        <p:spPr/>
        <p:txBody>
          <a:bodyPr/>
          <a:lstStyle/>
          <a:p>
            <a:fld id="{6A79C4D8-39B0-4FCA-B14C-E5F73AAF416C}" type="datetimeFigureOut">
              <a:rPr lang="en-IE" smtClean="0"/>
              <a:t>10/07/2023</a:t>
            </a:fld>
            <a:endParaRPr lang="en-IE"/>
          </a:p>
        </p:txBody>
      </p:sp>
      <p:sp>
        <p:nvSpPr>
          <p:cNvPr id="6" name="Footer Placeholder 5">
            <a:extLst>
              <a:ext uri="{FF2B5EF4-FFF2-40B4-BE49-F238E27FC236}">
                <a16:creationId xmlns:a16="http://schemas.microsoft.com/office/drawing/2014/main" id="{7D1A3403-ED71-45EC-3CFE-BE8D151E7727}"/>
              </a:ext>
            </a:extLst>
          </p:cNvPr>
          <p:cNvSpPr>
            <a:spLocks noGrp="1"/>
          </p:cNvSpPr>
          <p:nvPr>
            <p:ph type="ftr" sz="quarter" idx="11"/>
          </p:nvPr>
        </p:nvSpPr>
        <p:spPr/>
        <p:txBody>
          <a:bodyPr/>
          <a:lstStyle/>
          <a:p>
            <a:endParaRPr lang="en-IE"/>
          </a:p>
        </p:txBody>
      </p:sp>
      <p:sp>
        <p:nvSpPr>
          <p:cNvPr id="7" name="Slide Number Placeholder 6">
            <a:extLst>
              <a:ext uri="{FF2B5EF4-FFF2-40B4-BE49-F238E27FC236}">
                <a16:creationId xmlns:a16="http://schemas.microsoft.com/office/drawing/2014/main" id="{CB44B9B2-96B8-5E40-21AC-F3EE7811B0E9}"/>
              </a:ext>
            </a:extLst>
          </p:cNvPr>
          <p:cNvSpPr>
            <a:spLocks noGrp="1"/>
          </p:cNvSpPr>
          <p:nvPr>
            <p:ph type="sldNum" sz="quarter" idx="12"/>
          </p:nvPr>
        </p:nvSpPr>
        <p:spPr/>
        <p:txBody>
          <a:bodyPr/>
          <a:lstStyle/>
          <a:p>
            <a:fld id="{46CA1A5F-A7A9-4DF9-A712-23F7F18B2633}" type="slidenum">
              <a:rPr lang="en-IE" smtClean="0"/>
              <a:t>‹#›</a:t>
            </a:fld>
            <a:endParaRPr lang="en-IE"/>
          </a:p>
        </p:txBody>
      </p:sp>
    </p:spTree>
    <p:extLst>
      <p:ext uri="{BB962C8B-B14F-4D97-AF65-F5344CB8AC3E}">
        <p14:creationId xmlns:p14="http://schemas.microsoft.com/office/powerpoint/2010/main" val="34330642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0569C38-F7C4-ACDE-1734-699B0FC65E3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E"/>
          </a:p>
        </p:txBody>
      </p:sp>
      <p:sp>
        <p:nvSpPr>
          <p:cNvPr id="3" name="Text Placeholder 2">
            <a:extLst>
              <a:ext uri="{FF2B5EF4-FFF2-40B4-BE49-F238E27FC236}">
                <a16:creationId xmlns:a16="http://schemas.microsoft.com/office/drawing/2014/main" id="{63AC18D0-6CA8-EECF-324A-749AD233836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4" name="Date Placeholder 3">
            <a:extLst>
              <a:ext uri="{FF2B5EF4-FFF2-40B4-BE49-F238E27FC236}">
                <a16:creationId xmlns:a16="http://schemas.microsoft.com/office/drawing/2014/main" id="{5EBD7429-160F-70C5-6041-CFA168E13C0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79C4D8-39B0-4FCA-B14C-E5F73AAF416C}" type="datetimeFigureOut">
              <a:rPr lang="en-IE" smtClean="0"/>
              <a:t>10/07/2023</a:t>
            </a:fld>
            <a:endParaRPr lang="en-IE"/>
          </a:p>
        </p:txBody>
      </p:sp>
      <p:sp>
        <p:nvSpPr>
          <p:cNvPr id="5" name="Footer Placeholder 4">
            <a:extLst>
              <a:ext uri="{FF2B5EF4-FFF2-40B4-BE49-F238E27FC236}">
                <a16:creationId xmlns:a16="http://schemas.microsoft.com/office/drawing/2014/main" id="{FD4D84DB-1E7E-982E-F349-A9A6C9DD35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a:extLst>
              <a:ext uri="{FF2B5EF4-FFF2-40B4-BE49-F238E27FC236}">
                <a16:creationId xmlns:a16="http://schemas.microsoft.com/office/drawing/2014/main" id="{CF4CB13F-7E86-5291-639C-7FDE7D5238A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CA1A5F-A7A9-4DF9-A712-23F7F18B2633}" type="slidenum">
              <a:rPr lang="en-IE" smtClean="0"/>
              <a:t>‹#›</a:t>
            </a:fld>
            <a:endParaRPr lang="en-IE"/>
          </a:p>
        </p:txBody>
      </p:sp>
    </p:spTree>
    <p:extLst>
      <p:ext uri="{BB962C8B-B14F-4D97-AF65-F5344CB8AC3E}">
        <p14:creationId xmlns:p14="http://schemas.microsoft.com/office/powerpoint/2010/main" val="17259860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chart" Target="../charts/chart5.xml"/></Relationships>
</file>

<file path=ppt/slides/_rels/slide11.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chart" Target="../charts/chart7.xml"/></Relationships>
</file>

<file path=ppt/slides/_rels/slide12.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chart" Target="../charts/chart9.xml"/></Relationships>
</file>

<file path=ppt/slides/_rels/slide13.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chart" Target="../charts/chart11.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chart" Target="../charts/char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s://sdgs.un.org/goals/goal3" TargetMode="External"/><Relationship Id="rId2" Type="http://schemas.openxmlformats.org/officeDocument/2006/relationships/notesSlide" Target="../notesSlides/notesSlide12.xml"/><Relationship Id="rId1" Type="http://schemas.openxmlformats.org/officeDocument/2006/relationships/slideLayout" Target="../slideLayouts/slideLayout9.xml"/><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hyperlink" Target="https://sdgs.un.org/goals/goal4" TargetMode="External"/><Relationship Id="rId2" Type="http://schemas.openxmlformats.org/officeDocument/2006/relationships/notesSlide" Target="../notesSlides/notesSlide13.xml"/><Relationship Id="rId1" Type="http://schemas.openxmlformats.org/officeDocument/2006/relationships/slideLayout" Target="../slideLayouts/slideLayout9.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s://sdgs.un.org/goals/goal8" TargetMode="External"/><Relationship Id="rId2" Type="http://schemas.openxmlformats.org/officeDocument/2006/relationships/notesSlide" Target="../notesSlides/notesSlide14.xml"/><Relationship Id="rId1" Type="http://schemas.openxmlformats.org/officeDocument/2006/relationships/slideLayout" Target="../slideLayouts/slideLayout9.xml"/><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conul.ie/training-development/"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1.sv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mailto:martin.oconnor@ucc.ie" TargetMode="External"/><Relationship Id="rId2" Type="http://schemas.openxmlformats.org/officeDocument/2006/relationships/hyperlink" Target="mailto:Stephanie.chen@ucc.ie"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www.ala.org/aboutala/sites/ala.org.aboutala/files/content/governance/council/council_documents/2019_ms_council_docs/ALA%20CD%2037%20RESOLUTION%20FOR%20THE%20ADOPTION%20OF%20SUSTAINABILITY%20AS%20A%20CORE%20VALUE%20OF%20LIBRARIANSHIP_Final1182019.pd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sdgs.un.org/goals"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hyperlink" Target="https://www.libraryassociation.ie/wp-content/uploads/2019/02/CPD-Needs-Report.pdf" TargetMode="External"/><Relationship Id="rId7" Type="http://schemas.openxmlformats.org/officeDocument/2006/relationships/hyperlink" Target="https://muse.jhu.edu/article/508620"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s://www.emerald.com/insight/content/doi/10.1108/LM-06-2013-0048/full/html" TargetMode="External"/><Relationship Id="rId5" Type="http://schemas.openxmlformats.org/officeDocument/2006/relationships/hyperlink" Target="https://hub.teachingandlearning.ie/resource/case-study-a-breaking-barriers-cpd-for-the-21st-century-academic-librarian/" TargetMode="External"/><Relationship Id="rId4" Type="http://schemas.openxmlformats.org/officeDocument/2006/relationships/hyperlink" Target="https://www.ucd.ie/t4cms/sils-cpd-exec-summary.pdf"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78C9BA"/>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770B6-2929-42F7-47DA-DEE42D12E055}"/>
              </a:ext>
            </a:extLst>
          </p:cNvPr>
          <p:cNvSpPr>
            <a:spLocks noGrp="1"/>
          </p:cNvSpPr>
          <p:nvPr>
            <p:ph type="ctrTitle"/>
          </p:nvPr>
        </p:nvSpPr>
        <p:spPr>
          <a:xfrm>
            <a:off x="1162755" y="975468"/>
            <a:ext cx="9866489" cy="2777852"/>
          </a:xfrm>
          <a:solidFill>
            <a:srgbClr val="78C9BA"/>
          </a:solidFill>
        </p:spPr>
        <p:txBody>
          <a:bodyPr anchor="ctr">
            <a:normAutofit/>
          </a:bodyPr>
          <a:lstStyle/>
          <a:p>
            <a:r>
              <a:rPr lang="en-IE" sz="5100">
                <a:solidFill>
                  <a:schemeClr val="bg1"/>
                </a:solidFill>
              </a:rPr>
              <a:t>Looking at the Library through the lens of the SDGs </a:t>
            </a:r>
            <a:br>
              <a:rPr lang="en-IE" sz="5100">
                <a:solidFill>
                  <a:schemeClr val="bg1"/>
                </a:solidFill>
              </a:rPr>
            </a:br>
            <a:r>
              <a:rPr lang="en-IE" sz="5100">
                <a:solidFill>
                  <a:schemeClr val="bg1"/>
                </a:solidFill>
              </a:rPr>
              <a:t>(Sustainable Development Goals)</a:t>
            </a:r>
          </a:p>
        </p:txBody>
      </p:sp>
      <p:sp>
        <p:nvSpPr>
          <p:cNvPr id="3" name="Subtitle 2">
            <a:extLst>
              <a:ext uri="{FF2B5EF4-FFF2-40B4-BE49-F238E27FC236}">
                <a16:creationId xmlns:a16="http://schemas.microsoft.com/office/drawing/2014/main" id="{7569D397-2CAD-F09A-11CE-838B6113AC36}"/>
              </a:ext>
            </a:extLst>
          </p:cNvPr>
          <p:cNvSpPr>
            <a:spLocks noGrp="1"/>
          </p:cNvSpPr>
          <p:nvPr>
            <p:ph type="subTitle" idx="1"/>
          </p:nvPr>
        </p:nvSpPr>
        <p:spPr>
          <a:xfrm>
            <a:off x="1524000" y="3839107"/>
            <a:ext cx="9144000" cy="557838"/>
          </a:xfrm>
          <a:solidFill>
            <a:srgbClr val="E5552F"/>
          </a:solidFill>
        </p:spPr>
        <p:txBody>
          <a:bodyPr anchor="ctr">
            <a:normAutofit/>
          </a:bodyPr>
          <a:lstStyle/>
          <a:p>
            <a:r>
              <a:rPr lang="en-IE"/>
              <a:t>simple ways to ensure library staff and libraries continue to thrive</a:t>
            </a:r>
          </a:p>
        </p:txBody>
      </p:sp>
      <p:sp>
        <p:nvSpPr>
          <p:cNvPr id="6" name="Subtitle 2">
            <a:extLst>
              <a:ext uri="{FF2B5EF4-FFF2-40B4-BE49-F238E27FC236}">
                <a16:creationId xmlns:a16="http://schemas.microsoft.com/office/drawing/2014/main" id="{650F8626-E71E-063A-400E-CEF15DC7364E}"/>
              </a:ext>
            </a:extLst>
          </p:cNvPr>
          <p:cNvSpPr txBox="1">
            <a:spLocks/>
          </p:cNvSpPr>
          <p:nvPr/>
        </p:nvSpPr>
        <p:spPr>
          <a:xfrm>
            <a:off x="-1" y="4702629"/>
            <a:ext cx="5932271" cy="979255"/>
          </a:xfrm>
          <a:prstGeom prst="rect">
            <a:avLst/>
          </a:prstGeom>
          <a:noFill/>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IE">
                <a:solidFill>
                  <a:schemeClr val="bg1"/>
                </a:solidFill>
              </a:rPr>
              <a:t>Stephanie Chen, Digital Learning Specialist</a:t>
            </a:r>
          </a:p>
          <a:p>
            <a:r>
              <a:rPr lang="en-IE">
                <a:solidFill>
                  <a:schemeClr val="bg1"/>
                </a:solidFill>
              </a:rPr>
              <a:t>@iamstephanie_c</a:t>
            </a:r>
          </a:p>
        </p:txBody>
      </p:sp>
      <p:sp>
        <p:nvSpPr>
          <p:cNvPr id="4" name="Subtitle 2">
            <a:extLst>
              <a:ext uri="{FF2B5EF4-FFF2-40B4-BE49-F238E27FC236}">
                <a16:creationId xmlns:a16="http://schemas.microsoft.com/office/drawing/2014/main" id="{A071F08D-2D17-FDB4-B68A-E059E676C5CB}"/>
              </a:ext>
            </a:extLst>
          </p:cNvPr>
          <p:cNvSpPr txBox="1">
            <a:spLocks/>
          </p:cNvSpPr>
          <p:nvPr/>
        </p:nvSpPr>
        <p:spPr>
          <a:xfrm>
            <a:off x="5932291" y="4702629"/>
            <a:ext cx="6259689" cy="979255"/>
          </a:xfrm>
          <a:prstGeom prst="rect">
            <a:avLst/>
          </a:prstGeom>
          <a:noFill/>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IE">
                <a:solidFill>
                  <a:schemeClr val="bg1"/>
                </a:solidFill>
              </a:rPr>
              <a:t>Martin O’Connor, Communications Coordinator</a:t>
            </a:r>
          </a:p>
          <a:p>
            <a:r>
              <a:rPr lang="en-IE">
                <a:solidFill>
                  <a:schemeClr val="bg1"/>
                </a:solidFill>
              </a:rPr>
              <a:t>@martinoconnor3</a:t>
            </a:r>
          </a:p>
        </p:txBody>
      </p:sp>
      <p:pic>
        <p:nvPicPr>
          <p:cNvPr id="8" name="Picture 7">
            <a:extLst>
              <a:ext uri="{FF2B5EF4-FFF2-40B4-BE49-F238E27FC236}">
                <a16:creationId xmlns:a16="http://schemas.microsoft.com/office/drawing/2014/main" id="{8ACFA762-6207-E058-12C2-CEDFB53633BC}"/>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053682"/>
            <a:ext cx="3161122" cy="804318"/>
          </a:xfrm>
          <a:prstGeom prst="rect">
            <a:avLst/>
          </a:prstGeom>
        </p:spPr>
      </p:pic>
    </p:spTree>
    <p:extLst>
      <p:ext uri="{BB962C8B-B14F-4D97-AF65-F5344CB8AC3E}">
        <p14:creationId xmlns:p14="http://schemas.microsoft.com/office/powerpoint/2010/main" val="3595953319"/>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6C4028FD-8BAA-4A19-BFDE-594D991B75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04C9385-A92F-7D4B-59D2-75F0FC292E1A}"/>
              </a:ext>
            </a:extLst>
          </p:cNvPr>
          <p:cNvSpPr>
            <a:spLocks noGrp="1"/>
          </p:cNvSpPr>
          <p:nvPr>
            <p:ph type="title"/>
          </p:nvPr>
        </p:nvSpPr>
        <p:spPr>
          <a:xfrm>
            <a:off x="838200" y="556995"/>
            <a:ext cx="10515600" cy="1133693"/>
          </a:xfrm>
        </p:spPr>
        <p:txBody>
          <a:bodyPr vert="horz" lIns="91440" tIns="45720" rIns="91440" bIns="45720" rtlCol="0" anchor="ctr">
            <a:normAutofit/>
          </a:bodyPr>
          <a:lstStyle/>
          <a:p>
            <a:r>
              <a:rPr lang="en-IE" sz="5200" kern="1200">
                <a:solidFill>
                  <a:schemeClr val="tx1"/>
                </a:solidFill>
                <a:latin typeface="+mj-lt"/>
                <a:ea typeface="+mj-ea"/>
                <a:cs typeface="+mj-cs"/>
              </a:rPr>
              <a:t>Is CPD encouraged in the Library?  </a:t>
            </a:r>
          </a:p>
        </p:txBody>
      </p:sp>
      <p:graphicFrame>
        <p:nvGraphicFramePr>
          <p:cNvPr id="5" name="Content Placeholder 4" descr="Survey results from CONUL library directors for the question on if CPD is encouraged in the library. All 9 responded yes, CPD is encouraged. ">
            <a:extLst>
              <a:ext uri="{FF2B5EF4-FFF2-40B4-BE49-F238E27FC236}">
                <a16:creationId xmlns:a16="http://schemas.microsoft.com/office/drawing/2014/main" id="{BBAE0E38-6BE2-4A1E-B98A-669A3C3B123E}"/>
              </a:ext>
            </a:extLst>
          </p:cNvPr>
          <p:cNvGraphicFramePr>
            <a:graphicFrameLocks noGrp="1"/>
          </p:cNvGraphicFramePr>
          <p:nvPr>
            <p:ph sz="half" idx="1"/>
            <p:extLst>
              <p:ext uri="{D42A27DB-BD31-4B8C-83A1-F6EECF244321}">
                <p14:modId xmlns:p14="http://schemas.microsoft.com/office/powerpoint/2010/main" val="1644916938"/>
              </p:ext>
            </p:extLst>
          </p:nvPr>
        </p:nvGraphicFramePr>
        <p:xfrm>
          <a:off x="838200" y="1825625"/>
          <a:ext cx="5181600" cy="435133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ontent Placeholder 9" descr="Survey results from CONUL library staff  for the question on if CPD is encouraged in the library. 103 responded yes, 14 responded no and 8 were unsure. ">
            <a:extLst>
              <a:ext uri="{FF2B5EF4-FFF2-40B4-BE49-F238E27FC236}">
                <a16:creationId xmlns:a16="http://schemas.microsoft.com/office/drawing/2014/main" id="{51B022A8-61A5-4E34-A5C6-3AB29DBAD034}"/>
              </a:ext>
            </a:extLst>
          </p:cNvPr>
          <p:cNvGraphicFramePr>
            <a:graphicFrameLocks noGrp="1"/>
          </p:cNvGraphicFramePr>
          <p:nvPr>
            <p:ph sz="half" idx="2"/>
            <p:extLst>
              <p:ext uri="{D42A27DB-BD31-4B8C-83A1-F6EECF244321}">
                <p14:modId xmlns:p14="http://schemas.microsoft.com/office/powerpoint/2010/main" val="3848311100"/>
              </p:ext>
            </p:extLst>
          </p:nvPr>
        </p:nvGraphicFramePr>
        <p:xfrm>
          <a:off x="6172200" y="1825625"/>
          <a:ext cx="5181600" cy="435133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617573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6C4028FD-8BAA-4A19-BFDE-594D991B75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04C9385-A92F-7D4B-59D2-75F0FC292E1A}"/>
              </a:ext>
            </a:extLst>
          </p:cNvPr>
          <p:cNvSpPr>
            <a:spLocks noGrp="1"/>
          </p:cNvSpPr>
          <p:nvPr>
            <p:ph type="title"/>
          </p:nvPr>
        </p:nvSpPr>
        <p:spPr>
          <a:xfrm>
            <a:off x="838200" y="556995"/>
            <a:ext cx="10515600" cy="1133693"/>
          </a:xfrm>
        </p:spPr>
        <p:txBody>
          <a:bodyPr vert="horz" lIns="91440" tIns="45720" rIns="91440" bIns="45720" rtlCol="0" anchor="ctr">
            <a:normAutofit/>
          </a:bodyPr>
          <a:lstStyle/>
          <a:p>
            <a:r>
              <a:rPr lang="en-IE" sz="5200" kern="1200">
                <a:solidFill>
                  <a:schemeClr val="tx1"/>
                </a:solidFill>
                <a:latin typeface="+mj-lt"/>
                <a:ea typeface="+mj-ea"/>
                <a:cs typeface="+mj-cs"/>
              </a:rPr>
              <a:t>Importance of CPD</a:t>
            </a:r>
          </a:p>
        </p:txBody>
      </p:sp>
      <p:graphicFrame>
        <p:nvGraphicFramePr>
          <p:cNvPr id="13" name="Content Placeholder 12" descr="Survey results from CONUL library directors for the question on the importance of CPD in the library. 8 classified it as being very important with one saying it was important. ">
            <a:extLst>
              <a:ext uri="{FF2B5EF4-FFF2-40B4-BE49-F238E27FC236}">
                <a16:creationId xmlns:a16="http://schemas.microsoft.com/office/drawing/2014/main" id="{4412230A-9E36-4F6F-A3C9-1EFF66984B41}"/>
              </a:ext>
            </a:extLst>
          </p:cNvPr>
          <p:cNvGraphicFramePr>
            <a:graphicFrameLocks noGrp="1"/>
          </p:cNvGraphicFramePr>
          <p:nvPr>
            <p:ph sz="half" idx="1"/>
            <p:extLst>
              <p:ext uri="{D42A27DB-BD31-4B8C-83A1-F6EECF244321}">
                <p14:modId xmlns:p14="http://schemas.microsoft.com/office/powerpoint/2010/main" val="47430138"/>
              </p:ext>
            </p:extLst>
          </p:nvPr>
        </p:nvGraphicFramePr>
        <p:xfrm>
          <a:off x="838200" y="1825625"/>
          <a:ext cx="5181600" cy="435133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ontent Placeholder 11" descr="Survey results from CONUL library staff  for the question on the importance of CPD in the library. 77 classified it as being very important, 34 classified it as being important, 9 as moderately important, 2 as slightly important, and 4 as unimportant. ">
            <a:extLst>
              <a:ext uri="{FF2B5EF4-FFF2-40B4-BE49-F238E27FC236}">
                <a16:creationId xmlns:a16="http://schemas.microsoft.com/office/drawing/2014/main" id="{DE2FCA89-74ED-49B2-80F7-0C14F17C8225}"/>
              </a:ext>
            </a:extLst>
          </p:cNvPr>
          <p:cNvGraphicFramePr>
            <a:graphicFrameLocks noGrp="1"/>
          </p:cNvGraphicFramePr>
          <p:nvPr>
            <p:ph sz="half" idx="2"/>
            <p:extLst>
              <p:ext uri="{D42A27DB-BD31-4B8C-83A1-F6EECF244321}">
                <p14:modId xmlns:p14="http://schemas.microsoft.com/office/powerpoint/2010/main" val="737211388"/>
              </p:ext>
            </p:extLst>
          </p:nvPr>
        </p:nvGraphicFramePr>
        <p:xfrm>
          <a:off x="6172200" y="1825625"/>
          <a:ext cx="5181600" cy="435133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9588250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6C4028FD-8BAA-4A19-BFDE-594D991B75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04C9385-A92F-7D4B-59D2-75F0FC292E1A}"/>
              </a:ext>
            </a:extLst>
          </p:cNvPr>
          <p:cNvSpPr>
            <a:spLocks noGrp="1"/>
          </p:cNvSpPr>
          <p:nvPr>
            <p:ph type="title"/>
          </p:nvPr>
        </p:nvSpPr>
        <p:spPr>
          <a:xfrm>
            <a:off x="838200" y="556995"/>
            <a:ext cx="10515600" cy="1133693"/>
          </a:xfrm>
        </p:spPr>
        <p:txBody>
          <a:bodyPr vert="horz" lIns="91440" tIns="45720" rIns="91440" bIns="45720" rtlCol="0" anchor="ctr">
            <a:normAutofit/>
          </a:bodyPr>
          <a:lstStyle/>
          <a:p>
            <a:r>
              <a:rPr lang="en-IE" sz="5200" kern="1200">
                <a:solidFill>
                  <a:schemeClr val="tx1"/>
                </a:solidFill>
                <a:latin typeface="+mj-lt"/>
                <a:ea typeface="+mj-ea"/>
                <a:cs typeface="+mj-cs"/>
              </a:rPr>
              <a:t>CPD Offerings from the Library</a:t>
            </a:r>
          </a:p>
        </p:txBody>
      </p:sp>
      <p:graphicFrame>
        <p:nvGraphicFramePr>
          <p:cNvPr id="6" name="Content Placeholder 5" descr="Survey results from CONUL library directors for the question on what the library offers for CPD for library staff. All said library staff are afforded the opportunity to attend external events and represent the library on external and/or internal committees or working groups. 8 stated internal training programmes and onboarding induction are available. There were 7 responses for internal workshops being offered, 4 responses for orientation offerings, 3 responses for both mentoring and coaching, and 2 other responses.  ">
            <a:extLst>
              <a:ext uri="{FF2B5EF4-FFF2-40B4-BE49-F238E27FC236}">
                <a16:creationId xmlns:a16="http://schemas.microsoft.com/office/drawing/2014/main" id="{8E1C1FEB-87C3-43DE-A087-53709B4A20FB}"/>
              </a:ext>
            </a:extLst>
          </p:cNvPr>
          <p:cNvGraphicFramePr>
            <a:graphicFrameLocks noGrp="1"/>
          </p:cNvGraphicFramePr>
          <p:nvPr>
            <p:ph sz="half" idx="1"/>
            <p:extLst>
              <p:ext uri="{D42A27DB-BD31-4B8C-83A1-F6EECF244321}">
                <p14:modId xmlns:p14="http://schemas.microsoft.com/office/powerpoint/2010/main" val="3378546779"/>
              </p:ext>
            </p:extLst>
          </p:nvPr>
        </p:nvGraphicFramePr>
        <p:xfrm>
          <a:off x="838200" y="1825625"/>
          <a:ext cx="5181600" cy="447538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ontent Placeholder 10" descr="Survey results from CONUL library staff for the question on what the library offers for CPD for library staff. 111 said library staff are afforded the opportunity to attend external events, 100 stated staff can represent the library on internal committees or working groups, 94 stated staff can represent the library on external committees or working groups, 83 selected internal workshops, 78 selected internal training programmes, 55 selected orientation, 48 elected onboarding induction, 26 selected mentoring, 16 selected coaching and 12 selected other. ">
            <a:extLst>
              <a:ext uri="{FF2B5EF4-FFF2-40B4-BE49-F238E27FC236}">
                <a16:creationId xmlns:a16="http://schemas.microsoft.com/office/drawing/2014/main" id="{50BC5DAE-139C-4E0F-85BB-96EFCCE2C899}"/>
              </a:ext>
            </a:extLst>
          </p:cNvPr>
          <p:cNvGraphicFramePr>
            <a:graphicFrameLocks noGrp="1"/>
          </p:cNvGraphicFramePr>
          <p:nvPr>
            <p:ph sz="half" idx="2"/>
            <p:extLst>
              <p:ext uri="{D42A27DB-BD31-4B8C-83A1-F6EECF244321}">
                <p14:modId xmlns:p14="http://schemas.microsoft.com/office/powerpoint/2010/main" val="2277645200"/>
              </p:ext>
            </p:extLst>
          </p:nvPr>
        </p:nvGraphicFramePr>
        <p:xfrm>
          <a:off x="6172200" y="1825624"/>
          <a:ext cx="5181600" cy="447537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9806482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6C4028FD-8BAA-4A19-BFDE-594D991B75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04C9385-A92F-7D4B-59D2-75F0FC292E1A}"/>
              </a:ext>
            </a:extLst>
          </p:cNvPr>
          <p:cNvSpPr>
            <a:spLocks noGrp="1"/>
          </p:cNvSpPr>
          <p:nvPr>
            <p:ph type="title"/>
          </p:nvPr>
        </p:nvSpPr>
        <p:spPr>
          <a:xfrm>
            <a:off x="838200" y="556995"/>
            <a:ext cx="10515600" cy="1133693"/>
          </a:xfrm>
        </p:spPr>
        <p:txBody>
          <a:bodyPr vert="horz" lIns="91440" tIns="45720" rIns="91440" bIns="45720" rtlCol="0" anchor="ctr">
            <a:normAutofit/>
          </a:bodyPr>
          <a:lstStyle/>
          <a:p>
            <a:r>
              <a:rPr lang="en-IE" sz="5200" kern="1200">
                <a:solidFill>
                  <a:schemeClr val="tx1"/>
                </a:solidFill>
                <a:latin typeface="+mj-lt"/>
                <a:ea typeface="+mj-ea"/>
                <a:cs typeface="+mj-cs"/>
              </a:rPr>
              <a:t>CPD Supports from the Library</a:t>
            </a:r>
          </a:p>
        </p:txBody>
      </p:sp>
      <p:graphicFrame>
        <p:nvGraphicFramePr>
          <p:cNvPr id="5" name="Content Placeholder 4" descr="Survey results from CONUL library directors for the question on what supports for CPD are available for staff. 8 selected financial support, 6 selected professional leave, 4 selected conference fund, 2 selected internal CPD committee and 2 selected other. ">
            <a:extLst>
              <a:ext uri="{FF2B5EF4-FFF2-40B4-BE49-F238E27FC236}">
                <a16:creationId xmlns:a16="http://schemas.microsoft.com/office/drawing/2014/main" id="{116942A8-4E6C-48EA-B71E-B34E8B89F9E8}"/>
              </a:ext>
            </a:extLst>
          </p:cNvPr>
          <p:cNvGraphicFramePr>
            <a:graphicFrameLocks noGrp="1"/>
          </p:cNvGraphicFramePr>
          <p:nvPr>
            <p:ph sz="half" idx="1"/>
            <p:extLst>
              <p:ext uri="{D42A27DB-BD31-4B8C-83A1-F6EECF244321}">
                <p14:modId xmlns:p14="http://schemas.microsoft.com/office/powerpoint/2010/main" val="4051526710"/>
              </p:ext>
            </p:extLst>
          </p:nvPr>
        </p:nvGraphicFramePr>
        <p:xfrm>
          <a:off x="838200" y="1825625"/>
          <a:ext cx="5181600" cy="435133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ontent Placeholder 8" descr="Survey results from CONUL library staff for the question on what supports for CPD are available for staff. 83 selected conference fund, 76 selected financial support, 62 selected professional leave, 38 selected internal CPD committee, and 17 selected other. ">
            <a:extLst>
              <a:ext uri="{FF2B5EF4-FFF2-40B4-BE49-F238E27FC236}">
                <a16:creationId xmlns:a16="http://schemas.microsoft.com/office/drawing/2014/main" id="{E301652A-D467-4589-88B5-9B605889E8CC}"/>
              </a:ext>
            </a:extLst>
          </p:cNvPr>
          <p:cNvGraphicFramePr>
            <a:graphicFrameLocks noGrp="1"/>
          </p:cNvGraphicFramePr>
          <p:nvPr>
            <p:ph sz="half" idx="2"/>
            <p:extLst>
              <p:ext uri="{D42A27DB-BD31-4B8C-83A1-F6EECF244321}">
                <p14:modId xmlns:p14="http://schemas.microsoft.com/office/powerpoint/2010/main" val="3046708317"/>
              </p:ext>
            </p:extLst>
          </p:nvPr>
        </p:nvGraphicFramePr>
        <p:xfrm>
          <a:off x="6172200" y="1825625"/>
          <a:ext cx="5181600" cy="435133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1548326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30BAF6-CEEE-04DF-5D5A-E963F22CBFE6}"/>
              </a:ext>
            </a:extLst>
          </p:cNvPr>
          <p:cNvSpPr>
            <a:spLocks noGrp="1"/>
          </p:cNvSpPr>
          <p:nvPr>
            <p:ph type="title"/>
          </p:nvPr>
        </p:nvSpPr>
        <p:spPr/>
        <p:txBody>
          <a:bodyPr>
            <a:normAutofit/>
          </a:bodyPr>
          <a:lstStyle/>
          <a:p>
            <a:r>
              <a:rPr lang="en-IE" sz="5200"/>
              <a:t>CPD you wish were offered </a:t>
            </a:r>
          </a:p>
        </p:txBody>
      </p:sp>
      <p:pic>
        <p:nvPicPr>
          <p:cNvPr id="11" name="Content Placeholder 10" descr="Word cloud of free text answers to the question on what types of CPD opportunities library staff wished were offered through your Library or institution. In large font are practical library skills, mentoring, IT skills, and management. In medium sized font are orientation, onboarding, strategy, and leadership. In small sized font are open scholarship, sustainability, RDM, EDI, and archives. ">
            <a:extLst>
              <a:ext uri="{FF2B5EF4-FFF2-40B4-BE49-F238E27FC236}">
                <a16:creationId xmlns:a16="http://schemas.microsoft.com/office/drawing/2014/main" id="{07B31658-6D9E-B6F3-6B72-3E80B5EC6C48}"/>
              </a:ext>
            </a:extLst>
          </p:cNvPr>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l="20754" t="24047" r="17920" b="28861"/>
          <a:stretch/>
        </p:blipFill>
        <p:spPr>
          <a:xfrm>
            <a:off x="1305666" y="1481559"/>
            <a:ext cx="10048134" cy="5011316"/>
          </a:xfrm>
        </p:spPr>
      </p:pic>
    </p:spTree>
    <p:extLst>
      <p:ext uri="{BB962C8B-B14F-4D97-AF65-F5344CB8AC3E}">
        <p14:creationId xmlns:p14="http://schemas.microsoft.com/office/powerpoint/2010/main" val="40605118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30BAF6-CEEE-04DF-5D5A-E963F22CBFE6}"/>
              </a:ext>
            </a:extLst>
          </p:cNvPr>
          <p:cNvSpPr>
            <a:spLocks noGrp="1"/>
          </p:cNvSpPr>
          <p:nvPr>
            <p:ph type="title"/>
          </p:nvPr>
        </p:nvSpPr>
        <p:spPr/>
        <p:txBody>
          <a:bodyPr>
            <a:normAutofit/>
          </a:bodyPr>
          <a:lstStyle/>
          <a:p>
            <a:r>
              <a:rPr lang="en-IE" sz="5200"/>
              <a:t>Calls for</a:t>
            </a:r>
          </a:p>
        </p:txBody>
      </p:sp>
      <p:pic>
        <p:nvPicPr>
          <p:cNvPr id="7" name="Content Placeholder 6" descr="Word cloud showing free text responses from the survey. These responses call for a strategic, long-term approach to CPD; secondment opportunities; more equitable access; formal recognition of CPD; more financial support; shadowing opportunities; and more cover for leave. ">
            <a:extLst>
              <a:ext uri="{FF2B5EF4-FFF2-40B4-BE49-F238E27FC236}">
                <a16:creationId xmlns:a16="http://schemas.microsoft.com/office/drawing/2014/main" id="{8AC01E91-1F77-CAC3-DE4F-43912BDB6BF4}"/>
              </a:ext>
            </a:extLst>
          </p:cNvPr>
          <p:cNvPicPr>
            <a:picLocks noGrp="1" noChangeAspect="1"/>
          </p:cNvPicPr>
          <p:nvPr>
            <p:ph sz="half" idx="1"/>
          </p:nvPr>
        </p:nvPicPr>
        <p:blipFill>
          <a:blip r:embed="rId2"/>
          <a:stretch>
            <a:fillRect/>
          </a:stretch>
        </p:blipFill>
        <p:spPr>
          <a:xfrm>
            <a:off x="2067278" y="1690688"/>
            <a:ext cx="8057444" cy="4849527"/>
          </a:xfrm>
        </p:spPr>
      </p:pic>
    </p:spTree>
    <p:extLst>
      <p:ext uri="{BB962C8B-B14F-4D97-AF65-F5344CB8AC3E}">
        <p14:creationId xmlns:p14="http://schemas.microsoft.com/office/powerpoint/2010/main" val="42171171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6C4028FD-8BAA-4A19-BFDE-594D991B75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04C9385-A92F-7D4B-59D2-75F0FC292E1A}"/>
              </a:ext>
            </a:extLst>
          </p:cNvPr>
          <p:cNvSpPr>
            <a:spLocks noGrp="1"/>
          </p:cNvSpPr>
          <p:nvPr>
            <p:ph type="title"/>
          </p:nvPr>
        </p:nvSpPr>
        <p:spPr>
          <a:xfrm>
            <a:off x="838200" y="556995"/>
            <a:ext cx="10515600" cy="1133693"/>
          </a:xfrm>
        </p:spPr>
        <p:txBody>
          <a:bodyPr vert="horz" lIns="91440" tIns="45720" rIns="91440" bIns="45720" rtlCol="0" anchor="ctr">
            <a:normAutofit/>
          </a:bodyPr>
          <a:lstStyle/>
          <a:p>
            <a:r>
              <a:rPr lang="en-IE" sz="5200" kern="1200">
                <a:solidFill>
                  <a:schemeClr val="tx1"/>
                </a:solidFill>
                <a:latin typeface="+mj-lt"/>
                <a:ea typeface="+mj-ea"/>
                <a:cs typeface="+mj-cs"/>
              </a:rPr>
              <a:t>Barriers to engagement with CPD</a:t>
            </a:r>
          </a:p>
        </p:txBody>
      </p:sp>
      <p:graphicFrame>
        <p:nvGraphicFramePr>
          <p:cNvPr id="6" name="Content Placeholder 5" descr="Survey results from CONUL library directors for the question on what barriers are present when it comes to engaging with CPD. 5 selected lack of staff to provide cover, 4 selected lack of awareness and other, 1 selected lack of financial support and none selected lack of professional leave and lack of support from management. ">
            <a:extLst>
              <a:ext uri="{FF2B5EF4-FFF2-40B4-BE49-F238E27FC236}">
                <a16:creationId xmlns:a16="http://schemas.microsoft.com/office/drawing/2014/main" id="{087DA70A-D9A7-465B-BE9D-363F158CB8E5}"/>
              </a:ext>
            </a:extLst>
          </p:cNvPr>
          <p:cNvGraphicFramePr>
            <a:graphicFrameLocks noGrp="1"/>
          </p:cNvGraphicFramePr>
          <p:nvPr>
            <p:ph sz="half" idx="1"/>
            <p:extLst>
              <p:ext uri="{D42A27DB-BD31-4B8C-83A1-F6EECF244321}">
                <p14:modId xmlns:p14="http://schemas.microsoft.com/office/powerpoint/2010/main" val="4220383784"/>
              </p:ext>
            </p:extLst>
          </p:nvPr>
        </p:nvGraphicFramePr>
        <p:xfrm>
          <a:off x="838200" y="1825625"/>
          <a:ext cx="5181600" cy="435133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ontent Placeholder 9" descr="Survey results from CONUL library staff for the question on what barriers are present when it comes to engaging with CPD. 64 selected lack of staff to provide cover, 45 selected other, 42 selected lack of awareness, 32 selected lack of financial support, 29 selected lack of support from management, and 20 selected lack of professional leave. ">
            <a:extLst>
              <a:ext uri="{FF2B5EF4-FFF2-40B4-BE49-F238E27FC236}">
                <a16:creationId xmlns:a16="http://schemas.microsoft.com/office/drawing/2014/main" id="{B15AD073-EBC4-457E-9077-FF4BF324155E}"/>
              </a:ext>
            </a:extLst>
          </p:cNvPr>
          <p:cNvGraphicFramePr>
            <a:graphicFrameLocks noGrp="1"/>
          </p:cNvGraphicFramePr>
          <p:nvPr>
            <p:ph sz="half" idx="2"/>
            <p:extLst>
              <p:ext uri="{D42A27DB-BD31-4B8C-83A1-F6EECF244321}">
                <p14:modId xmlns:p14="http://schemas.microsoft.com/office/powerpoint/2010/main" val="2365483342"/>
              </p:ext>
            </p:extLst>
          </p:nvPr>
        </p:nvGraphicFramePr>
        <p:xfrm>
          <a:off x="6172200" y="1825625"/>
          <a:ext cx="5181600" cy="435133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9056181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78C9BA"/>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2CC6E-5882-CE0A-DA7E-709D676A8005}"/>
              </a:ext>
            </a:extLst>
          </p:cNvPr>
          <p:cNvSpPr>
            <a:spLocks noGrp="1"/>
          </p:cNvSpPr>
          <p:nvPr>
            <p:ph type="title"/>
          </p:nvPr>
        </p:nvSpPr>
        <p:spPr>
          <a:solidFill>
            <a:srgbClr val="78C9BA"/>
          </a:solidFill>
        </p:spPr>
        <p:txBody>
          <a:bodyPr>
            <a:normAutofit/>
          </a:bodyPr>
          <a:lstStyle/>
          <a:p>
            <a:r>
              <a:rPr lang="en-IE" sz="9600"/>
              <a:t>Suggestions</a:t>
            </a:r>
          </a:p>
        </p:txBody>
      </p:sp>
    </p:spTree>
    <p:extLst>
      <p:ext uri="{BB962C8B-B14F-4D97-AF65-F5344CB8AC3E}">
        <p14:creationId xmlns:p14="http://schemas.microsoft.com/office/powerpoint/2010/main" val="305210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667D870C-6E09-9917-9BDA-BF6DC642FB29}"/>
              </a:ext>
            </a:extLst>
          </p:cNvPr>
          <p:cNvSpPr txBox="1">
            <a:spLocks noGrp="1"/>
          </p:cNvSpPr>
          <p:nvPr>
            <p:ph type="title" idx="4294967295"/>
          </p:nvPr>
        </p:nvSpPr>
        <p:spPr>
          <a:xfrm>
            <a:off x="0" y="6526140"/>
            <a:ext cx="6096000" cy="36933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E" sz="1800" b="0" i="0" u="none" strike="noStrike" kern="1200" cap="none" spc="0" normalizeH="0" baseline="0" noProof="0">
                <a:ln>
                  <a:noFill/>
                </a:ln>
                <a:solidFill>
                  <a:schemeClr val="tx1"/>
                </a:solidFill>
                <a:effectLst/>
                <a:uLnTx/>
                <a:uFillTx/>
                <a:latin typeface="+mn-lt"/>
                <a:ea typeface="+mn-ea"/>
                <a:cs typeface="+mn-cs"/>
                <a:hlinkClick r:id="rId3"/>
              </a:rPr>
              <a:t>SDG 3</a:t>
            </a:r>
            <a:r>
              <a:rPr kumimoji="0" lang="en-IE" sz="1800" b="0" i="0" u="none" strike="noStrike" kern="1200" cap="none" spc="0" normalizeH="0" baseline="0" noProof="0">
                <a:ln>
                  <a:noFill/>
                </a:ln>
                <a:solidFill>
                  <a:schemeClr val="tx1"/>
                </a:solidFill>
                <a:effectLst/>
                <a:uLnTx/>
                <a:uFillTx/>
                <a:latin typeface="+mn-lt"/>
                <a:ea typeface="+mn-ea"/>
                <a:cs typeface="+mn-cs"/>
              </a:rPr>
              <a:t> </a:t>
            </a:r>
          </a:p>
        </p:txBody>
      </p:sp>
      <p:pic>
        <p:nvPicPr>
          <p:cNvPr id="14" name="Picture 13" descr="A green square with white text and a heart and pulse to represent SDG 3: good health and well-being. ">
            <a:extLst>
              <a:ext uri="{FF2B5EF4-FFF2-40B4-BE49-F238E27FC236}">
                <a16:creationId xmlns:a16="http://schemas.microsoft.com/office/drawing/2014/main" id="{936DE068-1C3F-F750-31CE-49CDC716482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sp>
        <p:nvSpPr>
          <p:cNvPr id="4" name="Text Placeholder 3">
            <a:extLst>
              <a:ext uri="{FF2B5EF4-FFF2-40B4-BE49-F238E27FC236}">
                <a16:creationId xmlns:a16="http://schemas.microsoft.com/office/drawing/2014/main" id="{73DCA16A-16C7-BCDA-2840-F9C8ABA034F2}"/>
              </a:ext>
            </a:extLst>
          </p:cNvPr>
          <p:cNvSpPr>
            <a:spLocks noGrp="1"/>
          </p:cNvSpPr>
          <p:nvPr>
            <p:ph type="body" sz="half" idx="2"/>
          </p:nvPr>
        </p:nvSpPr>
        <p:spPr/>
        <p:txBody>
          <a:bodyPr>
            <a:normAutofit/>
          </a:bodyPr>
          <a:lstStyle/>
          <a:p>
            <a:r>
              <a:rPr lang="en-IE" sz="2400"/>
              <a:t>Work-life balance</a:t>
            </a:r>
          </a:p>
          <a:p>
            <a:r>
              <a:rPr lang="en-IE" sz="2400"/>
              <a:t>Supportive networks </a:t>
            </a:r>
          </a:p>
          <a:p>
            <a:r>
              <a:rPr lang="en-IE" sz="2400"/>
              <a:t>Positive work environment </a:t>
            </a:r>
          </a:p>
        </p:txBody>
      </p:sp>
    </p:spTree>
    <p:extLst>
      <p:ext uri="{BB962C8B-B14F-4D97-AF65-F5344CB8AC3E}">
        <p14:creationId xmlns:p14="http://schemas.microsoft.com/office/powerpoint/2010/main" val="932200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3AE53D9-2099-8180-961D-F31F1504915E}"/>
              </a:ext>
            </a:extLst>
          </p:cNvPr>
          <p:cNvSpPr txBox="1">
            <a:spLocks noGrp="1"/>
          </p:cNvSpPr>
          <p:nvPr>
            <p:ph type="title" idx="4294967295"/>
          </p:nvPr>
        </p:nvSpPr>
        <p:spPr>
          <a:xfrm>
            <a:off x="0" y="6526140"/>
            <a:ext cx="6096000" cy="36933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E" sz="1800" b="0" i="0" u="none" strike="noStrike" kern="1200" cap="none" spc="0" normalizeH="0" baseline="0" noProof="0">
                <a:ln>
                  <a:noFill/>
                </a:ln>
                <a:solidFill>
                  <a:schemeClr val="tx1"/>
                </a:solidFill>
                <a:effectLst/>
                <a:uLnTx/>
                <a:uFillTx/>
                <a:latin typeface="+mn-lt"/>
                <a:ea typeface="+mn-ea"/>
                <a:cs typeface="+mn-cs"/>
                <a:hlinkClick r:id="rId3"/>
              </a:rPr>
              <a:t>SDG 4</a:t>
            </a:r>
            <a:r>
              <a:rPr kumimoji="0" lang="en-IE" sz="1800" b="0" i="0" u="none" strike="noStrike" kern="1200" cap="none" spc="0" normalizeH="0" baseline="0" noProof="0">
                <a:ln>
                  <a:noFill/>
                </a:ln>
                <a:solidFill>
                  <a:schemeClr val="tx1"/>
                </a:solidFill>
                <a:effectLst/>
                <a:uLnTx/>
                <a:uFillTx/>
                <a:latin typeface="+mn-lt"/>
                <a:ea typeface="+mn-ea"/>
                <a:cs typeface="+mn-cs"/>
              </a:rPr>
              <a:t> </a:t>
            </a:r>
          </a:p>
        </p:txBody>
      </p:sp>
      <p:pic>
        <p:nvPicPr>
          <p:cNvPr id="5" name="Picture 4" descr="A red sign with a book and a pencil to represent SDG 4: quality education. ">
            <a:extLst>
              <a:ext uri="{FF2B5EF4-FFF2-40B4-BE49-F238E27FC236}">
                <a16:creationId xmlns:a16="http://schemas.microsoft.com/office/drawing/2014/main" id="{901A7B8F-D9BD-8D4C-2957-CCDDF62B128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sp>
        <p:nvSpPr>
          <p:cNvPr id="4" name="Text Placeholder 3">
            <a:extLst>
              <a:ext uri="{FF2B5EF4-FFF2-40B4-BE49-F238E27FC236}">
                <a16:creationId xmlns:a16="http://schemas.microsoft.com/office/drawing/2014/main" id="{73DCA16A-16C7-BCDA-2840-F9C8ABA034F2}"/>
              </a:ext>
            </a:extLst>
          </p:cNvPr>
          <p:cNvSpPr>
            <a:spLocks noGrp="1"/>
          </p:cNvSpPr>
          <p:nvPr>
            <p:ph type="body" sz="half" idx="2"/>
          </p:nvPr>
        </p:nvSpPr>
        <p:spPr/>
        <p:txBody>
          <a:bodyPr>
            <a:normAutofit/>
          </a:bodyPr>
          <a:lstStyle/>
          <a:p>
            <a:r>
              <a:rPr lang="en-IE" sz="2400"/>
              <a:t>Lifelong learning </a:t>
            </a:r>
          </a:p>
          <a:p>
            <a:r>
              <a:rPr lang="en-IE" sz="2400"/>
              <a:t>Professional development </a:t>
            </a:r>
          </a:p>
        </p:txBody>
      </p:sp>
    </p:spTree>
    <p:extLst>
      <p:ext uri="{BB962C8B-B14F-4D97-AF65-F5344CB8AC3E}">
        <p14:creationId xmlns:p14="http://schemas.microsoft.com/office/powerpoint/2010/main" val="2612414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78C9BA"/>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110C3-3A22-D676-5EB9-5A7A6AB97879}"/>
              </a:ext>
            </a:extLst>
          </p:cNvPr>
          <p:cNvSpPr>
            <a:spLocks noGrp="1"/>
          </p:cNvSpPr>
          <p:nvPr>
            <p:ph type="title"/>
          </p:nvPr>
        </p:nvSpPr>
        <p:spPr>
          <a:solidFill>
            <a:srgbClr val="78C9BA"/>
          </a:solidFill>
        </p:spPr>
        <p:txBody>
          <a:bodyPr>
            <a:normAutofit/>
          </a:bodyPr>
          <a:lstStyle/>
          <a:p>
            <a:r>
              <a:rPr lang="en-IE" sz="9600"/>
              <a:t>Introduction &amp; context</a:t>
            </a:r>
          </a:p>
        </p:txBody>
      </p:sp>
    </p:spTree>
    <p:extLst>
      <p:ext uri="{BB962C8B-B14F-4D97-AF65-F5344CB8AC3E}">
        <p14:creationId xmlns:p14="http://schemas.microsoft.com/office/powerpoint/2010/main" val="37109443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A06C025-E9F5-8E17-562E-F3D4E53C9592}"/>
              </a:ext>
            </a:extLst>
          </p:cNvPr>
          <p:cNvSpPr txBox="1">
            <a:spLocks noGrp="1"/>
          </p:cNvSpPr>
          <p:nvPr>
            <p:ph type="title" idx="4294967295"/>
          </p:nvPr>
        </p:nvSpPr>
        <p:spPr>
          <a:xfrm>
            <a:off x="0" y="6526140"/>
            <a:ext cx="6096000" cy="36933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E" sz="1800" b="0" i="0" u="none" strike="noStrike" kern="1200" cap="none" spc="0" normalizeH="0" baseline="0" noProof="0">
                <a:ln>
                  <a:noFill/>
                </a:ln>
                <a:solidFill>
                  <a:schemeClr val="tx1"/>
                </a:solidFill>
                <a:effectLst/>
                <a:uLnTx/>
                <a:uFillTx/>
                <a:latin typeface="+mn-lt"/>
                <a:ea typeface="+mn-ea"/>
                <a:cs typeface="+mn-cs"/>
                <a:hlinkClick r:id="rId3"/>
              </a:rPr>
              <a:t>SDG 8 </a:t>
            </a:r>
            <a:r>
              <a:rPr kumimoji="0" lang="en-IE" sz="1800" b="0" i="0" u="none" strike="noStrike" kern="1200" cap="none" spc="0" normalizeH="0" baseline="0" noProof="0">
                <a:ln>
                  <a:noFill/>
                </a:ln>
                <a:solidFill>
                  <a:schemeClr val="tx1"/>
                </a:solidFill>
                <a:effectLst/>
                <a:uLnTx/>
                <a:uFillTx/>
                <a:latin typeface="+mn-lt"/>
                <a:ea typeface="+mn-ea"/>
                <a:cs typeface="+mn-cs"/>
              </a:rPr>
              <a:t> </a:t>
            </a:r>
          </a:p>
        </p:txBody>
      </p:sp>
      <p:pic>
        <p:nvPicPr>
          <p:cNvPr id="6" name="Picture 5" descr="A dark red sign showing a bar chart and an arrow going upwards to represent SDG 8: decent work and economic growth. &#10;">
            <a:extLst>
              <a:ext uri="{FF2B5EF4-FFF2-40B4-BE49-F238E27FC236}">
                <a16:creationId xmlns:a16="http://schemas.microsoft.com/office/drawing/2014/main" id="{9F013289-5F3E-17BE-649D-C95F7075024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34000" y="0"/>
            <a:ext cx="6858000" cy="6858000"/>
          </a:xfrm>
          <a:prstGeom prst="rect">
            <a:avLst/>
          </a:prstGeom>
        </p:spPr>
      </p:pic>
      <p:sp>
        <p:nvSpPr>
          <p:cNvPr id="4" name="Text Placeholder 3">
            <a:extLst>
              <a:ext uri="{FF2B5EF4-FFF2-40B4-BE49-F238E27FC236}">
                <a16:creationId xmlns:a16="http://schemas.microsoft.com/office/drawing/2014/main" id="{73DCA16A-16C7-BCDA-2840-F9C8ABA034F2}"/>
              </a:ext>
            </a:extLst>
          </p:cNvPr>
          <p:cNvSpPr>
            <a:spLocks noGrp="1"/>
          </p:cNvSpPr>
          <p:nvPr>
            <p:ph type="body" sz="half" idx="2"/>
          </p:nvPr>
        </p:nvSpPr>
        <p:spPr/>
        <p:txBody>
          <a:bodyPr>
            <a:normAutofit/>
          </a:bodyPr>
          <a:lstStyle/>
          <a:p>
            <a:r>
              <a:rPr lang="en-IE" sz="2400"/>
              <a:t>Career advancement </a:t>
            </a:r>
          </a:p>
          <a:p>
            <a:r>
              <a:rPr lang="en-IE" sz="2400"/>
              <a:t>Recognition and rewards </a:t>
            </a:r>
          </a:p>
          <a:p>
            <a:r>
              <a:rPr lang="en-IE" sz="2400"/>
              <a:t>Strong advocacy and community support </a:t>
            </a:r>
          </a:p>
        </p:txBody>
      </p:sp>
    </p:spTree>
    <p:extLst>
      <p:ext uri="{BB962C8B-B14F-4D97-AF65-F5344CB8AC3E}">
        <p14:creationId xmlns:p14="http://schemas.microsoft.com/office/powerpoint/2010/main" val="11021794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78C9BA"/>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6D344-4AA5-A3A8-26D1-1FBCD72C2406}"/>
              </a:ext>
            </a:extLst>
          </p:cNvPr>
          <p:cNvSpPr>
            <a:spLocks noGrp="1"/>
          </p:cNvSpPr>
          <p:nvPr>
            <p:ph type="title"/>
          </p:nvPr>
        </p:nvSpPr>
        <p:spPr>
          <a:solidFill>
            <a:srgbClr val="78C9BA"/>
          </a:solidFill>
        </p:spPr>
        <p:txBody>
          <a:bodyPr>
            <a:normAutofit/>
          </a:bodyPr>
          <a:lstStyle/>
          <a:p>
            <a:r>
              <a:rPr lang="en-IE" sz="9600"/>
              <a:t>Conclusion</a:t>
            </a:r>
          </a:p>
        </p:txBody>
      </p:sp>
    </p:spTree>
    <p:extLst>
      <p:ext uri="{BB962C8B-B14F-4D97-AF65-F5344CB8AC3E}">
        <p14:creationId xmlns:p14="http://schemas.microsoft.com/office/powerpoint/2010/main" val="10434090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F08444-52D8-0BD2-39FB-ACE0745374C7}"/>
              </a:ext>
            </a:extLst>
          </p:cNvPr>
          <p:cNvSpPr>
            <a:spLocks noGrp="1"/>
          </p:cNvSpPr>
          <p:nvPr>
            <p:ph type="title"/>
          </p:nvPr>
        </p:nvSpPr>
        <p:spPr/>
        <p:txBody>
          <a:bodyPr/>
          <a:lstStyle/>
          <a:p>
            <a:r>
              <a:rPr lang="en-IE"/>
              <a:t>Future directions </a:t>
            </a:r>
          </a:p>
        </p:txBody>
      </p:sp>
      <p:sp>
        <p:nvSpPr>
          <p:cNvPr id="3" name="Content Placeholder 2">
            <a:extLst>
              <a:ext uri="{FF2B5EF4-FFF2-40B4-BE49-F238E27FC236}">
                <a16:creationId xmlns:a16="http://schemas.microsoft.com/office/drawing/2014/main" id="{3B70D955-C017-E15F-8C19-F4285B8E5BA8}"/>
              </a:ext>
            </a:extLst>
          </p:cNvPr>
          <p:cNvSpPr>
            <a:spLocks noGrp="1"/>
          </p:cNvSpPr>
          <p:nvPr>
            <p:ph idx="1"/>
          </p:nvPr>
        </p:nvSpPr>
        <p:spPr/>
        <p:txBody>
          <a:bodyPr/>
          <a:lstStyle/>
          <a:p>
            <a:r>
              <a:rPr lang="en-IE"/>
              <a:t>More research? </a:t>
            </a:r>
          </a:p>
          <a:p>
            <a:r>
              <a:rPr lang="en-IE"/>
              <a:t>Shared summary of relevant findings to </a:t>
            </a:r>
            <a:r>
              <a:rPr lang="en-IE">
                <a:hlinkClick r:id="rId3"/>
              </a:rPr>
              <a:t>CONUL Training &amp; Development</a:t>
            </a:r>
            <a:r>
              <a:rPr lang="en-IE"/>
              <a:t> </a:t>
            </a:r>
          </a:p>
        </p:txBody>
      </p:sp>
      <p:pic>
        <p:nvPicPr>
          <p:cNvPr id="13" name="Graphic 12">
            <a:extLst>
              <a:ext uri="{FF2B5EF4-FFF2-40B4-BE49-F238E27FC236}">
                <a16:creationId xmlns:a16="http://schemas.microsoft.com/office/drawing/2014/main" id="{D6B9F8AC-6052-6A39-8E16-20731DB31B59}"/>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79679" y="2843342"/>
            <a:ext cx="4212321" cy="4212321"/>
          </a:xfrm>
          <a:prstGeom prst="rect">
            <a:avLst/>
          </a:prstGeom>
        </p:spPr>
      </p:pic>
    </p:spTree>
    <p:extLst>
      <p:ext uri="{BB962C8B-B14F-4D97-AF65-F5344CB8AC3E}">
        <p14:creationId xmlns:p14="http://schemas.microsoft.com/office/powerpoint/2010/main" val="27660547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D03980-87BB-29DD-989A-6EF56509C559}"/>
              </a:ext>
            </a:extLst>
          </p:cNvPr>
          <p:cNvSpPr>
            <a:spLocks noGrp="1"/>
          </p:cNvSpPr>
          <p:nvPr>
            <p:ph type="title"/>
          </p:nvPr>
        </p:nvSpPr>
        <p:spPr/>
        <p:txBody>
          <a:bodyPr/>
          <a:lstStyle/>
          <a:p>
            <a:r>
              <a:rPr lang="en-IE"/>
              <a:t>Selection of quotes – CONUL library staff</a:t>
            </a:r>
          </a:p>
        </p:txBody>
      </p:sp>
      <p:sp>
        <p:nvSpPr>
          <p:cNvPr id="3" name="Content Placeholder 2">
            <a:extLst>
              <a:ext uri="{FF2B5EF4-FFF2-40B4-BE49-F238E27FC236}">
                <a16:creationId xmlns:a16="http://schemas.microsoft.com/office/drawing/2014/main" id="{E84DFAAD-1DED-39B7-B753-7F8C64AECECB}"/>
              </a:ext>
            </a:extLst>
          </p:cNvPr>
          <p:cNvSpPr>
            <a:spLocks noGrp="1"/>
          </p:cNvSpPr>
          <p:nvPr>
            <p:ph idx="1"/>
          </p:nvPr>
        </p:nvSpPr>
        <p:spPr/>
        <p:txBody>
          <a:bodyPr>
            <a:normAutofit lnSpcReduction="10000"/>
          </a:bodyPr>
          <a:lstStyle/>
          <a:p>
            <a:pPr marL="0" indent="0" algn="l" rtl="0" fontAlgn="base">
              <a:buNone/>
            </a:pPr>
            <a:r>
              <a:rPr lang="en-IE" sz="3200" b="0" i="0">
                <a:solidFill>
                  <a:srgbClr val="212121"/>
                </a:solidFill>
                <a:effectLst/>
              </a:rPr>
              <a:t>It's less opportunities that are lacking per se rather than transparency and equitable processes in terms of how resources are allocated when it comes to CPD</a:t>
            </a:r>
          </a:p>
          <a:p>
            <a:pPr marL="0" indent="0" algn="l" rtl="0" fontAlgn="base">
              <a:buNone/>
            </a:pPr>
            <a:endParaRPr lang="en-IE" sz="3200" b="0" i="0">
              <a:solidFill>
                <a:srgbClr val="000000"/>
              </a:solidFill>
              <a:effectLst/>
            </a:endParaRPr>
          </a:p>
          <a:p>
            <a:pPr marL="0" indent="0" algn="l" rtl="0" fontAlgn="base">
              <a:buNone/>
            </a:pPr>
            <a:r>
              <a:rPr lang="en-IE" sz="3200" b="0" i="0">
                <a:solidFill>
                  <a:srgbClr val="212121"/>
                </a:solidFill>
                <a:effectLst/>
              </a:rPr>
              <a:t>I wish there was more opportunities for Grade III and Grade IV staff, a lot of interesting stuff is for higher grades only </a:t>
            </a:r>
          </a:p>
          <a:p>
            <a:pPr marL="0" indent="0" algn="l" rtl="0" fontAlgn="base">
              <a:buNone/>
            </a:pPr>
            <a:endParaRPr lang="en-IE" sz="3200" b="0" i="0">
              <a:solidFill>
                <a:srgbClr val="000000"/>
              </a:solidFill>
              <a:effectLst/>
            </a:endParaRPr>
          </a:p>
          <a:p>
            <a:pPr marL="0" indent="0">
              <a:buNone/>
            </a:pPr>
            <a:r>
              <a:rPr lang="en-IE" sz="3200" b="0" i="0">
                <a:solidFill>
                  <a:srgbClr val="000000"/>
                </a:solidFill>
                <a:effectLst/>
              </a:rPr>
              <a:t>I've been here a year and have yet to be trained in on the basics of my role never mind CPD </a:t>
            </a:r>
            <a:endParaRPr lang="en-IE" sz="3200"/>
          </a:p>
        </p:txBody>
      </p:sp>
      <p:pic>
        <p:nvPicPr>
          <p:cNvPr id="7" name="Graphic 6">
            <a:extLst>
              <a:ext uri="{FF2B5EF4-FFF2-40B4-BE49-F238E27FC236}">
                <a16:creationId xmlns:a16="http://schemas.microsoft.com/office/drawing/2014/main" id="{60605D45-9FF0-5984-EE41-890967961A0A}"/>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9333" y="1442686"/>
            <a:ext cx="914400" cy="914400"/>
          </a:xfrm>
          <a:prstGeom prst="rect">
            <a:avLst/>
          </a:prstGeom>
        </p:spPr>
      </p:pic>
      <p:pic>
        <p:nvPicPr>
          <p:cNvPr id="8" name="Graphic 7">
            <a:extLst>
              <a:ext uri="{FF2B5EF4-FFF2-40B4-BE49-F238E27FC236}">
                <a16:creationId xmlns:a16="http://schemas.microsoft.com/office/drawing/2014/main" id="{59764FCA-367F-2B3E-076B-D26D533227EA}"/>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74977" y="3158421"/>
            <a:ext cx="914400" cy="914400"/>
          </a:xfrm>
          <a:prstGeom prst="rect">
            <a:avLst/>
          </a:prstGeom>
        </p:spPr>
      </p:pic>
      <p:pic>
        <p:nvPicPr>
          <p:cNvPr id="9" name="Graphic 8">
            <a:extLst>
              <a:ext uri="{FF2B5EF4-FFF2-40B4-BE49-F238E27FC236}">
                <a16:creationId xmlns:a16="http://schemas.microsoft.com/office/drawing/2014/main" id="{F660E74C-A3ED-3F4D-E73D-932658D30297}"/>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9333" y="4631711"/>
            <a:ext cx="914400" cy="914400"/>
          </a:xfrm>
          <a:prstGeom prst="rect">
            <a:avLst/>
          </a:prstGeom>
        </p:spPr>
      </p:pic>
    </p:spTree>
    <p:extLst>
      <p:ext uri="{BB962C8B-B14F-4D97-AF65-F5344CB8AC3E}">
        <p14:creationId xmlns:p14="http://schemas.microsoft.com/office/powerpoint/2010/main" val="35048811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D03980-87BB-29DD-989A-6EF56509C559}"/>
              </a:ext>
            </a:extLst>
          </p:cNvPr>
          <p:cNvSpPr>
            <a:spLocks noGrp="1"/>
          </p:cNvSpPr>
          <p:nvPr>
            <p:ph type="title"/>
          </p:nvPr>
        </p:nvSpPr>
        <p:spPr/>
        <p:txBody>
          <a:bodyPr/>
          <a:lstStyle/>
          <a:p>
            <a:r>
              <a:rPr lang="en-IE"/>
              <a:t>Selection of quotes – CONUL library staff</a:t>
            </a:r>
          </a:p>
        </p:txBody>
      </p:sp>
      <p:sp>
        <p:nvSpPr>
          <p:cNvPr id="3" name="Content Placeholder 2">
            <a:extLst>
              <a:ext uri="{FF2B5EF4-FFF2-40B4-BE49-F238E27FC236}">
                <a16:creationId xmlns:a16="http://schemas.microsoft.com/office/drawing/2014/main" id="{E84DFAAD-1DED-39B7-B753-7F8C64AECECB}"/>
              </a:ext>
            </a:extLst>
          </p:cNvPr>
          <p:cNvSpPr>
            <a:spLocks noGrp="1"/>
          </p:cNvSpPr>
          <p:nvPr>
            <p:ph idx="1"/>
          </p:nvPr>
        </p:nvSpPr>
        <p:spPr/>
        <p:txBody>
          <a:bodyPr>
            <a:normAutofit fontScale="92500" lnSpcReduction="10000"/>
          </a:bodyPr>
          <a:lstStyle/>
          <a:p>
            <a:pPr marL="0" indent="0" fontAlgn="base">
              <a:buNone/>
            </a:pPr>
            <a:r>
              <a:rPr lang="en-IE" b="0" i="0">
                <a:solidFill>
                  <a:srgbClr val="212121"/>
                </a:solidFill>
                <a:effectLst/>
              </a:rPr>
              <a:t>I think we are offered a lot, it's up to me to avail of existing opportunities </a:t>
            </a:r>
          </a:p>
          <a:p>
            <a:pPr marL="0" indent="0" fontAlgn="base">
              <a:buNone/>
            </a:pPr>
            <a:endParaRPr lang="en-IE" b="0" i="0">
              <a:solidFill>
                <a:srgbClr val="212121"/>
              </a:solidFill>
              <a:effectLst/>
            </a:endParaRPr>
          </a:p>
          <a:p>
            <a:pPr marL="0" indent="0" algn="l" rtl="0" fontAlgn="base">
              <a:buNone/>
            </a:pPr>
            <a:r>
              <a:rPr lang="en-US" b="0" i="0">
                <a:solidFill>
                  <a:srgbClr val="212121"/>
                </a:solidFill>
                <a:effectLst/>
              </a:rPr>
              <a:t>It would be good to get an annual update on courses available and funding / study time available</a:t>
            </a:r>
          </a:p>
          <a:p>
            <a:pPr marL="0" indent="0" algn="l" rtl="0" fontAlgn="base">
              <a:buNone/>
            </a:pPr>
            <a:endParaRPr lang="en-IE">
              <a:solidFill>
                <a:srgbClr val="212121"/>
              </a:solidFill>
            </a:endParaRPr>
          </a:p>
          <a:p>
            <a:pPr marL="0" indent="0" algn="l" rtl="0" fontAlgn="base">
              <a:buNone/>
            </a:pPr>
            <a:r>
              <a:rPr lang="en-IE" b="0" i="0">
                <a:solidFill>
                  <a:srgbClr val="212121"/>
                </a:solidFill>
                <a:effectLst/>
              </a:rPr>
              <a:t>The library does a great job of circulating opportunities (…) it would be useful if there was say 1 or 2 dedicated CPD sessions per year focused on a specific topic that the </a:t>
            </a:r>
            <a:r>
              <a:rPr lang="en-IE" b="0" i="0">
                <a:effectLst/>
              </a:rPr>
              <a:t>Library</a:t>
            </a:r>
            <a:r>
              <a:rPr lang="en-IE" b="0" i="0">
                <a:solidFill>
                  <a:srgbClr val="212121"/>
                </a:solidFill>
                <a:effectLst/>
              </a:rPr>
              <a:t> has identified as a key strategic development opportunity for all staff in line with Library or institutional objectives</a:t>
            </a:r>
          </a:p>
          <a:p>
            <a:pPr marL="0" indent="0" algn="l" rtl="0" fontAlgn="base">
              <a:buNone/>
            </a:pPr>
            <a:endParaRPr lang="en-IE" b="0" i="0">
              <a:solidFill>
                <a:srgbClr val="212121"/>
              </a:solidFill>
              <a:effectLst/>
            </a:endParaRPr>
          </a:p>
          <a:p>
            <a:pPr marL="0" indent="0" fontAlgn="base">
              <a:buNone/>
            </a:pPr>
            <a:r>
              <a:rPr lang="en-IE" b="0" i="0">
                <a:solidFill>
                  <a:srgbClr val="212121"/>
                </a:solidFill>
                <a:effectLst/>
              </a:rPr>
              <a:t>I am happy with the CPD on offer</a:t>
            </a:r>
            <a:endParaRPr lang="en-IE">
              <a:solidFill>
                <a:srgbClr val="212121"/>
              </a:solidFill>
            </a:endParaRPr>
          </a:p>
        </p:txBody>
      </p:sp>
      <p:pic>
        <p:nvPicPr>
          <p:cNvPr id="4" name="Graphic 3">
            <a:extLst>
              <a:ext uri="{FF2B5EF4-FFF2-40B4-BE49-F238E27FC236}">
                <a16:creationId xmlns:a16="http://schemas.microsoft.com/office/drawing/2014/main" id="{B7434011-120E-EC37-5CF9-AF529D706899}"/>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9333" y="1442686"/>
            <a:ext cx="914400" cy="914400"/>
          </a:xfrm>
          <a:prstGeom prst="rect">
            <a:avLst/>
          </a:prstGeom>
        </p:spPr>
      </p:pic>
      <p:pic>
        <p:nvPicPr>
          <p:cNvPr id="5" name="Graphic 4">
            <a:extLst>
              <a:ext uri="{FF2B5EF4-FFF2-40B4-BE49-F238E27FC236}">
                <a16:creationId xmlns:a16="http://schemas.microsoft.com/office/drawing/2014/main" id="{87AAB5F2-B16D-3953-B74A-155EFEE6E93D}"/>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9333" y="2492023"/>
            <a:ext cx="914400" cy="914400"/>
          </a:xfrm>
          <a:prstGeom prst="rect">
            <a:avLst/>
          </a:prstGeom>
        </p:spPr>
      </p:pic>
      <p:pic>
        <p:nvPicPr>
          <p:cNvPr id="6" name="Graphic 5">
            <a:extLst>
              <a:ext uri="{FF2B5EF4-FFF2-40B4-BE49-F238E27FC236}">
                <a16:creationId xmlns:a16="http://schemas.microsoft.com/office/drawing/2014/main" id="{B9488A62-2AEE-50DE-90DC-04E23E37293F}"/>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9333" y="3586515"/>
            <a:ext cx="914400" cy="914400"/>
          </a:xfrm>
          <a:prstGeom prst="rect">
            <a:avLst/>
          </a:prstGeom>
        </p:spPr>
      </p:pic>
      <p:pic>
        <p:nvPicPr>
          <p:cNvPr id="7" name="Graphic 6">
            <a:extLst>
              <a:ext uri="{FF2B5EF4-FFF2-40B4-BE49-F238E27FC236}">
                <a16:creationId xmlns:a16="http://schemas.microsoft.com/office/drawing/2014/main" id="{93BDDEAB-6DB1-3A82-C0D1-916A40A15D3D}"/>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9333" y="5397500"/>
            <a:ext cx="914400" cy="914400"/>
          </a:xfrm>
          <a:prstGeom prst="rect">
            <a:avLst/>
          </a:prstGeom>
        </p:spPr>
      </p:pic>
    </p:spTree>
    <p:extLst>
      <p:ext uri="{BB962C8B-B14F-4D97-AF65-F5344CB8AC3E}">
        <p14:creationId xmlns:p14="http://schemas.microsoft.com/office/powerpoint/2010/main" val="36243197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D03980-87BB-29DD-989A-6EF56509C559}"/>
              </a:ext>
            </a:extLst>
          </p:cNvPr>
          <p:cNvSpPr>
            <a:spLocks noGrp="1"/>
          </p:cNvSpPr>
          <p:nvPr>
            <p:ph type="title"/>
          </p:nvPr>
        </p:nvSpPr>
        <p:spPr/>
        <p:txBody>
          <a:bodyPr/>
          <a:lstStyle/>
          <a:p>
            <a:r>
              <a:rPr lang="en-IE"/>
              <a:t>Quote – CONUL Library director</a:t>
            </a:r>
          </a:p>
        </p:txBody>
      </p:sp>
      <p:sp>
        <p:nvSpPr>
          <p:cNvPr id="3" name="Content Placeholder 2">
            <a:extLst>
              <a:ext uri="{FF2B5EF4-FFF2-40B4-BE49-F238E27FC236}">
                <a16:creationId xmlns:a16="http://schemas.microsoft.com/office/drawing/2014/main" id="{E84DFAAD-1DED-39B7-B753-7F8C64AECECB}"/>
              </a:ext>
            </a:extLst>
          </p:cNvPr>
          <p:cNvSpPr>
            <a:spLocks noGrp="1"/>
          </p:cNvSpPr>
          <p:nvPr>
            <p:ph idx="1"/>
          </p:nvPr>
        </p:nvSpPr>
        <p:spPr>
          <a:xfrm>
            <a:off x="838200" y="1825625"/>
            <a:ext cx="10515600" cy="2772305"/>
          </a:xfrm>
        </p:spPr>
        <p:txBody>
          <a:bodyPr anchor="ctr">
            <a:normAutofit/>
          </a:bodyPr>
          <a:lstStyle/>
          <a:p>
            <a:pPr marL="0" indent="0">
              <a:buNone/>
            </a:pPr>
            <a:r>
              <a:rPr lang="en-IE" sz="4800" b="0" i="0">
                <a:solidFill>
                  <a:srgbClr val="212121"/>
                </a:solidFill>
                <a:effectLst/>
              </a:rPr>
              <a:t>We (…) are always willing to listen if staff have particular requests/suggestions </a:t>
            </a:r>
            <a:endParaRPr lang="en-IE" sz="4800"/>
          </a:p>
        </p:txBody>
      </p:sp>
      <p:pic>
        <p:nvPicPr>
          <p:cNvPr id="4" name="Graphic 3">
            <a:extLst>
              <a:ext uri="{FF2B5EF4-FFF2-40B4-BE49-F238E27FC236}">
                <a16:creationId xmlns:a16="http://schemas.microsoft.com/office/drawing/2014/main" id="{C0BAD643-4303-78C6-6D50-9E9D700DDB0C}"/>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69333" y="2147711"/>
            <a:ext cx="914400" cy="914400"/>
          </a:xfrm>
          <a:prstGeom prst="rect">
            <a:avLst/>
          </a:prstGeom>
        </p:spPr>
      </p:pic>
      <p:pic>
        <p:nvPicPr>
          <p:cNvPr id="5" name="Graphic 4">
            <a:extLst>
              <a:ext uri="{FF2B5EF4-FFF2-40B4-BE49-F238E27FC236}">
                <a16:creationId xmlns:a16="http://schemas.microsoft.com/office/drawing/2014/main" id="{1F1E2731-6F90-A0A6-EA57-8D1E65EBA957}"/>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0800000">
            <a:off x="9905999" y="2971800"/>
            <a:ext cx="914400" cy="914400"/>
          </a:xfrm>
          <a:prstGeom prst="rect">
            <a:avLst/>
          </a:prstGeom>
        </p:spPr>
      </p:pic>
    </p:spTree>
    <p:extLst>
      <p:ext uri="{BB962C8B-B14F-4D97-AF65-F5344CB8AC3E}">
        <p14:creationId xmlns:p14="http://schemas.microsoft.com/office/powerpoint/2010/main" val="29380588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78C9BA"/>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B5AECF-C6C3-2B74-6619-BA46DA11FEBD}"/>
              </a:ext>
            </a:extLst>
          </p:cNvPr>
          <p:cNvSpPr>
            <a:spLocks noGrp="1"/>
          </p:cNvSpPr>
          <p:nvPr>
            <p:ph type="ctrTitle"/>
          </p:nvPr>
        </p:nvSpPr>
        <p:spPr/>
        <p:txBody>
          <a:bodyPr>
            <a:normAutofit/>
          </a:bodyPr>
          <a:lstStyle/>
          <a:p>
            <a:r>
              <a:rPr lang="en-IE" sz="9600"/>
              <a:t>Thank you</a:t>
            </a:r>
          </a:p>
        </p:txBody>
      </p:sp>
      <p:sp>
        <p:nvSpPr>
          <p:cNvPr id="3" name="Subtitle 2">
            <a:extLst>
              <a:ext uri="{FF2B5EF4-FFF2-40B4-BE49-F238E27FC236}">
                <a16:creationId xmlns:a16="http://schemas.microsoft.com/office/drawing/2014/main" id="{03B83033-BA6A-CDE9-4D08-F717A10B8B07}"/>
              </a:ext>
            </a:extLst>
          </p:cNvPr>
          <p:cNvSpPr>
            <a:spLocks noGrp="1"/>
          </p:cNvSpPr>
          <p:nvPr>
            <p:ph type="subTitle" idx="1"/>
          </p:nvPr>
        </p:nvSpPr>
        <p:spPr/>
        <p:txBody>
          <a:bodyPr/>
          <a:lstStyle/>
          <a:p>
            <a:r>
              <a:rPr lang="en-IE">
                <a:solidFill>
                  <a:srgbClr val="6174EA"/>
                </a:solidFill>
                <a:hlinkClick r:id="rId2">
                  <a:extLst>
                    <a:ext uri="{A12FA001-AC4F-418D-AE19-62706E023703}">
                      <ahyp:hlinkClr xmlns:ahyp="http://schemas.microsoft.com/office/drawing/2018/hyperlinkcolor" val="tx"/>
                    </a:ext>
                  </a:extLst>
                </a:hlinkClick>
              </a:rPr>
              <a:t>stephanie.chen@ucc.ie</a:t>
            </a:r>
            <a:endParaRPr lang="en-IE">
              <a:solidFill>
                <a:srgbClr val="6174EA"/>
              </a:solidFill>
            </a:endParaRPr>
          </a:p>
          <a:p>
            <a:r>
              <a:rPr lang="en-IE">
                <a:solidFill>
                  <a:srgbClr val="6174EA"/>
                </a:solidFill>
                <a:hlinkClick r:id="rId3">
                  <a:extLst>
                    <a:ext uri="{A12FA001-AC4F-418D-AE19-62706E023703}">
                      <ahyp:hlinkClr xmlns:ahyp="http://schemas.microsoft.com/office/drawing/2018/hyperlinkcolor" val="tx"/>
                    </a:ext>
                  </a:extLst>
                </a:hlinkClick>
              </a:rPr>
              <a:t>martin.oconnor@ucc.ie</a:t>
            </a:r>
            <a:r>
              <a:rPr lang="en-IE">
                <a:solidFill>
                  <a:srgbClr val="6174EA"/>
                </a:solidFill>
              </a:rPr>
              <a:t> </a:t>
            </a:r>
          </a:p>
          <a:p>
            <a:endParaRPr lang="en-IE"/>
          </a:p>
        </p:txBody>
      </p:sp>
    </p:spTree>
    <p:extLst>
      <p:ext uri="{BB962C8B-B14F-4D97-AF65-F5344CB8AC3E}">
        <p14:creationId xmlns:p14="http://schemas.microsoft.com/office/powerpoint/2010/main" val="10902711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FFCED0-321E-B039-482A-90C2F23710EC}"/>
              </a:ext>
            </a:extLst>
          </p:cNvPr>
          <p:cNvSpPr>
            <a:spLocks noGrp="1"/>
          </p:cNvSpPr>
          <p:nvPr>
            <p:ph type="title"/>
          </p:nvPr>
        </p:nvSpPr>
        <p:spPr>
          <a:xfrm>
            <a:off x="838200" y="-1325563"/>
            <a:ext cx="10515600" cy="1325563"/>
          </a:xfrm>
        </p:spPr>
        <p:txBody>
          <a:bodyPr vert="horz" lIns="91440" tIns="45720" rIns="91440" bIns="45720" rtlCol="0" anchor="b">
            <a:normAutofit/>
          </a:bodyPr>
          <a:lstStyle/>
          <a:p>
            <a:r>
              <a:rPr lang="en-IE"/>
              <a:t>Quote from ALA</a:t>
            </a:r>
          </a:p>
        </p:txBody>
      </p:sp>
      <p:sp>
        <p:nvSpPr>
          <p:cNvPr id="3" name="Content Placeholder 2">
            <a:extLst>
              <a:ext uri="{FF2B5EF4-FFF2-40B4-BE49-F238E27FC236}">
                <a16:creationId xmlns:a16="http://schemas.microsoft.com/office/drawing/2014/main" id="{B6030D95-51E6-2F0F-DE54-3C76E30DDF1A}"/>
              </a:ext>
            </a:extLst>
          </p:cNvPr>
          <p:cNvSpPr>
            <a:spLocks noGrp="1"/>
          </p:cNvSpPr>
          <p:nvPr>
            <p:ph idx="1"/>
          </p:nvPr>
        </p:nvSpPr>
        <p:spPr>
          <a:xfrm>
            <a:off x="838200" y="587022"/>
            <a:ext cx="10515600" cy="5589941"/>
          </a:xfrm>
        </p:spPr>
        <p:txBody>
          <a:bodyPr>
            <a:normAutofit/>
          </a:bodyPr>
          <a:lstStyle/>
          <a:p>
            <a:pPr marL="0" indent="0">
              <a:buNone/>
            </a:pPr>
            <a:r>
              <a:rPr lang="en-IE" sz="5400"/>
              <a:t>“To be truly sustainable, an organization or community must embody practices that are </a:t>
            </a:r>
            <a:r>
              <a:rPr lang="en-IE" sz="5400">
                <a:solidFill>
                  <a:srgbClr val="E5552F"/>
                </a:solidFill>
              </a:rPr>
              <a:t>environmentally sound </a:t>
            </a:r>
            <a:r>
              <a:rPr lang="en-IE" sz="5400"/>
              <a:t>AND </a:t>
            </a:r>
            <a:r>
              <a:rPr lang="en-IE" sz="5400">
                <a:solidFill>
                  <a:srgbClr val="E5552F"/>
                </a:solidFill>
              </a:rPr>
              <a:t>economically feasible </a:t>
            </a:r>
            <a:r>
              <a:rPr lang="en-IE" sz="5400"/>
              <a:t>AND </a:t>
            </a:r>
            <a:r>
              <a:rPr lang="en-IE" sz="5400">
                <a:solidFill>
                  <a:srgbClr val="E5552F"/>
                </a:solidFill>
              </a:rPr>
              <a:t>socially equitable</a:t>
            </a:r>
            <a:r>
              <a:rPr lang="en-IE" sz="5400"/>
              <a:t>.”</a:t>
            </a:r>
          </a:p>
          <a:p>
            <a:pPr marL="0" indent="0">
              <a:buNone/>
            </a:pPr>
            <a:endParaRPr lang="en-IE"/>
          </a:p>
          <a:p>
            <a:pPr marL="0" indent="0">
              <a:buNone/>
            </a:pPr>
            <a:r>
              <a:rPr lang="en-IE" sz="2000">
                <a:hlinkClick r:id="rId2"/>
              </a:rPr>
              <a:t>Resolution for the adoption of sustainability as a core value of librarianship, ALA, 2019</a:t>
            </a:r>
            <a:endParaRPr lang="en-IE" sz="2000"/>
          </a:p>
        </p:txBody>
      </p:sp>
    </p:spTree>
    <p:extLst>
      <p:ext uri="{BB962C8B-B14F-4D97-AF65-F5344CB8AC3E}">
        <p14:creationId xmlns:p14="http://schemas.microsoft.com/office/powerpoint/2010/main" val="28798839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639DB29-7413-4832-6AB5-6309CC0022F2}"/>
              </a:ext>
            </a:extLst>
          </p:cNvPr>
          <p:cNvSpPr txBox="1">
            <a:spLocks noGrp="1"/>
          </p:cNvSpPr>
          <p:nvPr>
            <p:ph type="title" idx="4294967295"/>
          </p:nvPr>
        </p:nvSpPr>
        <p:spPr>
          <a:xfrm>
            <a:off x="0" y="6526140"/>
            <a:ext cx="6096000" cy="36933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IE" sz="1800" b="0" i="0" u="none" strike="noStrike" kern="1200" cap="none" spc="0" normalizeH="0" baseline="0" noProof="0">
                <a:ln>
                  <a:noFill/>
                </a:ln>
                <a:solidFill>
                  <a:schemeClr val="tx1"/>
                </a:solidFill>
                <a:effectLst/>
                <a:uLnTx/>
                <a:uFillTx/>
                <a:latin typeface="+mn-lt"/>
                <a:ea typeface="+mn-ea"/>
                <a:cs typeface="+mn-cs"/>
                <a:hlinkClick r:id="rId3"/>
              </a:rPr>
              <a:t>UN Sustainable Development Goals</a:t>
            </a:r>
            <a:r>
              <a:rPr kumimoji="0" lang="en-IE" sz="1800" b="0" i="0" u="none" strike="noStrike" kern="1200" cap="none" spc="0" normalizeH="0" baseline="0" noProof="0">
                <a:ln>
                  <a:noFill/>
                </a:ln>
                <a:solidFill>
                  <a:schemeClr val="tx1"/>
                </a:solidFill>
                <a:effectLst/>
                <a:uLnTx/>
                <a:uFillTx/>
                <a:latin typeface="+mn-lt"/>
                <a:ea typeface="+mn-ea"/>
                <a:cs typeface="+mn-cs"/>
              </a:rPr>
              <a:t> </a:t>
            </a:r>
          </a:p>
        </p:txBody>
      </p:sp>
      <p:pic>
        <p:nvPicPr>
          <p:cNvPr id="1026" name="Picture 2" descr="Chart of all the UN Sustainable Development Goals. ">
            <a:extLst>
              <a:ext uri="{FF2B5EF4-FFF2-40B4-BE49-F238E27FC236}">
                <a16:creationId xmlns:a16="http://schemas.microsoft.com/office/drawing/2014/main" id="{FD5E23E0-9B98-B419-3F24-850483136266}"/>
              </a:ext>
            </a:extLst>
          </p:cNvPr>
          <p:cNvPicPr>
            <a:picLocks noGrp="1" noChangeAspect="1" noChangeArrowheads="1"/>
          </p:cNvPicPr>
          <p:nvPr>
            <p:ph idx="1"/>
          </p:nvPr>
        </p:nvPicPr>
        <p:blipFill rotWithShape="1">
          <a:blip r:embed="rId4">
            <a:extLst>
              <a:ext uri="{28A0092B-C50C-407E-A947-70E740481C1C}">
                <a14:useLocalDpi xmlns:a14="http://schemas.microsoft.com/office/drawing/2010/main" val="0"/>
              </a:ext>
            </a:extLst>
          </a:blip>
          <a:srcRect l="3334" t="10945" r="2524" b="11786"/>
          <a:stretch/>
        </p:blipFill>
        <p:spPr bwMode="auto">
          <a:xfrm>
            <a:off x="920044" y="147194"/>
            <a:ext cx="10351912" cy="6563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7396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B63367-896C-CA72-605A-3CA707F730D9}"/>
              </a:ext>
            </a:extLst>
          </p:cNvPr>
          <p:cNvSpPr>
            <a:spLocks noGrp="1"/>
          </p:cNvSpPr>
          <p:nvPr>
            <p:ph type="title"/>
          </p:nvPr>
        </p:nvSpPr>
        <p:spPr/>
        <p:txBody>
          <a:bodyPr/>
          <a:lstStyle/>
          <a:p>
            <a:r>
              <a:rPr lang="en-IE"/>
              <a:t>Previous research</a:t>
            </a:r>
          </a:p>
        </p:txBody>
      </p:sp>
      <p:sp>
        <p:nvSpPr>
          <p:cNvPr id="3" name="Content Placeholder 2">
            <a:extLst>
              <a:ext uri="{FF2B5EF4-FFF2-40B4-BE49-F238E27FC236}">
                <a16:creationId xmlns:a16="http://schemas.microsoft.com/office/drawing/2014/main" id="{ABA35E28-15FA-CC86-A48D-6289383A4A3E}"/>
              </a:ext>
            </a:extLst>
          </p:cNvPr>
          <p:cNvSpPr>
            <a:spLocks noGrp="1"/>
          </p:cNvSpPr>
          <p:nvPr>
            <p:ph idx="1"/>
          </p:nvPr>
        </p:nvSpPr>
        <p:spPr/>
        <p:txBody>
          <a:bodyPr>
            <a:normAutofit lnSpcReduction="10000"/>
          </a:bodyPr>
          <a:lstStyle/>
          <a:p>
            <a:r>
              <a:rPr lang="en-IE">
                <a:hlinkClick r:id="rId3"/>
              </a:rPr>
              <a:t>Report on CPD (Continuing Professional Development) Needs of Librarians and Information Professionals in Ireland</a:t>
            </a:r>
            <a:endParaRPr lang="en-IE"/>
          </a:p>
          <a:p>
            <a:r>
              <a:rPr lang="en-IE">
                <a:hlinkClick r:id="rId4"/>
              </a:rPr>
              <a:t>Continuing Professional Development and Irish Libraries: Report of Key Survey Findings </a:t>
            </a:r>
            <a:endParaRPr lang="en-IE"/>
          </a:p>
          <a:p>
            <a:r>
              <a:rPr lang="en-IE">
                <a:hlinkClick r:id="rId5"/>
              </a:rPr>
              <a:t>Case Study A: Breaking Barriers: CPD for the 21st Century Academic Librarian</a:t>
            </a:r>
            <a:endParaRPr lang="en-IE"/>
          </a:p>
          <a:p>
            <a:r>
              <a:rPr lang="en-IE">
                <a:hlinkClick r:id="rId6"/>
              </a:rPr>
              <a:t>Keeping ahead of the curve: Academic librarians and continuing professional development in Ireland</a:t>
            </a:r>
            <a:endParaRPr lang="en-IE"/>
          </a:p>
          <a:p>
            <a:r>
              <a:rPr lang="en-IE">
                <a:hlinkClick r:id="rId7"/>
              </a:rPr>
              <a:t>On your own but not alone: One-person librarians in Ireland and their perceptions of continuing professional development.</a:t>
            </a:r>
            <a:endParaRPr lang="en-IE"/>
          </a:p>
        </p:txBody>
      </p:sp>
    </p:spTree>
    <p:extLst>
      <p:ext uri="{BB962C8B-B14F-4D97-AF65-F5344CB8AC3E}">
        <p14:creationId xmlns:p14="http://schemas.microsoft.com/office/powerpoint/2010/main" val="1374338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78C9BA"/>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52AD10-A36E-057A-FE9A-6D23C3984A40}"/>
              </a:ext>
            </a:extLst>
          </p:cNvPr>
          <p:cNvSpPr>
            <a:spLocks noGrp="1"/>
          </p:cNvSpPr>
          <p:nvPr>
            <p:ph type="title"/>
          </p:nvPr>
        </p:nvSpPr>
        <p:spPr>
          <a:solidFill>
            <a:srgbClr val="78C9BA"/>
          </a:solidFill>
        </p:spPr>
        <p:txBody>
          <a:bodyPr>
            <a:normAutofit/>
          </a:bodyPr>
          <a:lstStyle/>
          <a:p>
            <a:r>
              <a:rPr lang="en-IE" sz="9600"/>
              <a:t>Results</a:t>
            </a:r>
          </a:p>
        </p:txBody>
      </p:sp>
      <p:sp>
        <p:nvSpPr>
          <p:cNvPr id="3" name="Text Placeholder 2">
            <a:extLst>
              <a:ext uri="{FF2B5EF4-FFF2-40B4-BE49-F238E27FC236}">
                <a16:creationId xmlns:a16="http://schemas.microsoft.com/office/drawing/2014/main" id="{58AD306C-BE60-F04E-C7F2-244E295A1CA5}"/>
              </a:ext>
            </a:extLst>
          </p:cNvPr>
          <p:cNvSpPr>
            <a:spLocks noGrp="1"/>
          </p:cNvSpPr>
          <p:nvPr>
            <p:ph type="body" idx="1"/>
          </p:nvPr>
        </p:nvSpPr>
        <p:spPr>
          <a:xfrm>
            <a:off x="831850" y="4589463"/>
            <a:ext cx="10515600" cy="558799"/>
          </a:xfrm>
          <a:solidFill>
            <a:srgbClr val="E5552F"/>
          </a:solidFill>
        </p:spPr>
        <p:txBody>
          <a:bodyPr anchor="ctr"/>
          <a:lstStyle/>
          <a:p>
            <a:r>
              <a:rPr lang="en-IE">
                <a:solidFill>
                  <a:schemeClr val="bg1"/>
                </a:solidFill>
              </a:rPr>
              <a:t>And The Obligatory Disclaimer </a:t>
            </a:r>
          </a:p>
        </p:txBody>
      </p:sp>
    </p:spTree>
    <p:extLst>
      <p:ext uri="{BB962C8B-B14F-4D97-AF65-F5344CB8AC3E}">
        <p14:creationId xmlns:p14="http://schemas.microsoft.com/office/powerpoint/2010/main" val="13619247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6C4028FD-8BAA-4A19-BFDE-594D991B75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04C9385-A92F-7D4B-59D2-75F0FC292E1A}"/>
              </a:ext>
            </a:extLst>
          </p:cNvPr>
          <p:cNvSpPr>
            <a:spLocks noGrp="1"/>
          </p:cNvSpPr>
          <p:nvPr>
            <p:ph type="title"/>
          </p:nvPr>
        </p:nvSpPr>
        <p:spPr>
          <a:xfrm>
            <a:off x="838200" y="556995"/>
            <a:ext cx="10515600" cy="1133693"/>
          </a:xfrm>
        </p:spPr>
        <p:txBody>
          <a:bodyPr vert="horz" lIns="91440" tIns="45720" rIns="91440" bIns="45720" rtlCol="0" anchor="ctr">
            <a:normAutofit/>
          </a:bodyPr>
          <a:lstStyle/>
          <a:p>
            <a:r>
              <a:rPr lang="en-US" sz="5200" kern="1200">
                <a:solidFill>
                  <a:schemeClr val="tx1"/>
                </a:solidFill>
                <a:latin typeface="+mj-lt"/>
                <a:ea typeface="+mj-ea"/>
                <a:cs typeface="+mj-cs"/>
              </a:rPr>
              <a:t>Response Rate by Institution</a:t>
            </a:r>
          </a:p>
        </p:txBody>
      </p:sp>
      <p:sp>
        <p:nvSpPr>
          <p:cNvPr id="19" name="TextBox 18">
            <a:extLst>
              <a:ext uri="{FF2B5EF4-FFF2-40B4-BE49-F238E27FC236}">
                <a16:creationId xmlns:a16="http://schemas.microsoft.com/office/drawing/2014/main" id="{FB13FA6B-0E2F-E0D1-D184-DC1BB5C69956}"/>
              </a:ext>
            </a:extLst>
          </p:cNvPr>
          <p:cNvSpPr txBox="1"/>
          <p:nvPr/>
        </p:nvSpPr>
        <p:spPr>
          <a:xfrm>
            <a:off x="1148979" y="5293707"/>
            <a:ext cx="3706735" cy="419217"/>
          </a:xfrm>
          <a:prstGeom prst="rect">
            <a:avLst/>
          </a:prstGeom>
          <a:noFill/>
        </p:spPr>
        <p:txBody>
          <a:bodyPr wrap="square" rtlCol="0">
            <a:spAutoFit/>
          </a:bodyPr>
          <a:lstStyle/>
          <a:p>
            <a:pPr defTabSz="1078992">
              <a:spcAft>
                <a:spcPts val="600"/>
              </a:spcAft>
            </a:pPr>
            <a:r>
              <a:rPr lang="en-IE" sz="2124" kern="1200">
                <a:solidFill>
                  <a:schemeClr val="tx1"/>
                </a:solidFill>
                <a:latin typeface="+mn-lt"/>
                <a:ea typeface="+mn-ea"/>
                <a:cs typeface="+mn-cs"/>
              </a:rPr>
              <a:t>CONUL Library Directors</a:t>
            </a:r>
            <a:endParaRPr lang="en-IE"/>
          </a:p>
        </p:txBody>
      </p:sp>
      <p:pic>
        <p:nvPicPr>
          <p:cNvPr id="16" name="Content Placeholder 15" descr="Bar graph showing response rate by institution from CONUL library directors. 9 out of 13 responded. ">
            <a:extLst>
              <a:ext uri="{FF2B5EF4-FFF2-40B4-BE49-F238E27FC236}">
                <a16:creationId xmlns:a16="http://schemas.microsoft.com/office/drawing/2014/main" id="{4279EC79-8B3E-F896-E03F-62AA4E054884}"/>
              </a:ext>
            </a:extLst>
          </p:cNvPr>
          <p:cNvPicPr>
            <a:picLocks noGrp="1" noChangeAspect="1"/>
          </p:cNvPicPr>
          <p:nvPr>
            <p:ph sz="half" idx="1"/>
          </p:nvPr>
        </p:nvPicPr>
        <p:blipFill>
          <a:blip r:embed="rId3"/>
          <a:stretch>
            <a:fillRect/>
          </a:stretch>
        </p:blipFill>
        <p:spPr>
          <a:xfrm>
            <a:off x="838200" y="2270684"/>
            <a:ext cx="4237883" cy="3028674"/>
          </a:xfrm>
        </p:spPr>
      </p:pic>
      <p:sp>
        <p:nvSpPr>
          <p:cNvPr id="20" name="TextBox 19">
            <a:extLst>
              <a:ext uri="{FF2B5EF4-FFF2-40B4-BE49-F238E27FC236}">
                <a16:creationId xmlns:a16="http://schemas.microsoft.com/office/drawing/2014/main" id="{5A0EAD01-A5B5-7131-FE5A-DB17BD269F6A}"/>
              </a:ext>
            </a:extLst>
          </p:cNvPr>
          <p:cNvSpPr txBox="1"/>
          <p:nvPr/>
        </p:nvSpPr>
        <p:spPr>
          <a:xfrm>
            <a:off x="7432346" y="5255424"/>
            <a:ext cx="3706735" cy="419217"/>
          </a:xfrm>
          <a:prstGeom prst="rect">
            <a:avLst/>
          </a:prstGeom>
          <a:noFill/>
        </p:spPr>
        <p:txBody>
          <a:bodyPr wrap="square" rtlCol="0">
            <a:spAutoFit/>
          </a:bodyPr>
          <a:lstStyle/>
          <a:p>
            <a:pPr defTabSz="1078992">
              <a:spcAft>
                <a:spcPts val="600"/>
              </a:spcAft>
            </a:pPr>
            <a:r>
              <a:rPr lang="en-IE" sz="2124" kern="1200">
                <a:solidFill>
                  <a:schemeClr val="tx1"/>
                </a:solidFill>
                <a:latin typeface="+mn-lt"/>
                <a:ea typeface="+mn-ea"/>
                <a:cs typeface="+mn-cs"/>
              </a:rPr>
              <a:t>CONUL Library Staff</a:t>
            </a:r>
            <a:endParaRPr lang="en-IE"/>
          </a:p>
        </p:txBody>
      </p:sp>
      <p:pic>
        <p:nvPicPr>
          <p:cNvPr id="18" name="Content Placeholder 17" descr="Bar graph showing response rate by institution from CONUL library staff. At least one staff from 12 our of the 13 CONUL institutions responded. ">
            <a:extLst>
              <a:ext uri="{FF2B5EF4-FFF2-40B4-BE49-F238E27FC236}">
                <a16:creationId xmlns:a16="http://schemas.microsoft.com/office/drawing/2014/main" id="{F6D84F84-9CFE-EC3B-2404-9673183BF1ED}"/>
              </a:ext>
            </a:extLst>
          </p:cNvPr>
          <p:cNvPicPr>
            <a:picLocks noGrp="1" noChangeAspect="1"/>
          </p:cNvPicPr>
          <p:nvPr>
            <p:ph sz="half" idx="2"/>
          </p:nvPr>
        </p:nvPicPr>
        <p:blipFill>
          <a:blip r:embed="rId4"/>
          <a:stretch>
            <a:fillRect/>
          </a:stretch>
        </p:blipFill>
        <p:spPr>
          <a:xfrm>
            <a:off x="7217627" y="2276334"/>
            <a:ext cx="4136173" cy="3017373"/>
          </a:xfrm>
        </p:spPr>
      </p:pic>
    </p:spTree>
    <p:extLst>
      <p:ext uri="{BB962C8B-B14F-4D97-AF65-F5344CB8AC3E}">
        <p14:creationId xmlns:p14="http://schemas.microsoft.com/office/powerpoint/2010/main" val="1803695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4A29E-7073-C449-F764-7F97C3729ECA}"/>
              </a:ext>
            </a:extLst>
          </p:cNvPr>
          <p:cNvSpPr>
            <a:spLocks noGrp="1"/>
          </p:cNvSpPr>
          <p:nvPr>
            <p:ph type="title"/>
          </p:nvPr>
        </p:nvSpPr>
        <p:spPr/>
        <p:txBody>
          <a:bodyPr>
            <a:normAutofit/>
          </a:bodyPr>
          <a:lstStyle/>
          <a:p>
            <a:r>
              <a:rPr lang="en-IE" sz="4400" b="0" i="0" u="none" strike="noStrike" baseline="0">
                <a:effectLst/>
              </a:rPr>
              <a:t>Role Categories – CONUL Library Staff</a:t>
            </a:r>
            <a:endParaRPr lang="en-IE"/>
          </a:p>
        </p:txBody>
      </p:sp>
      <p:graphicFrame>
        <p:nvGraphicFramePr>
          <p:cNvPr id="4" name="Content Placeholder 3" descr="Bar graph of survey responses where CONUL library staff self-identified their role categories. 15 respondents self-identified as high managerial, 55 self-identified as intermediate managerial or professional, 54 self-identified as library assistant or senior library assistant, and 2 self-identified as other. ">
            <a:extLst>
              <a:ext uri="{FF2B5EF4-FFF2-40B4-BE49-F238E27FC236}">
                <a16:creationId xmlns:a16="http://schemas.microsoft.com/office/drawing/2014/main" id="{1042BFB4-37A8-4446-8368-DC01B74F3D61}"/>
              </a:ext>
            </a:extLst>
          </p:cNvPr>
          <p:cNvGraphicFramePr>
            <a:graphicFrameLocks noGrp="1"/>
          </p:cNvGraphicFramePr>
          <p:nvPr>
            <p:ph idx="1"/>
            <p:extLst>
              <p:ext uri="{D42A27DB-BD31-4B8C-83A1-F6EECF244321}">
                <p14:modId xmlns:p14="http://schemas.microsoft.com/office/powerpoint/2010/main" val="3973415425"/>
              </p:ext>
            </p:extLst>
          </p:nvPr>
        </p:nvGraphicFramePr>
        <p:xfrm>
          <a:off x="609601" y="1399822"/>
          <a:ext cx="11164710" cy="535093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048020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6C4028FD-8BAA-4A19-BFDE-594D991B75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04C9385-A92F-7D4B-59D2-75F0FC292E1A}"/>
              </a:ext>
            </a:extLst>
          </p:cNvPr>
          <p:cNvSpPr>
            <a:spLocks noGrp="1"/>
          </p:cNvSpPr>
          <p:nvPr>
            <p:ph type="title"/>
          </p:nvPr>
        </p:nvSpPr>
        <p:spPr>
          <a:xfrm>
            <a:off x="838200" y="556995"/>
            <a:ext cx="10515600" cy="1133693"/>
          </a:xfrm>
        </p:spPr>
        <p:txBody>
          <a:bodyPr vert="horz" lIns="91440" tIns="45720" rIns="91440" bIns="45720" rtlCol="0" anchor="ctr">
            <a:normAutofit/>
          </a:bodyPr>
          <a:lstStyle/>
          <a:p>
            <a:r>
              <a:rPr lang="en-US" sz="5200" kern="1200">
                <a:solidFill>
                  <a:schemeClr val="tx1"/>
                </a:solidFill>
                <a:latin typeface="+mj-lt"/>
                <a:ea typeface="+mj-ea"/>
                <a:cs typeface="+mj-cs"/>
              </a:rPr>
              <a:t>Is CPD mandatory in the Library? </a:t>
            </a:r>
          </a:p>
        </p:txBody>
      </p:sp>
      <p:graphicFrame>
        <p:nvGraphicFramePr>
          <p:cNvPr id="9" name="Content Placeholder 8" descr="Survey results from CONUL library directors for the question on if CPD is mandatory in the library. 8 responded it was not mandatory while 1 responded it was mandatory. ">
            <a:extLst>
              <a:ext uri="{FF2B5EF4-FFF2-40B4-BE49-F238E27FC236}">
                <a16:creationId xmlns:a16="http://schemas.microsoft.com/office/drawing/2014/main" id="{FAD2FBC1-2A43-47EC-A050-4E617DFF4808}"/>
              </a:ext>
            </a:extLst>
          </p:cNvPr>
          <p:cNvGraphicFramePr>
            <a:graphicFrameLocks noGrp="1"/>
          </p:cNvGraphicFramePr>
          <p:nvPr>
            <p:ph sz="half" idx="1"/>
            <p:extLst>
              <p:ext uri="{D42A27DB-BD31-4B8C-83A1-F6EECF244321}">
                <p14:modId xmlns:p14="http://schemas.microsoft.com/office/powerpoint/2010/main" val="2931172509"/>
              </p:ext>
            </p:extLst>
          </p:nvPr>
        </p:nvGraphicFramePr>
        <p:xfrm>
          <a:off x="838200" y="1825625"/>
          <a:ext cx="5181600" cy="435133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ontent Placeholder 6" descr="Survey results from CONUL library staff  for the question on if CPD is mandatory in the library. 86 responded it was not mandatory, 14 responded it was mandatory and 26 were unsure. ">
            <a:extLst>
              <a:ext uri="{FF2B5EF4-FFF2-40B4-BE49-F238E27FC236}">
                <a16:creationId xmlns:a16="http://schemas.microsoft.com/office/drawing/2014/main" id="{4281CF31-996A-4986-9C7D-1475570C4F05}"/>
              </a:ext>
            </a:extLst>
          </p:cNvPr>
          <p:cNvGraphicFramePr>
            <a:graphicFrameLocks noGrp="1"/>
          </p:cNvGraphicFramePr>
          <p:nvPr>
            <p:ph sz="half" idx="2"/>
            <p:extLst>
              <p:ext uri="{D42A27DB-BD31-4B8C-83A1-F6EECF244321}">
                <p14:modId xmlns:p14="http://schemas.microsoft.com/office/powerpoint/2010/main" val="2899897401"/>
              </p:ext>
            </p:extLst>
          </p:nvPr>
        </p:nvGraphicFramePr>
        <p:xfrm>
          <a:off x="6172200" y="1825625"/>
          <a:ext cx="5181600" cy="435133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2460619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dc073ff1-8b5c-4986-ab56-ffd7097e426b"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50938D6A8A3EF498FAFD4E7FD7BD90F" ma:contentTypeVersion="15" ma:contentTypeDescription="Create a new document." ma:contentTypeScope="" ma:versionID="5c6c2cc82f3eee5ecdced91eca5d8728">
  <xsd:schema xmlns:xsd="http://www.w3.org/2001/XMLSchema" xmlns:xs="http://www.w3.org/2001/XMLSchema" xmlns:p="http://schemas.microsoft.com/office/2006/metadata/properties" xmlns:ns3="dc073ff1-8b5c-4986-ab56-ffd7097e426b" xmlns:ns4="0c1d2fa0-ec34-4c7c-b2ee-2545b5e693d6" targetNamespace="http://schemas.microsoft.com/office/2006/metadata/properties" ma:root="true" ma:fieldsID="bb92909d9a0645505827d6a6d8bf24cb" ns3:_="" ns4:_="">
    <xsd:import namespace="dc073ff1-8b5c-4986-ab56-ffd7097e426b"/>
    <xsd:import namespace="0c1d2fa0-ec34-4c7c-b2ee-2545b5e693d6"/>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ServiceAutoKeyPoints" minOccurs="0"/>
                <xsd:element ref="ns3:MediaServiceKeyPoints" minOccurs="0"/>
                <xsd:element ref="ns4:SharedWithUsers" minOccurs="0"/>
                <xsd:element ref="ns4:SharedWithDetails" minOccurs="0"/>
                <xsd:element ref="ns4:SharingHintHash" minOccurs="0"/>
                <xsd:element ref="ns3:MediaLengthInSeconds"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073ff1-8b5c-4986-ab56-ffd7097e426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c1d2fa0-ec34-4c7c-b2ee-2545b5e693d6"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1902916-7F92-4E31-92C1-0C8547601622}">
  <ds:schemaRefs>
    <ds:schemaRef ds:uri="http://schemas.microsoft.com/sharepoint/v3/contenttype/forms"/>
  </ds:schemaRefs>
</ds:datastoreItem>
</file>

<file path=customXml/itemProps2.xml><?xml version="1.0" encoding="utf-8"?>
<ds:datastoreItem xmlns:ds="http://schemas.openxmlformats.org/officeDocument/2006/customXml" ds:itemID="{56CC6D14-AB19-4079-82F4-3790CDA9003F}">
  <ds:schemaRefs>
    <ds:schemaRef ds:uri="0c1d2fa0-ec34-4c7c-b2ee-2545b5e693d6"/>
    <ds:schemaRef ds:uri="dc073ff1-8b5c-4986-ab56-ffd7097e426b"/>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BB57D9CE-F70A-45F7-80C8-733ECFFAB8A5}">
  <ds:schemaRefs>
    <ds:schemaRef ds:uri="0c1d2fa0-ec34-4c7c-b2ee-2545b5e693d6"/>
    <ds:schemaRef ds:uri="dc073ff1-8b5c-4986-ab56-ffd7097e426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0</TotalTime>
  <Words>814</Words>
  <Application>Microsoft Office PowerPoint</Application>
  <PresentationFormat>Widescreen</PresentationFormat>
  <Paragraphs>138</Paragraphs>
  <Slides>26</Slides>
  <Notes>15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Arial</vt:lpstr>
      <vt:lpstr>Calibri</vt:lpstr>
      <vt:lpstr>Calibri Light</vt:lpstr>
      <vt:lpstr>Office Theme</vt:lpstr>
      <vt:lpstr>Looking at the Library through the lens of the SDGs  (Sustainable Development Goals)</vt:lpstr>
      <vt:lpstr>Introduction &amp; context</vt:lpstr>
      <vt:lpstr>Quote from ALA</vt:lpstr>
      <vt:lpstr>UN Sustainable Development Goals </vt:lpstr>
      <vt:lpstr>Previous research</vt:lpstr>
      <vt:lpstr>Results</vt:lpstr>
      <vt:lpstr>Response Rate by Institution</vt:lpstr>
      <vt:lpstr>Role Categories – CONUL Library Staff</vt:lpstr>
      <vt:lpstr>Is CPD mandatory in the Library? </vt:lpstr>
      <vt:lpstr>Is CPD encouraged in the Library?  </vt:lpstr>
      <vt:lpstr>Importance of CPD</vt:lpstr>
      <vt:lpstr>CPD Offerings from the Library</vt:lpstr>
      <vt:lpstr>CPD Supports from the Library</vt:lpstr>
      <vt:lpstr>CPD you wish were offered </vt:lpstr>
      <vt:lpstr>Calls for</vt:lpstr>
      <vt:lpstr>Barriers to engagement with CPD</vt:lpstr>
      <vt:lpstr>Suggestions</vt:lpstr>
      <vt:lpstr>SDG 3 </vt:lpstr>
      <vt:lpstr>SDG 4 </vt:lpstr>
      <vt:lpstr>SDG 8  </vt:lpstr>
      <vt:lpstr>Conclusion</vt:lpstr>
      <vt:lpstr>Future directions </vt:lpstr>
      <vt:lpstr>Selection of quotes – CONUL library staff</vt:lpstr>
      <vt:lpstr>Selection of quotes – CONUL library staff</vt:lpstr>
      <vt:lpstr>Quote – CONUL Library director</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Looking at the Library through the lens of the SDGs (Sustainable Development Goals</dc:title>
  <dc:creator>Stephanie Chen</dc:creator>
  <cp:lastModifiedBy>Siobhan Bowman</cp:lastModifiedBy>
  <cp:revision>2</cp:revision>
  <cp:lastPrinted>2023-05-11T08:25:06Z</cp:lastPrinted>
  <dcterms:created xsi:type="dcterms:W3CDTF">2023-05-02T18:13:08Z</dcterms:created>
  <dcterms:modified xsi:type="dcterms:W3CDTF">2023-07-10T10:49:26Z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0x010100E50938D6A8A3EF498FAFD4E7FD7BD90F</vt:lpwstr>
  </property>
</Properties>
</file>