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bin" ContentType="application/vnd.openxmlformats-officedocument.oleObject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2" r:id="rId6"/>
    <p:sldId id="261" r:id="rId7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757"/>
    <p:restoredTop sz="93626"/>
  </p:normalViewPr>
  <p:slideViewPr>
    <p:cSldViewPr snapToGrid="0" snapToObjects="1">
      <p:cViewPr>
        <p:scale>
          <a:sx n="100" d="100"/>
          <a:sy n="100" d="100"/>
        </p:scale>
        <p:origin x="2616" y="3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24.emf"/><Relationship Id="rId4" Type="http://schemas.openxmlformats.org/officeDocument/2006/relationships/image" Target="../media/image25.emf"/><Relationship Id="rId5" Type="http://schemas.openxmlformats.org/officeDocument/2006/relationships/image" Target="../media/image26.emf"/><Relationship Id="rId6" Type="http://schemas.openxmlformats.org/officeDocument/2006/relationships/image" Target="../media/image27.emf"/><Relationship Id="rId7" Type="http://schemas.openxmlformats.org/officeDocument/2006/relationships/image" Target="../media/image28.emf"/><Relationship Id="rId8" Type="http://schemas.openxmlformats.org/officeDocument/2006/relationships/image" Target="../media/image29.emf"/><Relationship Id="rId1" Type="http://schemas.openxmlformats.org/officeDocument/2006/relationships/image" Target="../media/image22.emf"/><Relationship Id="rId2" Type="http://schemas.openxmlformats.org/officeDocument/2006/relationships/image" Target="../media/image23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Relationship Id="rId2" Type="http://schemas.openxmlformats.org/officeDocument/2006/relationships/image" Target="../media/image35.emf"/><Relationship Id="rId3" Type="http://schemas.openxmlformats.org/officeDocument/2006/relationships/image" Target="../media/image36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AA08DF-C7EE-6447-BB9D-D61BCE7AF81F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6D1A98-42AA-3B4E-A12D-12AED0B988A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802704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 err="1" smtClean="0"/>
              <a:t>EP_Patch</a:t>
            </a:r>
            <a:r>
              <a:rPr lang="fr-FR" dirty="0" smtClean="0"/>
              <a:t>-</a:t>
            </a:r>
            <a:r>
              <a:rPr lang="fr-FR" dirty="0" err="1" smtClean="0"/>
              <a:t>Feb</a:t>
            </a:r>
            <a:r>
              <a:rPr lang="fr-FR" dirty="0" smtClean="0"/>
              <a:t>-April-</a:t>
            </a:r>
            <a:r>
              <a:rPr lang="fr-FR" dirty="0" err="1" smtClean="0"/>
              <a:t>June</a:t>
            </a:r>
            <a:r>
              <a:rPr lang="fr-FR" dirty="0" smtClean="0"/>
              <a:t> 2016.pzf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T-test unpaired</a:t>
            </a:r>
            <a:r>
              <a:rPr lang="en-GB" baseline="0" dirty="0" smtClean="0"/>
              <a:t> use non parametric one-side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err="1" smtClean="0"/>
              <a:t>Rond</a:t>
            </a:r>
            <a:r>
              <a:rPr lang="en-GB" baseline="0" dirty="0" smtClean="0"/>
              <a:t> : 2308</a:t>
            </a:r>
            <a:br>
              <a:rPr lang="en-GB" baseline="0" dirty="0" smtClean="0"/>
            </a:br>
            <a:r>
              <a:rPr lang="en-GB" baseline="0" dirty="0" err="1" smtClean="0"/>
              <a:t>Carré</a:t>
            </a:r>
            <a:r>
              <a:rPr lang="en-GB" baseline="0" dirty="0" smtClean="0"/>
              <a:t> : 2327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Triangle haut : 2254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smtClean="0"/>
              <a:t>Triangle bas : 2307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baseline="0" dirty="0" err="1" smtClean="0"/>
              <a:t>Losange</a:t>
            </a:r>
            <a:r>
              <a:rPr lang="en-GB" baseline="0" dirty="0" smtClean="0"/>
              <a:t> : 73</a:t>
            </a:r>
          </a:p>
          <a:p>
            <a:endParaRPr lang="en-GB" dirty="0" smtClean="0"/>
          </a:p>
          <a:p>
            <a:r>
              <a:rPr lang="en-GB" b="1" dirty="0" err="1" smtClean="0">
                <a:solidFill>
                  <a:srgbClr val="FF0000"/>
                </a:solidFill>
              </a:rPr>
              <a:t>Taille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mise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en</a:t>
            </a:r>
            <a:r>
              <a:rPr lang="en-GB" b="1" dirty="0" smtClean="0">
                <a:solidFill>
                  <a:srgbClr val="FF0000"/>
                </a:solidFill>
              </a:rPr>
              <a:t> </a:t>
            </a:r>
            <a:r>
              <a:rPr lang="en-GB" b="1" dirty="0" err="1" smtClean="0">
                <a:solidFill>
                  <a:srgbClr val="FF0000"/>
                </a:solidFill>
              </a:rPr>
              <a:t>largeur</a:t>
            </a:r>
            <a:r>
              <a:rPr lang="en-GB" b="1" dirty="0" smtClean="0">
                <a:solidFill>
                  <a:srgbClr val="FF0000"/>
                </a:solidFill>
              </a:rPr>
              <a:t> : 8.6 cm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7E092D6-D44E-6F43-8EEB-750F615EC7DF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51589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% par rapport</a:t>
            </a:r>
            <a:r>
              <a:rPr lang="fr-FR" baseline="0" dirty="0" smtClean="0"/>
              <a:t> aux vivantes, identiques au graphes FACS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41233D-CAD5-441C-BC62-1E84A305359A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301546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54737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70900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27210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99732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278754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1709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5243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937730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8938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11196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 smtClean="0"/>
              <a:t>Faire glisser l'image vers l'espace réservé ou cliquer sur l'icône pour l'ajouter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26465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et modifiez le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9E9AB3-1C99-E24B-B063-DF3D81234FC3}" type="datetimeFigureOut">
              <a:rPr lang="fr-FR" smtClean="0"/>
              <a:t>25/06/2019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C9A7AC-F95E-FC40-9A26-38308A5F538C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98398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png"/><Relationship Id="rId12" Type="http://schemas.openxmlformats.org/officeDocument/2006/relationships/image" Target="../media/image11.png"/><Relationship Id="rId13" Type="http://schemas.openxmlformats.org/officeDocument/2006/relationships/image" Target="../media/image12.png"/><Relationship Id="rId14" Type="http://schemas.openxmlformats.org/officeDocument/2006/relationships/image" Target="../media/image13.png"/><Relationship Id="rId15" Type="http://schemas.openxmlformats.org/officeDocument/2006/relationships/image" Target="../media/image14.png"/><Relationship Id="rId16" Type="http://schemas.openxmlformats.org/officeDocument/2006/relationships/image" Target="../media/image15.png"/><Relationship Id="rId17" Type="http://schemas.openxmlformats.org/officeDocument/2006/relationships/image" Target="../media/image16.png"/><Relationship Id="rId18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8.png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5.bin"/><Relationship Id="rId12" Type="http://schemas.openxmlformats.org/officeDocument/2006/relationships/image" Target="../media/image26.emf"/><Relationship Id="rId13" Type="http://schemas.openxmlformats.org/officeDocument/2006/relationships/oleObject" Target="../embeddings/oleObject6.bin"/><Relationship Id="rId14" Type="http://schemas.openxmlformats.org/officeDocument/2006/relationships/image" Target="../media/image27.emf"/><Relationship Id="rId15" Type="http://schemas.openxmlformats.org/officeDocument/2006/relationships/oleObject" Target="../embeddings/oleObject7.bin"/><Relationship Id="rId16" Type="http://schemas.openxmlformats.org/officeDocument/2006/relationships/image" Target="../media/image28.emf"/><Relationship Id="rId17" Type="http://schemas.openxmlformats.org/officeDocument/2006/relationships/oleObject" Target="../embeddings/oleObject8.bin"/><Relationship Id="rId18" Type="http://schemas.openxmlformats.org/officeDocument/2006/relationships/image" Target="../media/image29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Relationship Id="rId3" Type="http://schemas.openxmlformats.org/officeDocument/2006/relationships/oleObject" Target="../embeddings/oleObject1.bin"/><Relationship Id="rId4" Type="http://schemas.openxmlformats.org/officeDocument/2006/relationships/image" Target="../media/image22.emf"/><Relationship Id="rId5" Type="http://schemas.openxmlformats.org/officeDocument/2006/relationships/oleObject" Target="../embeddings/oleObject2.bin"/><Relationship Id="rId6" Type="http://schemas.openxmlformats.org/officeDocument/2006/relationships/image" Target="../media/image23.emf"/><Relationship Id="rId7" Type="http://schemas.openxmlformats.org/officeDocument/2006/relationships/oleObject" Target="../embeddings/oleObject3.bin"/><Relationship Id="rId8" Type="http://schemas.openxmlformats.org/officeDocument/2006/relationships/image" Target="../media/image24.emf"/><Relationship Id="rId9" Type="http://schemas.openxmlformats.org/officeDocument/2006/relationships/oleObject" Target="../embeddings/oleObject4.bin"/><Relationship Id="rId10" Type="http://schemas.openxmlformats.org/officeDocument/2006/relationships/image" Target="../media/image25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tiff"/><Relationship Id="rId4" Type="http://schemas.openxmlformats.org/officeDocument/2006/relationships/image" Target="../media/image32.tiff"/><Relationship Id="rId5" Type="http://schemas.openxmlformats.org/officeDocument/2006/relationships/image" Target="../media/image33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0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9.bin"/><Relationship Id="rId4" Type="http://schemas.openxmlformats.org/officeDocument/2006/relationships/image" Target="../media/image34.emf"/><Relationship Id="rId5" Type="http://schemas.openxmlformats.org/officeDocument/2006/relationships/oleObject" Target="../embeddings/oleObject10.bin"/><Relationship Id="rId6" Type="http://schemas.openxmlformats.org/officeDocument/2006/relationships/image" Target="../media/image35.emf"/><Relationship Id="rId7" Type="http://schemas.openxmlformats.org/officeDocument/2006/relationships/oleObject" Target="../embeddings/oleObject11.bin"/><Relationship Id="rId8" Type="http://schemas.openxmlformats.org/officeDocument/2006/relationships/image" Target="../media/image36.emf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/>
          <p:cNvSpPr txBox="1"/>
          <p:nvPr/>
        </p:nvSpPr>
        <p:spPr>
          <a:xfrm>
            <a:off x="68091" y="4494621"/>
            <a:ext cx="863404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Supplementary material 1. Optimization of the surface EP V/cm parameter for </a:t>
            </a:r>
            <a:r>
              <a:rPr lang="en-US" sz="1000" b="1" dirty="0" err="1">
                <a:latin typeface="Arial" charset="0"/>
                <a:ea typeface="Arial" charset="0"/>
                <a:cs typeface="Arial" charset="0"/>
              </a:rPr>
              <a:t>pLuc</a:t>
            </a:r>
            <a:r>
              <a:rPr lang="en-US" sz="1000" b="1" dirty="0">
                <a:latin typeface="Arial" charset="0"/>
                <a:ea typeface="Arial" charset="0"/>
                <a:cs typeface="Arial" charset="0"/>
              </a:rPr>
              <a:t> expression in pig skin </a:t>
            </a:r>
            <a:r>
              <a:rPr lang="en-US" sz="1000" b="1" i="1" dirty="0">
                <a:latin typeface="Arial" charset="0"/>
                <a:ea typeface="Arial" charset="0"/>
                <a:cs typeface="Arial" charset="0"/>
              </a:rPr>
              <a:t>in vivo.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en-US" sz="1000" dirty="0" err="1">
                <a:latin typeface="Arial" charset="0"/>
                <a:ea typeface="Arial" charset="0"/>
                <a:cs typeface="Arial" charset="0"/>
              </a:rPr>
              <a:t>pLuc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(100 µg) was injected </a:t>
            </a:r>
            <a:r>
              <a:rPr lang="en-US" sz="1000" dirty="0" err="1">
                <a:latin typeface="Arial" charset="0"/>
                <a:ea typeface="Arial" charset="0"/>
                <a:cs typeface="Arial" charset="0"/>
              </a:rPr>
              <a:t>intradermally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in pig skin followed by surface EP (6 pulses, 10 </a:t>
            </a:r>
            <a:r>
              <a:rPr lang="en-US" sz="1000" dirty="0" err="1"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per pulse with 90 </a:t>
            </a:r>
            <a:r>
              <a:rPr lang="en-US" sz="1000" dirty="0" err="1">
                <a:latin typeface="Arial" charset="0"/>
                <a:ea typeface="Arial" charset="0"/>
                <a:cs typeface="Arial" charset="0"/>
              </a:rPr>
              <a:t>ms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intervals). Different voltages per cm pulses were applied. After 48 hours, the site of surface EP was harvested and processed to measure the luciferase activity (p/s/cm²/</a:t>
            </a:r>
            <a:r>
              <a:rPr lang="en-US" sz="1000" dirty="0" err="1">
                <a:latin typeface="Arial" charset="0"/>
                <a:ea typeface="Arial" charset="0"/>
                <a:cs typeface="Arial" charset="0"/>
              </a:rPr>
              <a:t>sr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). Skin control was harvested. The luciferase activity of the skin biopsies treated at different V/cm from a given pig is represented by the same symbol and 5 pigs have been used in total (2308 </a:t>
            </a:r>
            <a:r>
              <a:rPr lang="en-US" sz="1000" dirty="0">
                <a:latin typeface="Arial" charset="0"/>
                <a:ea typeface="Arial" charset="0"/>
                <a:cs typeface="Arial" charset="0"/>
                <a:sym typeface="Wingdings" charset="2"/>
              </a:rPr>
              <a:t>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, 2327 </a:t>
            </a:r>
            <a:r>
              <a:rPr lang="en-US" sz="1000" dirty="0">
                <a:latin typeface="Arial" charset="0"/>
                <a:ea typeface="Arial" charset="0"/>
                <a:cs typeface="Arial" charset="0"/>
                <a:sym typeface="Wingdings 2" charset="2"/>
              </a:rPr>
              <a:t>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, 2254 </a:t>
            </a:r>
            <a:r>
              <a:rPr lang="en-US" sz="1000" dirty="0">
                <a:latin typeface="Arial" charset="0"/>
                <a:ea typeface="Arial" charset="0"/>
                <a:cs typeface="Arial" charset="0"/>
                <a:sym typeface="Wingdings 3" charset="2"/>
              </a:rPr>
              <a:t>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, 2307 </a:t>
            </a:r>
            <a:r>
              <a:rPr lang="en-US" sz="1000" dirty="0">
                <a:latin typeface="Arial" charset="0"/>
                <a:ea typeface="Arial" charset="0"/>
                <a:cs typeface="Arial" charset="0"/>
                <a:sym typeface="Wingdings 3" charset="2"/>
              </a:rPr>
              <a:t>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 , 73 </a:t>
            </a:r>
            <a:r>
              <a:rPr lang="en-US" sz="1000" dirty="0">
                <a:latin typeface="Arial" charset="0"/>
                <a:ea typeface="Arial" charset="0"/>
                <a:cs typeface="Arial" charset="0"/>
                <a:sym typeface="Wingdings 2" charset="2"/>
              </a:rPr>
              <a:t></a:t>
            </a:r>
            <a:r>
              <a:rPr lang="en-US" sz="1000" dirty="0">
                <a:latin typeface="Arial" charset="0"/>
                <a:ea typeface="Arial" charset="0"/>
                <a:cs typeface="Arial" charset="0"/>
              </a:rPr>
              <a:t>). The luciferase activity mean obtained at a given V/cm from different pig is shown as a horizontal bar. Significant differences between the injected sites and control sites were determined with the non-parametric Mann-Whitney test (*, p &lt; 0.05).</a:t>
            </a:r>
            <a:endParaRPr lang="fr-FR" sz="1000" dirty="0">
              <a:latin typeface="Arial" charset="0"/>
              <a:ea typeface="Arial" charset="0"/>
              <a:cs typeface="Arial" charset="0"/>
            </a:endParaRPr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" name="Groupe 17"/>
          <p:cNvGrpSpPr>
            <a:grpSpLocks noChangeAspect="1"/>
          </p:cNvGrpSpPr>
          <p:nvPr/>
        </p:nvGrpSpPr>
        <p:grpSpPr>
          <a:xfrm>
            <a:off x="2773101" y="793925"/>
            <a:ext cx="3087841" cy="2635075"/>
            <a:chOff x="3025610" y="1855134"/>
            <a:chExt cx="2936533" cy="2505953"/>
          </a:xfrm>
        </p:grpSpPr>
        <p:sp>
          <p:nvSpPr>
            <p:cNvPr id="46" name="ZoneTexte 45"/>
            <p:cNvSpPr txBox="1"/>
            <p:nvPr/>
          </p:nvSpPr>
          <p:spPr>
            <a:xfrm>
              <a:off x="3716842" y="1855134"/>
              <a:ext cx="19711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7" name="Image 46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468054" y="2051870"/>
              <a:ext cx="2452858" cy="1951037"/>
            </a:xfrm>
            <a:prstGeom prst="rect">
              <a:avLst/>
            </a:prstGeom>
          </p:spPr>
        </p:pic>
        <p:sp>
          <p:nvSpPr>
            <p:cNvPr id="10" name="ZoneTexte 9"/>
            <p:cNvSpPr txBox="1"/>
            <p:nvPr/>
          </p:nvSpPr>
          <p:spPr>
            <a:xfrm rot="16200000">
              <a:off x="2319143" y="2982922"/>
              <a:ext cx="1617821" cy="204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Average radiance [p/s/cm²/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sr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]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3517382" y="4145643"/>
              <a:ext cx="24447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V/cm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3222785" y="3752479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10</a:t>
              </a:r>
              <a:r>
                <a:rPr lang="en-GB" sz="800" baseline="30000" dirty="0"/>
                <a:t>2</a:t>
              </a: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3215094" y="3453743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10</a:t>
              </a:r>
              <a:r>
                <a:rPr lang="en-GB" sz="800" baseline="30000" dirty="0"/>
                <a:t>3</a:t>
              </a: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3218592" y="315500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10</a:t>
              </a:r>
              <a:r>
                <a:rPr lang="en-GB" sz="800" baseline="30000" dirty="0"/>
                <a:t>4</a:t>
              </a: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3215817" y="2856273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10</a:t>
              </a:r>
              <a:r>
                <a:rPr lang="en-GB" sz="800" baseline="30000" dirty="0" smtClean="0"/>
                <a:t>5</a:t>
              </a:r>
              <a:endParaRPr lang="en-GB" sz="800" baseline="30000" dirty="0"/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3215817" y="2557538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10</a:t>
              </a:r>
              <a:r>
                <a:rPr lang="en-GB" sz="800" baseline="30000" dirty="0"/>
                <a:t>6</a:t>
              </a: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3220290" y="2258803"/>
              <a:ext cx="32252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800" dirty="0" smtClean="0"/>
                <a:t>10</a:t>
              </a:r>
              <a:r>
                <a:rPr lang="en-GB" sz="800" baseline="30000" dirty="0"/>
                <a:t>7</a:t>
              </a:r>
            </a:p>
          </p:txBody>
        </p:sp>
        <p:sp>
          <p:nvSpPr>
            <p:cNvPr id="33" name="ZoneTexte 32"/>
            <p:cNvSpPr txBox="1"/>
            <p:nvPr/>
          </p:nvSpPr>
          <p:spPr>
            <a:xfrm rot="19009909">
              <a:off x="3442630" y="3930921"/>
              <a:ext cx="452368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CTRL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 rot="19009909">
              <a:off x="3951985" y="3860356"/>
              <a:ext cx="242374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 rot="19009909">
              <a:off x="4175562" y="3907459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430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 rot="19009909">
              <a:off x="4501308" y="3907256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 rot="19009909">
              <a:off x="4827634" y="3910964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600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 rot="19009909">
              <a:off x="5146091" y="3907254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670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 rot="19009909">
              <a:off x="5470389" y="3908611"/>
              <a:ext cx="357790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830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3718994" y="2145598"/>
              <a:ext cx="132131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Connecteur droit 41"/>
            <p:cNvCxnSpPr/>
            <p:nvPr/>
          </p:nvCxnSpPr>
          <p:spPr>
            <a:xfrm>
              <a:off x="3718994" y="2272774"/>
              <a:ext cx="1321319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>
              <a:off x="3719948" y="2128458"/>
              <a:ext cx="1644216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>
              <a:off x="3716842" y="1982312"/>
              <a:ext cx="1971172" cy="0"/>
            </a:xfrm>
            <a:prstGeom prst="line">
              <a:avLst/>
            </a:prstGeom>
            <a:ln w="1270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5" name="ZoneTexte 44"/>
            <p:cNvSpPr txBox="1"/>
            <p:nvPr/>
          </p:nvSpPr>
          <p:spPr>
            <a:xfrm>
              <a:off x="3719948" y="2001283"/>
              <a:ext cx="164421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*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6466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er 3"/>
          <p:cNvGrpSpPr/>
          <p:nvPr/>
        </p:nvGrpSpPr>
        <p:grpSpPr>
          <a:xfrm>
            <a:off x="151776" y="373136"/>
            <a:ext cx="7058129" cy="6051025"/>
            <a:chOff x="151776" y="373136"/>
            <a:chExt cx="7058129" cy="6051025"/>
          </a:xfrm>
        </p:grpSpPr>
        <p:pic>
          <p:nvPicPr>
            <p:cNvPr id="98" name="Image 97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38351" y="5055297"/>
              <a:ext cx="1123987" cy="1105065"/>
            </a:xfrm>
            <a:prstGeom prst="rect">
              <a:avLst/>
            </a:prstGeom>
          </p:spPr>
        </p:pic>
        <p:sp>
          <p:nvSpPr>
            <p:cNvPr id="99" name="ZoneTexte 98"/>
            <p:cNvSpPr txBox="1"/>
            <p:nvPr/>
          </p:nvSpPr>
          <p:spPr>
            <a:xfrm rot="16200000">
              <a:off x="2682359" y="5451974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ZoneTexte 99"/>
            <p:cNvSpPr txBox="1"/>
            <p:nvPr/>
          </p:nvSpPr>
          <p:spPr>
            <a:xfrm>
              <a:off x="3397220" y="6175688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Forme libre 100"/>
            <p:cNvSpPr/>
            <p:nvPr/>
          </p:nvSpPr>
          <p:spPr>
            <a:xfrm>
              <a:off x="3706798" y="5540367"/>
              <a:ext cx="317053" cy="376788"/>
            </a:xfrm>
            <a:custGeom>
              <a:avLst/>
              <a:gdLst>
                <a:gd name="connsiteX0" fmla="*/ 215964 w 317053"/>
                <a:gd name="connsiteY0" fmla="*/ 0 h 376788"/>
                <a:gd name="connsiteX1" fmla="*/ 9190 w 317053"/>
                <a:gd name="connsiteY1" fmla="*/ 156229 h 376788"/>
                <a:gd name="connsiteX2" fmla="*/ 0 w 317053"/>
                <a:gd name="connsiteY2" fmla="*/ 312458 h 376788"/>
                <a:gd name="connsiteX3" fmla="*/ 82710 w 317053"/>
                <a:gd name="connsiteY3" fmla="*/ 376788 h 376788"/>
                <a:gd name="connsiteX4" fmla="*/ 225154 w 317053"/>
                <a:gd name="connsiteY4" fmla="*/ 294078 h 376788"/>
                <a:gd name="connsiteX5" fmla="*/ 317053 w 317053"/>
                <a:gd name="connsiteY5" fmla="*/ 41354 h 376788"/>
                <a:gd name="connsiteX6" fmla="*/ 215964 w 317053"/>
                <a:gd name="connsiteY6" fmla="*/ 0 h 37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053" h="376788">
                  <a:moveTo>
                    <a:pt x="215964" y="0"/>
                  </a:moveTo>
                  <a:lnTo>
                    <a:pt x="9190" y="156229"/>
                  </a:lnTo>
                  <a:lnTo>
                    <a:pt x="0" y="312458"/>
                  </a:lnTo>
                  <a:lnTo>
                    <a:pt x="82710" y="376788"/>
                  </a:lnTo>
                  <a:lnTo>
                    <a:pt x="225154" y="294078"/>
                  </a:lnTo>
                  <a:lnTo>
                    <a:pt x="317053" y="41354"/>
                  </a:lnTo>
                  <a:lnTo>
                    <a:pt x="215964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02" name="Forme libre 101"/>
            <p:cNvSpPr/>
            <p:nvPr/>
          </p:nvSpPr>
          <p:spPr>
            <a:xfrm>
              <a:off x="3412719" y="5265071"/>
              <a:ext cx="675461" cy="312458"/>
            </a:xfrm>
            <a:custGeom>
              <a:avLst/>
              <a:gdLst>
                <a:gd name="connsiteX0" fmla="*/ 298673 w 675461"/>
                <a:gd name="connsiteY0" fmla="*/ 0 h 312458"/>
                <a:gd name="connsiteX1" fmla="*/ 0 w 675461"/>
                <a:gd name="connsiteY1" fmla="*/ 133254 h 312458"/>
                <a:gd name="connsiteX2" fmla="*/ 0 w 675461"/>
                <a:gd name="connsiteY2" fmla="*/ 289483 h 312458"/>
                <a:gd name="connsiteX3" fmla="*/ 413548 w 675461"/>
                <a:gd name="connsiteY3" fmla="*/ 312458 h 312458"/>
                <a:gd name="connsiteX4" fmla="*/ 519232 w 675461"/>
                <a:gd name="connsiteY4" fmla="*/ 252724 h 312458"/>
                <a:gd name="connsiteX5" fmla="*/ 675461 w 675461"/>
                <a:gd name="connsiteY5" fmla="*/ 124064 h 312458"/>
                <a:gd name="connsiteX6" fmla="*/ 298673 w 675461"/>
                <a:gd name="connsiteY6" fmla="*/ 0 h 31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5461" h="312458">
                  <a:moveTo>
                    <a:pt x="298673" y="0"/>
                  </a:moveTo>
                  <a:lnTo>
                    <a:pt x="0" y="133254"/>
                  </a:lnTo>
                  <a:lnTo>
                    <a:pt x="0" y="289483"/>
                  </a:lnTo>
                  <a:lnTo>
                    <a:pt x="413548" y="312458"/>
                  </a:lnTo>
                  <a:lnTo>
                    <a:pt x="519232" y="252724"/>
                  </a:lnTo>
                  <a:lnTo>
                    <a:pt x="675461" y="124064"/>
                  </a:lnTo>
                  <a:lnTo>
                    <a:pt x="298673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3938184" y="5564120"/>
              <a:ext cx="441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cDC1</a:t>
              </a:r>
              <a:endParaRPr lang="fr-FR" sz="8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0.1%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598652" y="654872"/>
              <a:ext cx="1125873" cy="1122501"/>
            </a:xfrm>
            <a:prstGeom prst="rect">
              <a:avLst/>
            </a:prstGeom>
          </p:spPr>
        </p:pic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602414" y="3680916"/>
              <a:ext cx="1128720" cy="1109718"/>
            </a:xfrm>
            <a:prstGeom prst="rect">
              <a:avLst/>
            </a:prstGeom>
          </p:spPr>
        </p:pic>
        <p:sp>
          <p:nvSpPr>
            <p:cNvPr id="58" name="ZoneTexte 57"/>
            <p:cNvSpPr txBox="1"/>
            <p:nvPr/>
          </p:nvSpPr>
          <p:spPr>
            <a:xfrm rot="16200000">
              <a:off x="-921120" y="1777243"/>
              <a:ext cx="2396390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Control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9" name="Connecteur droit 58"/>
            <p:cNvCxnSpPr/>
            <p:nvPr/>
          </p:nvCxnSpPr>
          <p:spPr>
            <a:xfrm>
              <a:off x="382148" y="703284"/>
              <a:ext cx="0" cy="239639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6" name="Image 15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5792" y="661357"/>
              <a:ext cx="1129912" cy="1110890"/>
            </a:xfrm>
            <a:prstGeom prst="rect">
              <a:avLst/>
            </a:prstGeom>
          </p:spPr>
        </p:pic>
        <p:sp>
          <p:nvSpPr>
            <p:cNvPr id="21" name="ZoneTexte 20"/>
            <p:cNvSpPr txBox="1"/>
            <p:nvPr/>
          </p:nvSpPr>
          <p:spPr>
            <a:xfrm rot="16200000">
              <a:off x="8472" y="1057584"/>
              <a:ext cx="951153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Live/Dead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730586" y="1778339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FSC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Forme libre 28"/>
            <p:cNvSpPr/>
            <p:nvPr/>
          </p:nvSpPr>
          <p:spPr>
            <a:xfrm>
              <a:off x="754649" y="895305"/>
              <a:ext cx="936864" cy="592752"/>
            </a:xfrm>
            <a:custGeom>
              <a:avLst/>
              <a:gdLst>
                <a:gd name="connsiteX0" fmla="*/ 133255 w 918995"/>
                <a:gd name="connsiteY0" fmla="*/ 156229 h 592752"/>
                <a:gd name="connsiteX1" fmla="*/ 330839 w 918995"/>
                <a:gd name="connsiteY1" fmla="*/ 68925 h 592752"/>
                <a:gd name="connsiteX2" fmla="*/ 675462 w 918995"/>
                <a:gd name="connsiteY2" fmla="*/ 0 h 592752"/>
                <a:gd name="connsiteX3" fmla="*/ 918995 w 918995"/>
                <a:gd name="connsiteY3" fmla="*/ 0 h 592752"/>
                <a:gd name="connsiteX4" fmla="*/ 918995 w 918995"/>
                <a:gd name="connsiteY4" fmla="*/ 578967 h 592752"/>
                <a:gd name="connsiteX5" fmla="*/ 22975 w 918995"/>
                <a:gd name="connsiteY5" fmla="*/ 592752 h 592752"/>
                <a:gd name="connsiteX6" fmla="*/ 0 w 918995"/>
                <a:gd name="connsiteY6" fmla="*/ 317053 h 592752"/>
                <a:gd name="connsiteX7" fmla="*/ 82710 w 918995"/>
                <a:gd name="connsiteY7" fmla="*/ 188394 h 592752"/>
                <a:gd name="connsiteX8" fmla="*/ 133255 w 918995"/>
                <a:gd name="connsiteY8" fmla="*/ 156229 h 59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995" h="592752">
                  <a:moveTo>
                    <a:pt x="133255" y="156229"/>
                  </a:moveTo>
                  <a:lnTo>
                    <a:pt x="330839" y="68925"/>
                  </a:lnTo>
                  <a:lnTo>
                    <a:pt x="675462" y="0"/>
                  </a:lnTo>
                  <a:lnTo>
                    <a:pt x="918995" y="0"/>
                  </a:lnTo>
                  <a:lnTo>
                    <a:pt x="918995" y="578967"/>
                  </a:lnTo>
                  <a:lnTo>
                    <a:pt x="22975" y="592752"/>
                  </a:lnTo>
                  <a:lnTo>
                    <a:pt x="0" y="317053"/>
                  </a:lnTo>
                  <a:lnTo>
                    <a:pt x="82710" y="188394"/>
                  </a:lnTo>
                  <a:lnTo>
                    <a:pt x="133255" y="156229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183058" y="373136"/>
              <a:ext cx="198752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Connecteur en angle 37"/>
            <p:cNvCxnSpPr>
              <a:stCxn id="29" idx="1"/>
              <a:endCxn id="18" idx="0"/>
            </p:cNvCxnSpPr>
            <p:nvPr/>
          </p:nvCxnSpPr>
          <p:spPr>
            <a:xfrm flipV="1">
              <a:off x="1091921" y="657982"/>
              <a:ext cx="1387853" cy="306248"/>
            </a:xfrm>
            <a:prstGeom prst="bentConnector4">
              <a:avLst>
                <a:gd name="adj1" fmla="val -1550"/>
                <a:gd name="adj2" fmla="val 134061"/>
              </a:avLst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18" name="Image 17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914818" y="657982"/>
              <a:ext cx="1129912" cy="1110890"/>
            </a:xfrm>
            <a:prstGeom prst="rect">
              <a:avLst/>
            </a:prstGeom>
          </p:spPr>
        </p:pic>
        <p:sp>
          <p:nvSpPr>
            <p:cNvPr id="23" name="ZoneTexte 22"/>
            <p:cNvSpPr txBox="1"/>
            <p:nvPr/>
          </p:nvSpPr>
          <p:spPr>
            <a:xfrm rot="16200000">
              <a:off x="1359234" y="1063509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>
              <a:off x="2060413" y="1772985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Forme libre 30"/>
            <p:cNvSpPr/>
            <p:nvPr/>
          </p:nvSpPr>
          <p:spPr>
            <a:xfrm>
              <a:off x="2718211" y="949686"/>
              <a:ext cx="298673" cy="693841"/>
            </a:xfrm>
            <a:custGeom>
              <a:avLst/>
              <a:gdLst>
                <a:gd name="connsiteX0" fmla="*/ 142444 w 298673"/>
                <a:gd name="connsiteY0" fmla="*/ 4595 h 693841"/>
                <a:gd name="connsiteX1" fmla="*/ 18380 w 298673"/>
                <a:gd name="connsiteY1" fmla="*/ 124064 h 693841"/>
                <a:gd name="connsiteX2" fmla="*/ 0 w 298673"/>
                <a:gd name="connsiteY2" fmla="*/ 330838 h 693841"/>
                <a:gd name="connsiteX3" fmla="*/ 13785 w 298673"/>
                <a:gd name="connsiteY3" fmla="*/ 601941 h 693841"/>
                <a:gd name="connsiteX4" fmla="*/ 119469 w 298673"/>
                <a:gd name="connsiteY4" fmla="*/ 693841 h 693841"/>
                <a:gd name="connsiteX5" fmla="*/ 248129 w 298673"/>
                <a:gd name="connsiteY5" fmla="*/ 578966 h 693841"/>
                <a:gd name="connsiteX6" fmla="*/ 298673 w 298673"/>
                <a:gd name="connsiteY6" fmla="*/ 206773 h 693841"/>
                <a:gd name="connsiteX7" fmla="*/ 289483 w 298673"/>
                <a:gd name="connsiteY7" fmla="*/ 0 h 693841"/>
                <a:gd name="connsiteX8" fmla="*/ 142444 w 298673"/>
                <a:gd name="connsiteY8" fmla="*/ 4595 h 69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673" h="693841">
                  <a:moveTo>
                    <a:pt x="142444" y="4595"/>
                  </a:moveTo>
                  <a:lnTo>
                    <a:pt x="18380" y="124064"/>
                  </a:lnTo>
                  <a:lnTo>
                    <a:pt x="0" y="330838"/>
                  </a:lnTo>
                  <a:lnTo>
                    <a:pt x="13785" y="601941"/>
                  </a:lnTo>
                  <a:lnTo>
                    <a:pt x="119469" y="693841"/>
                  </a:lnTo>
                  <a:lnTo>
                    <a:pt x="248129" y="578966"/>
                  </a:lnTo>
                  <a:lnTo>
                    <a:pt x="298673" y="206773"/>
                  </a:lnTo>
                  <a:lnTo>
                    <a:pt x="289483" y="0"/>
                  </a:lnTo>
                  <a:lnTo>
                    <a:pt x="142444" y="4595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2" name="Forme libre 31"/>
            <p:cNvSpPr/>
            <p:nvPr/>
          </p:nvSpPr>
          <p:spPr>
            <a:xfrm>
              <a:off x="2070319" y="834811"/>
              <a:ext cx="748981" cy="822501"/>
            </a:xfrm>
            <a:custGeom>
              <a:avLst/>
              <a:gdLst>
                <a:gd name="connsiteX0" fmla="*/ 748981 w 748981"/>
                <a:gd name="connsiteY0" fmla="*/ 96495 h 822501"/>
                <a:gd name="connsiteX1" fmla="*/ 349219 w 748981"/>
                <a:gd name="connsiteY1" fmla="*/ 0 h 822501"/>
                <a:gd name="connsiteX2" fmla="*/ 0 w 748981"/>
                <a:gd name="connsiteY2" fmla="*/ 147039 h 822501"/>
                <a:gd name="connsiteX3" fmla="*/ 4595 w 748981"/>
                <a:gd name="connsiteY3" fmla="*/ 817906 h 822501"/>
                <a:gd name="connsiteX4" fmla="*/ 643297 w 748981"/>
                <a:gd name="connsiteY4" fmla="*/ 822501 h 822501"/>
                <a:gd name="connsiteX5" fmla="*/ 657082 w 748981"/>
                <a:gd name="connsiteY5" fmla="*/ 243534 h 822501"/>
                <a:gd name="connsiteX6" fmla="*/ 748981 w 748981"/>
                <a:gd name="connsiteY6" fmla="*/ 96495 h 82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8981" h="822501">
                  <a:moveTo>
                    <a:pt x="748981" y="96495"/>
                  </a:moveTo>
                  <a:lnTo>
                    <a:pt x="349219" y="0"/>
                  </a:lnTo>
                  <a:lnTo>
                    <a:pt x="0" y="147039"/>
                  </a:lnTo>
                  <a:cubicBezTo>
                    <a:pt x="1532" y="370661"/>
                    <a:pt x="3063" y="594284"/>
                    <a:pt x="4595" y="817906"/>
                  </a:cubicBezTo>
                  <a:lnTo>
                    <a:pt x="643297" y="822501"/>
                  </a:lnTo>
                  <a:lnTo>
                    <a:pt x="657082" y="243534"/>
                  </a:lnTo>
                  <a:lnTo>
                    <a:pt x="748981" y="96495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2" name="ZoneTexte 41"/>
            <p:cNvSpPr txBox="1"/>
            <p:nvPr/>
          </p:nvSpPr>
          <p:spPr>
            <a:xfrm>
              <a:off x="2572918" y="643376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4.7%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9" name="Image 18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3252216" y="657269"/>
              <a:ext cx="1129912" cy="1110890"/>
            </a:xfrm>
            <a:prstGeom prst="rect">
              <a:avLst/>
            </a:prstGeom>
          </p:spPr>
        </p:pic>
        <p:sp>
          <p:nvSpPr>
            <p:cNvPr id="24" name="ZoneTexte 23"/>
            <p:cNvSpPr txBox="1"/>
            <p:nvPr/>
          </p:nvSpPr>
          <p:spPr>
            <a:xfrm rot="16200000">
              <a:off x="2697926" y="1065301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class II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>
              <a:off x="3415928" y="1768159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3415928" y="898932"/>
              <a:ext cx="715633" cy="330838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3" name="ZoneTexte 42"/>
            <p:cNvSpPr txBox="1"/>
            <p:nvPr/>
          </p:nvSpPr>
          <p:spPr>
            <a:xfrm>
              <a:off x="3325711" y="707313"/>
              <a:ext cx="1132041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class </a:t>
              </a:r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II</a:t>
              </a:r>
              <a:r>
                <a:rPr lang="fr-FR" sz="800" baseline="30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pos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5.0%</a:t>
              </a:r>
            </a:p>
          </p:txBody>
        </p:sp>
        <p:pic>
          <p:nvPicPr>
            <p:cNvPr id="53" name="Image 5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252610" y="2025564"/>
              <a:ext cx="1129912" cy="1110890"/>
            </a:xfrm>
            <a:prstGeom prst="rect">
              <a:avLst/>
            </a:prstGeom>
          </p:spPr>
        </p:pic>
        <p:sp>
          <p:nvSpPr>
            <p:cNvPr id="54" name="ZoneTexte 53"/>
            <p:cNvSpPr txBox="1"/>
            <p:nvPr/>
          </p:nvSpPr>
          <p:spPr>
            <a:xfrm rot="16200000">
              <a:off x="2691169" y="2422800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ZoneTexte 54"/>
            <p:cNvSpPr txBox="1"/>
            <p:nvPr/>
          </p:nvSpPr>
          <p:spPr>
            <a:xfrm>
              <a:off x="3406030" y="3146514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Forme libre 55"/>
            <p:cNvSpPr/>
            <p:nvPr/>
          </p:nvSpPr>
          <p:spPr>
            <a:xfrm>
              <a:off x="3756962" y="2484039"/>
              <a:ext cx="317053" cy="376788"/>
            </a:xfrm>
            <a:custGeom>
              <a:avLst/>
              <a:gdLst>
                <a:gd name="connsiteX0" fmla="*/ 215964 w 317053"/>
                <a:gd name="connsiteY0" fmla="*/ 0 h 376788"/>
                <a:gd name="connsiteX1" fmla="*/ 9190 w 317053"/>
                <a:gd name="connsiteY1" fmla="*/ 156229 h 376788"/>
                <a:gd name="connsiteX2" fmla="*/ 0 w 317053"/>
                <a:gd name="connsiteY2" fmla="*/ 312458 h 376788"/>
                <a:gd name="connsiteX3" fmla="*/ 82710 w 317053"/>
                <a:gd name="connsiteY3" fmla="*/ 376788 h 376788"/>
                <a:gd name="connsiteX4" fmla="*/ 225154 w 317053"/>
                <a:gd name="connsiteY4" fmla="*/ 294078 h 376788"/>
                <a:gd name="connsiteX5" fmla="*/ 317053 w 317053"/>
                <a:gd name="connsiteY5" fmla="*/ 41354 h 376788"/>
                <a:gd name="connsiteX6" fmla="*/ 215964 w 317053"/>
                <a:gd name="connsiteY6" fmla="*/ 0 h 37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17053" h="376788">
                  <a:moveTo>
                    <a:pt x="215964" y="0"/>
                  </a:moveTo>
                  <a:lnTo>
                    <a:pt x="9190" y="156229"/>
                  </a:lnTo>
                  <a:lnTo>
                    <a:pt x="0" y="312458"/>
                  </a:lnTo>
                  <a:lnTo>
                    <a:pt x="82710" y="376788"/>
                  </a:lnTo>
                  <a:lnTo>
                    <a:pt x="225154" y="294078"/>
                  </a:lnTo>
                  <a:lnTo>
                    <a:pt x="317053" y="41354"/>
                  </a:lnTo>
                  <a:lnTo>
                    <a:pt x="215964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7" name="Forme libre 56"/>
            <p:cNvSpPr/>
            <p:nvPr/>
          </p:nvSpPr>
          <p:spPr>
            <a:xfrm>
              <a:off x="3416934" y="2235910"/>
              <a:ext cx="675461" cy="312458"/>
            </a:xfrm>
            <a:custGeom>
              <a:avLst/>
              <a:gdLst>
                <a:gd name="connsiteX0" fmla="*/ 298673 w 675461"/>
                <a:gd name="connsiteY0" fmla="*/ 0 h 312458"/>
                <a:gd name="connsiteX1" fmla="*/ 0 w 675461"/>
                <a:gd name="connsiteY1" fmla="*/ 133254 h 312458"/>
                <a:gd name="connsiteX2" fmla="*/ 0 w 675461"/>
                <a:gd name="connsiteY2" fmla="*/ 289483 h 312458"/>
                <a:gd name="connsiteX3" fmla="*/ 413548 w 675461"/>
                <a:gd name="connsiteY3" fmla="*/ 312458 h 312458"/>
                <a:gd name="connsiteX4" fmla="*/ 519232 w 675461"/>
                <a:gd name="connsiteY4" fmla="*/ 252724 h 312458"/>
                <a:gd name="connsiteX5" fmla="*/ 675461 w 675461"/>
                <a:gd name="connsiteY5" fmla="*/ 124064 h 312458"/>
                <a:gd name="connsiteX6" fmla="*/ 298673 w 675461"/>
                <a:gd name="connsiteY6" fmla="*/ 0 h 312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75461" h="312458">
                  <a:moveTo>
                    <a:pt x="298673" y="0"/>
                  </a:moveTo>
                  <a:lnTo>
                    <a:pt x="0" y="133254"/>
                  </a:lnTo>
                  <a:lnTo>
                    <a:pt x="0" y="289483"/>
                  </a:lnTo>
                  <a:lnTo>
                    <a:pt x="413548" y="312458"/>
                  </a:lnTo>
                  <a:lnTo>
                    <a:pt x="519232" y="252724"/>
                  </a:lnTo>
                  <a:lnTo>
                    <a:pt x="675461" y="124064"/>
                  </a:lnTo>
                  <a:lnTo>
                    <a:pt x="298673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4" name="ZoneTexte 43"/>
            <p:cNvSpPr txBox="1"/>
            <p:nvPr/>
          </p:nvSpPr>
          <p:spPr>
            <a:xfrm>
              <a:off x="3946344" y="2546836"/>
              <a:ext cx="47801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cDC1</a:t>
              </a:r>
              <a:endParaRPr lang="fr-FR" sz="8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0.09%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8" name="Image 4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4595099" y="2031534"/>
              <a:ext cx="1129912" cy="1110890"/>
            </a:xfrm>
            <a:prstGeom prst="rect">
              <a:avLst/>
            </a:prstGeom>
          </p:spPr>
        </p:pic>
        <p:sp>
          <p:nvSpPr>
            <p:cNvPr id="49" name="ZoneTexte 48"/>
            <p:cNvSpPr txBox="1"/>
            <p:nvPr/>
          </p:nvSpPr>
          <p:spPr>
            <a:xfrm rot="16200000">
              <a:off x="4034893" y="2435994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>
              <a:off x="4757007" y="3144504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Forme libre 50"/>
            <p:cNvSpPr/>
            <p:nvPr/>
          </p:nvSpPr>
          <p:spPr>
            <a:xfrm>
              <a:off x="4759423" y="2246251"/>
              <a:ext cx="441118" cy="330838"/>
            </a:xfrm>
            <a:custGeom>
              <a:avLst/>
              <a:gdLst>
                <a:gd name="connsiteX0" fmla="*/ 266509 w 441118"/>
                <a:gd name="connsiteY0" fmla="*/ 0 h 330838"/>
                <a:gd name="connsiteX1" fmla="*/ 0 w 441118"/>
                <a:gd name="connsiteY1" fmla="*/ 151634 h 330838"/>
                <a:gd name="connsiteX2" fmla="*/ 18380 w 441118"/>
                <a:gd name="connsiteY2" fmla="*/ 321648 h 330838"/>
                <a:gd name="connsiteX3" fmla="*/ 395168 w 441118"/>
                <a:gd name="connsiteY3" fmla="*/ 330838 h 330838"/>
                <a:gd name="connsiteX4" fmla="*/ 441118 w 441118"/>
                <a:gd name="connsiteY4" fmla="*/ 36760 h 330838"/>
                <a:gd name="connsiteX5" fmla="*/ 266509 w 441118"/>
                <a:gd name="connsiteY5" fmla="*/ 0 h 3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1118" h="330838">
                  <a:moveTo>
                    <a:pt x="266509" y="0"/>
                  </a:moveTo>
                  <a:lnTo>
                    <a:pt x="0" y="151634"/>
                  </a:lnTo>
                  <a:lnTo>
                    <a:pt x="18380" y="321648"/>
                  </a:lnTo>
                  <a:lnTo>
                    <a:pt x="395168" y="330838"/>
                  </a:lnTo>
                  <a:lnTo>
                    <a:pt x="441118" y="36760"/>
                  </a:lnTo>
                  <a:lnTo>
                    <a:pt x="266509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2" name="Forme libre 51"/>
            <p:cNvSpPr/>
            <p:nvPr/>
          </p:nvSpPr>
          <p:spPr>
            <a:xfrm>
              <a:off x="5159186" y="2283011"/>
              <a:ext cx="340028" cy="294078"/>
            </a:xfrm>
            <a:custGeom>
              <a:avLst/>
              <a:gdLst>
                <a:gd name="connsiteX0" fmla="*/ 252723 w 340028"/>
                <a:gd name="connsiteY0" fmla="*/ 0 h 294078"/>
                <a:gd name="connsiteX1" fmla="*/ 41355 w 340028"/>
                <a:gd name="connsiteY1" fmla="*/ 9190 h 294078"/>
                <a:gd name="connsiteX2" fmla="*/ 0 w 340028"/>
                <a:gd name="connsiteY2" fmla="*/ 284888 h 294078"/>
                <a:gd name="connsiteX3" fmla="*/ 234344 w 340028"/>
                <a:gd name="connsiteY3" fmla="*/ 294078 h 294078"/>
                <a:gd name="connsiteX4" fmla="*/ 340028 w 340028"/>
                <a:gd name="connsiteY4" fmla="*/ 73520 h 294078"/>
                <a:gd name="connsiteX5" fmla="*/ 252723 w 340028"/>
                <a:gd name="connsiteY5" fmla="*/ 0 h 294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28" h="294078">
                  <a:moveTo>
                    <a:pt x="252723" y="0"/>
                  </a:moveTo>
                  <a:lnTo>
                    <a:pt x="41355" y="9190"/>
                  </a:lnTo>
                  <a:lnTo>
                    <a:pt x="0" y="284888"/>
                  </a:lnTo>
                  <a:lnTo>
                    <a:pt x="234344" y="294078"/>
                  </a:lnTo>
                  <a:lnTo>
                    <a:pt x="340028" y="73520"/>
                  </a:lnTo>
                  <a:lnTo>
                    <a:pt x="252723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5" name="ZoneTexte 44"/>
            <p:cNvSpPr txBox="1"/>
            <p:nvPr/>
          </p:nvSpPr>
          <p:spPr>
            <a:xfrm>
              <a:off x="4669640" y="2535914"/>
              <a:ext cx="6206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1.4%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5223084" y="2533834"/>
              <a:ext cx="577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3.0%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Image 1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565792" y="2020718"/>
              <a:ext cx="1129912" cy="1110890"/>
            </a:xfrm>
            <a:prstGeom prst="rect">
              <a:avLst/>
            </a:prstGeom>
          </p:spPr>
        </p:pic>
        <p:sp>
          <p:nvSpPr>
            <p:cNvPr id="22" name="ZoneTexte 21"/>
            <p:cNvSpPr txBox="1"/>
            <p:nvPr/>
          </p:nvSpPr>
          <p:spPr>
            <a:xfrm>
              <a:off x="728091" y="3133375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Granulocytes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 rot="16200000">
              <a:off x="9651" y="2428835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1080380" y="2143160"/>
              <a:ext cx="606445" cy="895879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1126631" y="2732534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Granu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fr-FR" sz="8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0.05%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3" name="ZoneTexte 102"/>
            <p:cNvSpPr txBox="1"/>
            <p:nvPr/>
          </p:nvSpPr>
          <p:spPr>
            <a:xfrm rot="16200000">
              <a:off x="-922182" y="4806772"/>
              <a:ext cx="2396390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Electroporation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4" name="Connecteur droit 103"/>
            <p:cNvCxnSpPr/>
            <p:nvPr/>
          </p:nvCxnSpPr>
          <p:spPr>
            <a:xfrm>
              <a:off x="381084" y="3732813"/>
              <a:ext cx="0" cy="239639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61" name="Image 60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569052" y="3680578"/>
              <a:ext cx="1123987" cy="1105065"/>
            </a:xfrm>
            <a:prstGeom prst="rect">
              <a:avLst/>
            </a:prstGeom>
          </p:spPr>
        </p:pic>
        <p:sp>
          <p:nvSpPr>
            <p:cNvPr id="66" name="ZoneTexte 65"/>
            <p:cNvSpPr txBox="1"/>
            <p:nvPr/>
          </p:nvSpPr>
          <p:spPr>
            <a:xfrm rot="16200000">
              <a:off x="5807" y="4080214"/>
              <a:ext cx="951153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Live/Dead</a:t>
              </a:r>
            </a:p>
          </p:txBody>
        </p:sp>
        <p:sp>
          <p:nvSpPr>
            <p:cNvPr id="71" name="ZoneTexte 70"/>
            <p:cNvSpPr txBox="1"/>
            <p:nvPr/>
          </p:nvSpPr>
          <p:spPr>
            <a:xfrm>
              <a:off x="727921" y="4800969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FSC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Forme libre 73"/>
            <p:cNvSpPr/>
            <p:nvPr/>
          </p:nvSpPr>
          <p:spPr>
            <a:xfrm>
              <a:off x="756579" y="3917922"/>
              <a:ext cx="936864" cy="592752"/>
            </a:xfrm>
            <a:custGeom>
              <a:avLst/>
              <a:gdLst>
                <a:gd name="connsiteX0" fmla="*/ 133255 w 918995"/>
                <a:gd name="connsiteY0" fmla="*/ 156229 h 592752"/>
                <a:gd name="connsiteX1" fmla="*/ 330839 w 918995"/>
                <a:gd name="connsiteY1" fmla="*/ 68925 h 592752"/>
                <a:gd name="connsiteX2" fmla="*/ 675462 w 918995"/>
                <a:gd name="connsiteY2" fmla="*/ 0 h 592752"/>
                <a:gd name="connsiteX3" fmla="*/ 918995 w 918995"/>
                <a:gd name="connsiteY3" fmla="*/ 0 h 592752"/>
                <a:gd name="connsiteX4" fmla="*/ 918995 w 918995"/>
                <a:gd name="connsiteY4" fmla="*/ 578967 h 592752"/>
                <a:gd name="connsiteX5" fmla="*/ 22975 w 918995"/>
                <a:gd name="connsiteY5" fmla="*/ 592752 h 592752"/>
                <a:gd name="connsiteX6" fmla="*/ 0 w 918995"/>
                <a:gd name="connsiteY6" fmla="*/ 317053 h 592752"/>
                <a:gd name="connsiteX7" fmla="*/ 82710 w 918995"/>
                <a:gd name="connsiteY7" fmla="*/ 188394 h 592752"/>
                <a:gd name="connsiteX8" fmla="*/ 133255 w 918995"/>
                <a:gd name="connsiteY8" fmla="*/ 156229 h 5927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18995" h="592752">
                  <a:moveTo>
                    <a:pt x="133255" y="156229"/>
                  </a:moveTo>
                  <a:lnTo>
                    <a:pt x="330839" y="68925"/>
                  </a:lnTo>
                  <a:lnTo>
                    <a:pt x="675462" y="0"/>
                  </a:lnTo>
                  <a:lnTo>
                    <a:pt x="918995" y="0"/>
                  </a:lnTo>
                  <a:lnTo>
                    <a:pt x="918995" y="578967"/>
                  </a:lnTo>
                  <a:lnTo>
                    <a:pt x="22975" y="592752"/>
                  </a:lnTo>
                  <a:lnTo>
                    <a:pt x="0" y="317053"/>
                  </a:lnTo>
                  <a:lnTo>
                    <a:pt x="82710" y="188394"/>
                  </a:lnTo>
                  <a:lnTo>
                    <a:pt x="133255" y="156229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83058" y="3387742"/>
              <a:ext cx="198752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</a:p>
          </p:txBody>
        </p:sp>
        <p:pic>
          <p:nvPicPr>
            <p:cNvPr id="63" name="Image 6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910966" y="3680577"/>
              <a:ext cx="1123987" cy="1105065"/>
            </a:xfrm>
            <a:prstGeom prst="rect">
              <a:avLst/>
            </a:prstGeom>
          </p:spPr>
        </p:pic>
        <p:sp>
          <p:nvSpPr>
            <p:cNvPr id="68" name="ZoneTexte 67"/>
            <p:cNvSpPr txBox="1"/>
            <p:nvPr/>
          </p:nvSpPr>
          <p:spPr>
            <a:xfrm rot="16200000">
              <a:off x="1340765" y="4091492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ZoneTexte 72"/>
            <p:cNvSpPr txBox="1"/>
            <p:nvPr/>
          </p:nvSpPr>
          <p:spPr>
            <a:xfrm>
              <a:off x="2041944" y="4800968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Forme libre 75"/>
            <p:cNvSpPr/>
            <p:nvPr/>
          </p:nvSpPr>
          <p:spPr>
            <a:xfrm>
              <a:off x="2741509" y="4017225"/>
              <a:ext cx="265554" cy="693841"/>
            </a:xfrm>
            <a:custGeom>
              <a:avLst/>
              <a:gdLst>
                <a:gd name="connsiteX0" fmla="*/ 142444 w 298673"/>
                <a:gd name="connsiteY0" fmla="*/ 4595 h 693841"/>
                <a:gd name="connsiteX1" fmla="*/ 18380 w 298673"/>
                <a:gd name="connsiteY1" fmla="*/ 124064 h 693841"/>
                <a:gd name="connsiteX2" fmla="*/ 0 w 298673"/>
                <a:gd name="connsiteY2" fmla="*/ 330838 h 693841"/>
                <a:gd name="connsiteX3" fmla="*/ 13785 w 298673"/>
                <a:gd name="connsiteY3" fmla="*/ 601941 h 693841"/>
                <a:gd name="connsiteX4" fmla="*/ 119469 w 298673"/>
                <a:gd name="connsiteY4" fmla="*/ 693841 h 693841"/>
                <a:gd name="connsiteX5" fmla="*/ 248129 w 298673"/>
                <a:gd name="connsiteY5" fmla="*/ 578966 h 693841"/>
                <a:gd name="connsiteX6" fmla="*/ 298673 w 298673"/>
                <a:gd name="connsiteY6" fmla="*/ 206773 h 693841"/>
                <a:gd name="connsiteX7" fmla="*/ 289483 w 298673"/>
                <a:gd name="connsiteY7" fmla="*/ 0 h 693841"/>
                <a:gd name="connsiteX8" fmla="*/ 142444 w 298673"/>
                <a:gd name="connsiteY8" fmla="*/ 4595 h 6938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98673" h="693841">
                  <a:moveTo>
                    <a:pt x="142444" y="4595"/>
                  </a:moveTo>
                  <a:lnTo>
                    <a:pt x="18380" y="124064"/>
                  </a:lnTo>
                  <a:lnTo>
                    <a:pt x="0" y="330838"/>
                  </a:lnTo>
                  <a:lnTo>
                    <a:pt x="13785" y="601941"/>
                  </a:lnTo>
                  <a:lnTo>
                    <a:pt x="119469" y="693841"/>
                  </a:lnTo>
                  <a:lnTo>
                    <a:pt x="248129" y="578966"/>
                  </a:lnTo>
                  <a:lnTo>
                    <a:pt x="298673" y="206773"/>
                  </a:lnTo>
                  <a:lnTo>
                    <a:pt x="289483" y="0"/>
                  </a:lnTo>
                  <a:lnTo>
                    <a:pt x="142444" y="4595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7" name="Forme libre 76"/>
            <p:cNvSpPr/>
            <p:nvPr/>
          </p:nvSpPr>
          <p:spPr>
            <a:xfrm>
              <a:off x="2071125" y="3862781"/>
              <a:ext cx="784027" cy="822501"/>
            </a:xfrm>
            <a:custGeom>
              <a:avLst/>
              <a:gdLst>
                <a:gd name="connsiteX0" fmla="*/ 748981 w 748981"/>
                <a:gd name="connsiteY0" fmla="*/ 96495 h 822501"/>
                <a:gd name="connsiteX1" fmla="*/ 349219 w 748981"/>
                <a:gd name="connsiteY1" fmla="*/ 0 h 822501"/>
                <a:gd name="connsiteX2" fmla="*/ 0 w 748981"/>
                <a:gd name="connsiteY2" fmla="*/ 147039 h 822501"/>
                <a:gd name="connsiteX3" fmla="*/ 4595 w 748981"/>
                <a:gd name="connsiteY3" fmla="*/ 817906 h 822501"/>
                <a:gd name="connsiteX4" fmla="*/ 643297 w 748981"/>
                <a:gd name="connsiteY4" fmla="*/ 822501 h 822501"/>
                <a:gd name="connsiteX5" fmla="*/ 657082 w 748981"/>
                <a:gd name="connsiteY5" fmla="*/ 243534 h 822501"/>
                <a:gd name="connsiteX6" fmla="*/ 748981 w 748981"/>
                <a:gd name="connsiteY6" fmla="*/ 96495 h 8225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748981" h="822501">
                  <a:moveTo>
                    <a:pt x="748981" y="96495"/>
                  </a:moveTo>
                  <a:lnTo>
                    <a:pt x="349219" y="0"/>
                  </a:lnTo>
                  <a:lnTo>
                    <a:pt x="0" y="147039"/>
                  </a:lnTo>
                  <a:cubicBezTo>
                    <a:pt x="1532" y="370661"/>
                    <a:pt x="3063" y="594284"/>
                    <a:pt x="4595" y="817906"/>
                  </a:cubicBezTo>
                  <a:lnTo>
                    <a:pt x="643297" y="822501"/>
                  </a:lnTo>
                  <a:lnTo>
                    <a:pt x="657082" y="243534"/>
                  </a:lnTo>
                  <a:lnTo>
                    <a:pt x="748981" y="96495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2571463" y="3662768"/>
              <a:ext cx="55816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2.6%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4" name="Image 63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3246378" y="3688311"/>
              <a:ext cx="1123987" cy="1105065"/>
            </a:xfrm>
            <a:prstGeom prst="rect">
              <a:avLst/>
            </a:prstGeom>
          </p:spPr>
        </p:pic>
        <p:sp>
          <p:nvSpPr>
            <p:cNvPr id="69" name="ZoneTexte 68"/>
            <p:cNvSpPr txBox="1"/>
            <p:nvPr/>
          </p:nvSpPr>
          <p:spPr>
            <a:xfrm rot="16200000">
              <a:off x="2684824" y="4092780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</a:t>
              </a:r>
              <a:r>
                <a:rPr lang="fr-FR" sz="1000" dirty="0">
                  <a:latin typeface="Arial" panose="020B0604020202020204" pitchFamily="34" charset="0"/>
                  <a:cs typeface="Arial" panose="020B0604020202020204" pitchFamily="34" charset="0"/>
                </a:rPr>
                <a:t>class II</a:t>
              </a:r>
            </a:p>
          </p:txBody>
        </p:sp>
        <p:sp>
          <p:nvSpPr>
            <p:cNvPr id="72" name="ZoneTexte 71"/>
            <p:cNvSpPr txBox="1"/>
            <p:nvPr/>
          </p:nvSpPr>
          <p:spPr>
            <a:xfrm>
              <a:off x="3402826" y="4795638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3407421" y="3926398"/>
              <a:ext cx="826550" cy="330838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3284785" y="3733563"/>
              <a:ext cx="1189749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>
                  <a:latin typeface="Arial" panose="020B0604020202020204" pitchFamily="34" charset="0"/>
                  <a:cs typeface="Arial" panose="020B0604020202020204" pitchFamily="34" charset="0"/>
                </a:rPr>
                <a:t>MHC class </a:t>
              </a:r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II</a:t>
              </a:r>
              <a:r>
                <a:rPr lang="fr-FR" sz="800" baseline="30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pos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12.8%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93" name="Image 9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4599598" y="5053656"/>
              <a:ext cx="1123987" cy="1105065"/>
            </a:xfrm>
            <a:prstGeom prst="rect">
              <a:avLst/>
            </a:prstGeom>
          </p:spPr>
        </p:pic>
        <p:sp>
          <p:nvSpPr>
            <p:cNvPr id="94" name="ZoneTexte 93"/>
            <p:cNvSpPr txBox="1"/>
            <p:nvPr/>
          </p:nvSpPr>
          <p:spPr>
            <a:xfrm rot="16200000">
              <a:off x="4036819" y="5450027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4758933" y="6158537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6" name="Forme libre 95"/>
            <p:cNvSpPr/>
            <p:nvPr/>
          </p:nvSpPr>
          <p:spPr>
            <a:xfrm>
              <a:off x="4765944" y="5260271"/>
              <a:ext cx="441118" cy="330838"/>
            </a:xfrm>
            <a:custGeom>
              <a:avLst/>
              <a:gdLst>
                <a:gd name="connsiteX0" fmla="*/ 266509 w 441118"/>
                <a:gd name="connsiteY0" fmla="*/ 0 h 330838"/>
                <a:gd name="connsiteX1" fmla="*/ 0 w 441118"/>
                <a:gd name="connsiteY1" fmla="*/ 151634 h 330838"/>
                <a:gd name="connsiteX2" fmla="*/ 18380 w 441118"/>
                <a:gd name="connsiteY2" fmla="*/ 321648 h 330838"/>
                <a:gd name="connsiteX3" fmla="*/ 395168 w 441118"/>
                <a:gd name="connsiteY3" fmla="*/ 330838 h 330838"/>
                <a:gd name="connsiteX4" fmla="*/ 441118 w 441118"/>
                <a:gd name="connsiteY4" fmla="*/ 36760 h 330838"/>
                <a:gd name="connsiteX5" fmla="*/ 266509 w 441118"/>
                <a:gd name="connsiteY5" fmla="*/ 0 h 330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41118" h="330838">
                  <a:moveTo>
                    <a:pt x="266509" y="0"/>
                  </a:moveTo>
                  <a:lnTo>
                    <a:pt x="0" y="151634"/>
                  </a:lnTo>
                  <a:lnTo>
                    <a:pt x="18380" y="321648"/>
                  </a:lnTo>
                  <a:lnTo>
                    <a:pt x="395168" y="330838"/>
                  </a:lnTo>
                  <a:lnTo>
                    <a:pt x="441118" y="36760"/>
                  </a:lnTo>
                  <a:lnTo>
                    <a:pt x="266509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7" name="Forme libre 96"/>
            <p:cNvSpPr/>
            <p:nvPr/>
          </p:nvSpPr>
          <p:spPr>
            <a:xfrm>
              <a:off x="5165707" y="5269461"/>
              <a:ext cx="422738" cy="321648"/>
            </a:xfrm>
            <a:custGeom>
              <a:avLst/>
              <a:gdLst>
                <a:gd name="connsiteX0" fmla="*/ 252723 w 340028"/>
                <a:gd name="connsiteY0" fmla="*/ 0 h 294078"/>
                <a:gd name="connsiteX1" fmla="*/ 41355 w 340028"/>
                <a:gd name="connsiteY1" fmla="*/ 9190 h 294078"/>
                <a:gd name="connsiteX2" fmla="*/ 0 w 340028"/>
                <a:gd name="connsiteY2" fmla="*/ 284888 h 294078"/>
                <a:gd name="connsiteX3" fmla="*/ 234344 w 340028"/>
                <a:gd name="connsiteY3" fmla="*/ 294078 h 294078"/>
                <a:gd name="connsiteX4" fmla="*/ 340028 w 340028"/>
                <a:gd name="connsiteY4" fmla="*/ 73520 h 294078"/>
                <a:gd name="connsiteX5" fmla="*/ 252723 w 340028"/>
                <a:gd name="connsiteY5" fmla="*/ 0 h 294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40028" h="294078">
                  <a:moveTo>
                    <a:pt x="252723" y="0"/>
                  </a:moveTo>
                  <a:lnTo>
                    <a:pt x="41355" y="9190"/>
                  </a:lnTo>
                  <a:lnTo>
                    <a:pt x="0" y="284888"/>
                  </a:lnTo>
                  <a:lnTo>
                    <a:pt x="234344" y="294078"/>
                  </a:lnTo>
                  <a:lnTo>
                    <a:pt x="340028" y="73520"/>
                  </a:lnTo>
                  <a:lnTo>
                    <a:pt x="252723" y="0"/>
                  </a:lnTo>
                  <a:close/>
                </a:path>
              </a:pathLst>
            </a:cu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4664811" y="5542416"/>
              <a:ext cx="62068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2.7%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1" name="ZoneTexte 90"/>
            <p:cNvSpPr txBox="1"/>
            <p:nvPr/>
          </p:nvSpPr>
          <p:spPr>
            <a:xfrm>
              <a:off x="5219004" y="5534034"/>
              <a:ext cx="57740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6.6%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62" name="Image 61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568119" y="5050944"/>
              <a:ext cx="1123987" cy="1105065"/>
            </a:xfrm>
            <a:prstGeom prst="rect">
              <a:avLst/>
            </a:prstGeom>
          </p:spPr>
        </p:pic>
        <p:sp>
          <p:nvSpPr>
            <p:cNvPr id="67" name="ZoneTexte 66"/>
            <p:cNvSpPr txBox="1"/>
            <p:nvPr/>
          </p:nvSpPr>
          <p:spPr>
            <a:xfrm>
              <a:off x="725426" y="6156009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Granulocytes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ZoneTexte 69"/>
            <p:cNvSpPr txBox="1"/>
            <p:nvPr/>
          </p:nvSpPr>
          <p:spPr>
            <a:xfrm rot="16200000">
              <a:off x="6986" y="5451469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CD172a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1210970" y="5165781"/>
              <a:ext cx="477785" cy="895879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2" name="ZoneTexte 91"/>
            <p:cNvSpPr txBox="1"/>
            <p:nvPr/>
          </p:nvSpPr>
          <p:spPr>
            <a:xfrm>
              <a:off x="1204702" y="5755623"/>
              <a:ext cx="5004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Granu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.</a:t>
              </a:r>
              <a:endParaRPr lang="fr-FR" sz="8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0.8%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2" name="Image 111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1910483" y="5048447"/>
              <a:ext cx="1151067" cy="1131688"/>
            </a:xfrm>
            <a:prstGeom prst="rect">
              <a:avLst/>
            </a:prstGeom>
          </p:spPr>
        </p:pic>
        <p:cxnSp>
          <p:nvCxnSpPr>
            <p:cNvPr id="37" name="Connecteur droit avec flèche 36"/>
            <p:cNvCxnSpPr>
              <a:stCxn id="29" idx="5"/>
            </p:cNvCxnSpPr>
            <p:nvPr/>
          </p:nvCxnSpPr>
          <p:spPr>
            <a:xfrm>
              <a:off x="778071" y="1488057"/>
              <a:ext cx="857" cy="518138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pic>
          <p:nvPicPr>
            <p:cNvPr id="3" name="Image 2"/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1909879" y="2025441"/>
              <a:ext cx="1137210" cy="1118065"/>
            </a:xfrm>
            <a:prstGeom prst="rect">
              <a:avLst/>
            </a:prstGeom>
          </p:spPr>
        </p:pic>
        <p:sp>
          <p:nvSpPr>
            <p:cNvPr id="134" name="ZoneTexte 133"/>
            <p:cNvSpPr txBox="1"/>
            <p:nvPr/>
          </p:nvSpPr>
          <p:spPr>
            <a:xfrm rot="16200000">
              <a:off x="1349559" y="2440228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class II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ZoneTexte 134"/>
            <p:cNvSpPr txBox="1"/>
            <p:nvPr/>
          </p:nvSpPr>
          <p:spPr>
            <a:xfrm>
              <a:off x="2070735" y="3138539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2657682" y="2278026"/>
              <a:ext cx="324903" cy="343655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7" name="Rectangle 136"/>
            <p:cNvSpPr/>
            <p:nvPr/>
          </p:nvSpPr>
          <p:spPr>
            <a:xfrm>
              <a:off x="2660527" y="2630813"/>
              <a:ext cx="323508" cy="413648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8" name="ZoneTexte 137"/>
            <p:cNvSpPr txBox="1"/>
            <p:nvPr/>
          </p:nvSpPr>
          <p:spPr>
            <a:xfrm>
              <a:off x="1963253" y="2280747"/>
              <a:ext cx="798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DDC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2.7%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ZoneTexte 138"/>
            <p:cNvSpPr txBox="1"/>
            <p:nvPr/>
          </p:nvSpPr>
          <p:spPr>
            <a:xfrm>
              <a:off x="1996908" y="2676788"/>
              <a:ext cx="7312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MP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1.2%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ZoneTexte 141"/>
            <p:cNvSpPr txBox="1"/>
            <p:nvPr/>
          </p:nvSpPr>
          <p:spPr>
            <a:xfrm rot="16200000">
              <a:off x="4040778" y="1075818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class II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ZoneTexte 142"/>
            <p:cNvSpPr txBox="1"/>
            <p:nvPr/>
          </p:nvSpPr>
          <p:spPr>
            <a:xfrm>
              <a:off x="4761954" y="1774129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5" name="Connecteur droit avec flèche 144"/>
            <p:cNvCxnSpPr>
              <a:stCxn id="31" idx="4"/>
            </p:cNvCxnSpPr>
            <p:nvPr/>
          </p:nvCxnSpPr>
          <p:spPr>
            <a:xfrm flipH="1">
              <a:off x="2836242" y="1643527"/>
              <a:ext cx="1438" cy="379075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48" name="Connecteur en angle 147"/>
            <p:cNvCxnSpPr>
              <a:stCxn id="32" idx="1"/>
              <a:endCxn id="19" idx="0"/>
            </p:cNvCxnSpPr>
            <p:nvPr/>
          </p:nvCxnSpPr>
          <p:spPr>
            <a:xfrm flipV="1">
              <a:off x="2419538" y="657269"/>
              <a:ext cx="1397634" cy="177542"/>
            </a:xfrm>
            <a:prstGeom prst="bentConnector4">
              <a:avLst>
                <a:gd name="adj1" fmla="val 9771"/>
                <a:gd name="adj2" fmla="val 158753"/>
              </a:avLst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2" name="Connecteur droit avec flèche 161"/>
            <p:cNvCxnSpPr/>
            <p:nvPr/>
          </p:nvCxnSpPr>
          <p:spPr>
            <a:xfrm>
              <a:off x="3513438" y="1206362"/>
              <a:ext cx="825" cy="809453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68" name="Connecteur droit avec flèche 167"/>
            <p:cNvCxnSpPr>
              <a:stCxn id="57" idx="0"/>
            </p:cNvCxnSpPr>
            <p:nvPr/>
          </p:nvCxnSpPr>
          <p:spPr>
            <a:xfrm flipV="1">
              <a:off x="3715607" y="2235898"/>
              <a:ext cx="906656" cy="12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3" name="Connecteur en angle 172"/>
            <p:cNvCxnSpPr/>
            <p:nvPr/>
          </p:nvCxnSpPr>
          <p:spPr>
            <a:xfrm flipV="1">
              <a:off x="1081623" y="3687241"/>
              <a:ext cx="1387853" cy="306248"/>
            </a:xfrm>
            <a:prstGeom prst="bentConnector4">
              <a:avLst>
                <a:gd name="adj1" fmla="val -1550"/>
                <a:gd name="adj2" fmla="val 134061"/>
              </a:avLst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5" name="Rectangle 174"/>
            <p:cNvSpPr/>
            <p:nvPr/>
          </p:nvSpPr>
          <p:spPr>
            <a:xfrm>
              <a:off x="5764567" y="705611"/>
              <a:ext cx="73649" cy="76177"/>
            </a:xfrm>
            <a:prstGeom prst="rect">
              <a:avLst/>
            </a:prstGeom>
            <a:solidFill>
              <a:srgbClr val="006BD6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76" name="Rectangle 175"/>
            <p:cNvSpPr/>
            <p:nvPr/>
          </p:nvSpPr>
          <p:spPr>
            <a:xfrm>
              <a:off x="5764567" y="854597"/>
              <a:ext cx="73649" cy="76177"/>
            </a:xfrm>
            <a:prstGeom prst="rect">
              <a:avLst/>
            </a:prstGeom>
            <a:solidFill>
              <a:srgbClr val="B3B3B3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77" name="Rectangle 176"/>
            <p:cNvSpPr/>
            <p:nvPr/>
          </p:nvSpPr>
          <p:spPr>
            <a:xfrm>
              <a:off x="5764567" y="1003592"/>
              <a:ext cx="73649" cy="76177"/>
            </a:xfrm>
            <a:prstGeom prst="rect">
              <a:avLst/>
            </a:prstGeom>
            <a:solidFill>
              <a:srgbClr val="FF0000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78" name="ZoneTexte 177"/>
            <p:cNvSpPr txBox="1"/>
            <p:nvPr/>
          </p:nvSpPr>
          <p:spPr>
            <a:xfrm>
              <a:off x="5767342" y="637034"/>
              <a:ext cx="131595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3int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mainly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cDC2)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ZoneTexte 178"/>
            <p:cNvSpPr txBox="1"/>
            <p:nvPr/>
          </p:nvSpPr>
          <p:spPr>
            <a:xfrm>
              <a:off x="5766437" y="786051"/>
              <a:ext cx="14434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fr-FR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mainly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LC)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ZoneTexte 179"/>
            <p:cNvSpPr txBox="1"/>
            <p:nvPr/>
          </p:nvSpPr>
          <p:spPr>
            <a:xfrm>
              <a:off x="5769486" y="933070"/>
              <a:ext cx="730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cDC1</a:t>
              </a:r>
              <a:endParaRPr lang="fr-FR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ZoneTexte 180"/>
            <p:cNvSpPr txBox="1"/>
            <p:nvPr/>
          </p:nvSpPr>
          <p:spPr>
            <a:xfrm rot="16200000">
              <a:off x="1352545" y="5459965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class II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2" name="ZoneTexte 181"/>
            <p:cNvSpPr txBox="1"/>
            <p:nvPr/>
          </p:nvSpPr>
          <p:spPr>
            <a:xfrm>
              <a:off x="2073721" y="6158276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3" name="Rectangle 182"/>
            <p:cNvSpPr/>
            <p:nvPr/>
          </p:nvSpPr>
          <p:spPr>
            <a:xfrm>
              <a:off x="2705058" y="5297764"/>
              <a:ext cx="324903" cy="293346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4" name="Rectangle 183"/>
            <p:cNvSpPr/>
            <p:nvPr/>
          </p:nvSpPr>
          <p:spPr>
            <a:xfrm>
              <a:off x="2707903" y="5613466"/>
              <a:ext cx="323508" cy="413648"/>
            </a:xfrm>
            <a:prstGeom prst="rect">
              <a:avLst/>
            </a:prstGeom>
            <a:noFill/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85" name="ZoneTexte 184"/>
            <p:cNvSpPr txBox="1"/>
            <p:nvPr/>
          </p:nvSpPr>
          <p:spPr>
            <a:xfrm>
              <a:off x="1966239" y="5300484"/>
              <a:ext cx="7986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DDC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2.0%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ZoneTexte 185"/>
            <p:cNvSpPr txBox="1"/>
            <p:nvPr/>
          </p:nvSpPr>
          <p:spPr>
            <a:xfrm>
              <a:off x="1999894" y="5696525"/>
              <a:ext cx="7312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 </a:t>
              </a:r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MP</a:t>
              </a:r>
            </a:p>
            <a:p>
              <a:pPr algn="ctr"/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0.8%</a:t>
              </a:r>
              <a:endParaRPr lang="fr-FR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6" name="ZoneTexte 125"/>
            <p:cNvSpPr txBox="1"/>
            <p:nvPr/>
          </p:nvSpPr>
          <p:spPr>
            <a:xfrm rot="16200000">
              <a:off x="4039394" y="4106205"/>
              <a:ext cx="951155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MHC class II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7" name="ZoneTexte 126"/>
            <p:cNvSpPr txBox="1"/>
            <p:nvPr/>
          </p:nvSpPr>
          <p:spPr>
            <a:xfrm>
              <a:off x="4760570" y="4804516"/>
              <a:ext cx="965118" cy="24847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8" name="Connecteur droit avec flèche 127"/>
            <p:cNvCxnSpPr/>
            <p:nvPr/>
          </p:nvCxnSpPr>
          <p:spPr>
            <a:xfrm flipH="1">
              <a:off x="2846169" y="4707399"/>
              <a:ext cx="1438" cy="379075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9" name="Connecteur droit avec flèche 128"/>
            <p:cNvCxnSpPr/>
            <p:nvPr/>
          </p:nvCxnSpPr>
          <p:spPr>
            <a:xfrm>
              <a:off x="3523365" y="4270234"/>
              <a:ext cx="825" cy="809453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0" name="Connecteur droit avec flèche 129"/>
            <p:cNvCxnSpPr/>
            <p:nvPr/>
          </p:nvCxnSpPr>
          <p:spPr>
            <a:xfrm flipV="1">
              <a:off x="3725534" y="5264258"/>
              <a:ext cx="906656" cy="12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31" name="Connecteur en angle 130"/>
            <p:cNvCxnSpPr/>
            <p:nvPr/>
          </p:nvCxnSpPr>
          <p:spPr>
            <a:xfrm flipV="1">
              <a:off x="2447804" y="3686917"/>
              <a:ext cx="1397634" cy="177542"/>
            </a:xfrm>
            <a:prstGeom prst="bentConnector4">
              <a:avLst>
                <a:gd name="adj1" fmla="val 9771"/>
                <a:gd name="adj2" fmla="val 158753"/>
              </a:avLst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0" name="Rectangle 139"/>
            <p:cNvSpPr/>
            <p:nvPr/>
          </p:nvSpPr>
          <p:spPr>
            <a:xfrm>
              <a:off x="5766455" y="3726035"/>
              <a:ext cx="73649" cy="76177"/>
            </a:xfrm>
            <a:prstGeom prst="rect">
              <a:avLst/>
            </a:prstGeom>
            <a:solidFill>
              <a:srgbClr val="006BD6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44" name="Rectangle 143"/>
            <p:cNvSpPr/>
            <p:nvPr/>
          </p:nvSpPr>
          <p:spPr>
            <a:xfrm>
              <a:off x="5766455" y="3875021"/>
              <a:ext cx="73649" cy="76177"/>
            </a:xfrm>
            <a:prstGeom prst="rect">
              <a:avLst/>
            </a:prstGeom>
            <a:solidFill>
              <a:srgbClr val="B3B3B3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46" name="Rectangle 145"/>
            <p:cNvSpPr/>
            <p:nvPr/>
          </p:nvSpPr>
          <p:spPr>
            <a:xfrm>
              <a:off x="5766455" y="4024016"/>
              <a:ext cx="73649" cy="76177"/>
            </a:xfrm>
            <a:prstGeom prst="rect">
              <a:avLst/>
            </a:prstGeom>
            <a:solidFill>
              <a:srgbClr val="FF0000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 sz="800"/>
            </a:p>
          </p:txBody>
        </p:sp>
        <p:sp>
          <p:nvSpPr>
            <p:cNvPr id="147" name="ZoneTexte 146"/>
            <p:cNvSpPr txBox="1"/>
            <p:nvPr/>
          </p:nvSpPr>
          <p:spPr>
            <a:xfrm>
              <a:off x="5769231" y="3657458"/>
              <a:ext cx="730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</a:t>
              </a:r>
              <a:endParaRPr lang="fr-FR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ZoneTexte 148"/>
            <p:cNvSpPr txBox="1"/>
            <p:nvPr/>
          </p:nvSpPr>
          <p:spPr>
            <a:xfrm>
              <a:off x="5768326" y="3806475"/>
              <a:ext cx="730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fr-FR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  <a:endParaRPr lang="fr-FR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0" name="ZoneTexte 149"/>
            <p:cNvSpPr txBox="1"/>
            <p:nvPr/>
          </p:nvSpPr>
          <p:spPr>
            <a:xfrm>
              <a:off x="5771374" y="3953494"/>
              <a:ext cx="73084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cDC1</a:t>
              </a:r>
              <a:endParaRPr lang="fr-FR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2" name="Connecteur droit avec flèche 131"/>
            <p:cNvCxnSpPr/>
            <p:nvPr/>
          </p:nvCxnSpPr>
          <p:spPr>
            <a:xfrm>
              <a:off x="779609" y="4516551"/>
              <a:ext cx="857" cy="518138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ZoneTexte 1"/>
          <p:cNvSpPr txBox="1"/>
          <p:nvPr/>
        </p:nvSpPr>
        <p:spPr>
          <a:xfrm>
            <a:off x="6577814" y="1130916"/>
            <a:ext cx="228477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material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2.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Myeloid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subset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identification in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pig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skin.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were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collected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an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overnight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enzymatic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digestion of skin biopsies,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which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had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been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harvested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24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hours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after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pLuc+pGM-CSF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injection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followed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by EP and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the control zone. (A).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From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control skin, live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(live/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dead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staining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)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were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gated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according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to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their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labeling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an anti-granulocyte (6D10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mAb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), anti-CD172A (74-22-15a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mAb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) and anti-CD163 (clone 2A10/11),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based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our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previous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published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works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[29, 42]. The CD163high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were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further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separated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into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MHC class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IIneg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(CD163high-MP) and MHC class II+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(CD163high-DDC). The CD163int/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neg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were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selected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for MHC class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IIpos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which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CD13posCD172neg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represent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cDC1 [43]. MHC class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IIpos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CD172pos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were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separated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into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CD163neg and CD163int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subsets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. The expression of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langerin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these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2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subsets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analyzed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in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supplementary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material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3. The cDC1, CD163neg and CD163int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subsets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were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back-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gated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on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their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grand-parental MHC class II / CD163 dot plot (top right panel).  (B). An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example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of the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same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staining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and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gating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of skin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obtained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following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EP,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provided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. Note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that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the MHC2 class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IIhigh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cells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cannot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be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easily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distinguished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, at the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difference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</a:t>
            </a:r>
            <a:r>
              <a:rPr lang="fr-FR" sz="1000" dirty="0" err="1">
                <a:latin typeface="Arial" charset="0"/>
                <a:ea typeface="Arial" charset="0"/>
                <a:cs typeface="Arial" charset="0"/>
              </a:rPr>
              <a:t>with</a:t>
            </a:r>
            <a:r>
              <a:rPr lang="fr-FR" sz="1000" dirty="0">
                <a:latin typeface="Arial" charset="0"/>
                <a:ea typeface="Arial" charset="0"/>
                <a:cs typeface="Arial" charset="0"/>
              </a:rPr>
              <a:t> in A. </a:t>
            </a:r>
          </a:p>
        </p:txBody>
      </p:sp>
    </p:spTree>
    <p:extLst>
      <p:ext uri="{BB962C8B-B14F-4D97-AF65-F5344CB8AC3E}">
        <p14:creationId xmlns:p14="http://schemas.microsoft.com/office/powerpoint/2010/main" val="1363516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/>
        </p:nvSpPr>
        <p:spPr>
          <a:xfrm>
            <a:off x="1648420" y="154013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 smtClean="0">
                <a:latin typeface="Arial"/>
                <a:cs typeface="Arial"/>
              </a:rPr>
              <a:t>     </a:t>
            </a:r>
            <a:endParaRPr lang="fr-FR" dirty="0">
              <a:latin typeface="Arial"/>
              <a:cs typeface="Arial"/>
            </a:endParaRPr>
          </a:p>
        </p:txBody>
      </p:sp>
      <p:pic>
        <p:nvPicPr>
          <p:cNvPr id="3" name="Image 2"/>
          <p:cNvPicPr preferRelativeResize="0"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740754" y="755704"/>
            <a:ext cx="1800000" cy="1751839"/>
          </a:xfrm>
          <a:prstGeom prst="rect">
            <a:avLst/>
          </a:prstGeom>
        </p:spPr>
      </p:pic>
      <p:pic>
        <p:nvPicPr>
          <p:cNvPr id="4" name="Image 3"/>
          <p:cNvPicPr preferRelativeResize="0"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3904773" y="755704"/>
            <a:ext cx="1800000" cy="1751840"/>
          </a:xfrm>
          <a:prstGeom prst="rect">
            <a:avLst/>
          </a:prstGeom>
        </p:spPr>
      </p:pic>
      <p:pic>
        <p:nvPicPr>
          <p:cNvPr id="6" name="Image 5"/>
          <p:cNvPicPr preferRelativeResize="0"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740754" y="3109553"/>
            <a:ext cx="1800000" cy="1751839"/>
          </a:xfrm>
          <a:prstGeom prst="rect">
            <a:avLst/>
          </a:prstGeom>
        </p:spPr>
      </p:pic>
      <p:pic>
        <p:nvPicPr>
          <p:cNvPr id="7" name="Image 6"/>
          <p:cNvPicPr preferRelativeResize="0"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3904773" y="3109553"/>
            <a:ext cx="1800000" cy="1751839"/>
          </a:xfrm>
          <a:prstGeom prst="rect">
            <a:avLst/>
          </a:prstGeom>
        </p:spPr>
      </p:pic>
      <p:sp>
        <p:nvSpPr>
          <p:cNvPr id="8" name="ZoneTexte 7"/>
          <p:cNvSpPr txBox="1"/>
          <p:nvPr/>
        </p:nvSpPr>
        <p:spPr>
          <a:xfrm>
            <a:off x="1489562" y="374830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A. Control skin</a:t>
            </a:r>
            <a:endParaRPr lang="fr-FR" sz="1200" dirty="0"/>
          </a:p>
        </p:txBody>
      </p:sp>
      <p:sp>
        <p:nvSpPr>
          <p:cNvPr id="9" name="ZoneTexte 8"/>
          <p:cNvSpPr txBox="1"/>
          <p:nvPr/>
        </p:nvSpPr>
        <p:spPr>
          <a:xfrm>
            <a:off x="1489562" y="2796528"/>
            <a:ext cx="131106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/>
              <a:t>B. </a:t>
            </a:r>
            <a:r>
              <a:rPr lang="fr-FR" sz="1200" dirty="0" err="1" smtClean="0"/>
              <a:t>Electroporation</a:t>
            </a:r>
            <a:endParaRPr lang="fr-FR" sz="1200" dirty="0"/>
          </a:p>
        </p:txBody>
      </p:sp>
      <p:sp>
        <p:nvSpPr>
          <p:cNvPr id="11" name="ZoneTexte 10"/>
          <p:cNvSpPr txBox="1"/>
          <p:nvPr/>
        </p:nvSpPr>
        <p:spPr>
          <a:xfrm>
            <a:off x="2477803" y="2480854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Langerin</a:t>
            </a:r>
            <a:endParaRPr lang="fr-FR" sz="10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500926" y="2492077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Langerin</a:t>
            </a:r>
            <a:endParaRPr lang="fr-FR" sz="1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2477803" y="4839680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smtClean="0"/>
              <a:t>Langerin</a:t>
            </a:r>
            <a:endParaRPr lang="fr-FR" sz="1000" dirty="0"/>
          </a:p>
        </p:txBody>
      </p:sp>
      <p:sp>
        <p:nvSpPr>
          <p:cNvPr id="14" name="ZoneTexte 13"/>
          <p:cNvSpPr txBox="1"/>
          <p:nvPr/>
        </p:nvSpPr>
        <p:spPr>
          <a:xfrm>
            <a:off x="4500926" y="4861392"/>
            <a:ext cx="6335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err="1" smtClean="0"/>
              <a:t>Langerin</a:t>
            </a:r>
            <a:endParaRPr lang="fr-FR" sz="1000" dirty="0"/>
          </a:p>
        </p:txBody>
      </p:sp>
      <p:sp>
        <p:nvSpPr>
          <p:cNvPr id="15" name="ZoneTexte 14"/>
          <p:cNvSpPr txBox="1"/>
          <p:nvPr/>
        </p:nvSpPr>
        <p:spPr>
          <a:xfrm>
            <a:off x="2476799" y="641586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CD163</a:t>
            </a:r>
            <a:r>
              <a:rPr lang="fr-FR" sz="1000" baseline="30000" dirty="0" smtClean="0"/>
              <a:t>neg</a:t>
            </a:r>
            <a:endParaRPr lang="fr-FR" sz="1000" baseline="30000" dirty="0"/>
          </a:p>
        </p:txBody>
      </p:sp>
      <p:sp>
        <p:nvSpPr>
          <p:cNvPr id="16" name="ZoneTexte 15"/>
          <p:cNvSpPr txBox="1"/>
          <p:nvPr/>
        </p:nvSpPr>
        <p:spPr>
          <a:xfrm>
            <a:off x="4527991" y="641586"/>
            <a:ext cx="622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CD163</a:t>
            </a:r>
            <a:r>
              <a:rPr lang="fr-FR" sz="1000" baseline="30000" dirty="0" smtClean="0"/>
              <a:t>int</a:t>
            </a:r>
            <a:endParaRPr lang="fr-FR" sz="1000" baseline="30000" dirty="0"/>
          </a:p>
        </p:txBody>
      </p:sp>
      <p:sp>
        <p:nvSpPr>
          <p:cNvPr id="17" name="ZoneTexte 16"/>
          <p:cNvSpPr txBox="1"/>
          <p:nvPr/>
        </p:nvSpPr>
        <p:spPr>
          <a:xfrm>
            <a:off x="2476799" y="2986441"/>
            <a:ext cx="65755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CD163</a:t>
            </a:r>
            <a:r>
              <a:rPr lang="fr-FR" sz="1000" baseline="30000" dirty="0" smtClean="0"/>
              <a:t>neg</a:t>
            </a:r>
            <a:endParaRPr lang="fr-FR" sz="1000" baseline="30000" dirty="0"/>
          </a:p>
        </p:txBody>
      </p:sp>
      <p:sp>
        <p:nvSpPr>
          <p:cNvPr id="18" name="ZoneTexte 17"/>
          <p:cNvSpPr txBox="1"/>
          <p:nvPr/>
        </p:nvSpPr>
        <p:spPr>
          <a:xfrm>
            <a:off x="4527991" y="2986441"/>
            <a:ext cx="62228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000" dirty="0" smtClean="0"/>
              <a:t>CD163</a:t>
            </a:r>
            <a:r>
              <a:rPr lang="fr-FR" sz="1000" baseline="30000" dirty="0" smtClean="0"/>
              <a:t>int</a:t>
            </a:r>
            <a:endParaRPr lang="fr-FR" sz="1000" baseline="30000" dirty="0"/>
          </a:p>
        </p:txBody>
      </p:sp>
      <p:sp>
        <p:nvSpPr>
          <p:cNvPr id="20" name="ZoneTexte 19"/>
          <p:cNvSpPr txBox="1"/>
          <p:nvPr/>
        </p:nvSpPr>
        <p:spPr>
          <a:xfrm>
            <a:off x="210968" y="5628348"/>
            <a:ext cx="863404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Supplementary </a:t>
            </a:r>
            <a:r>
              <a:rPr lang="en-US" sz="1000" b="1" dirty="0"/>
              <a:t>material 3. </a:t>
            </a:r>
            <a:r>
              <a:rPr lang="en-US" sz="1000" b="1" dirty="0" err="1"/>
              <a:t>Langerin</a:t>
            </a:r>
            <a:r>
              <a:rPr lang="en-US" sz="1000" b="1" dirty="0"/>
              <a:t> expression in pig skin MHC class </a:t>
            </a:r>
            <a:r>
              <a:rPr lang="en-US" sz="1000" b="1" dirty="0" err="1"/>
              <a:t>II</a:t>
            </a:r>
            <a:r>
              <a:rPr lang="en-US" sz="1000" b="1" baseline="30000" dirty="0" err="1"/>
              <a:t>pos</a:t>
            </a:r>
            <a:r>
              <a:rPr lang="en-US" sz="1000" b="1" dirty="0"/>
              <a:t> CD172</a:t>
            </a:r>
            <a:r>
              <a:rPr lang="en-US" sz="1000" b="1" baseline="30000" dirty="0"/>
              <a:t>pos</a:t>
            </a:r>
            <a:r>
              <a:rPr lang="en-US" sz="1000" b="1" dirty="0"/>
              <a:t> CD163</a:t>
            </a:r>
            <a:r>
              <a:rPr lang="en-US" sz="1000" b="1" baseline="30000" dirty="0"/>
              <a:t>neg</a:t>
            </a:r>
            <a:r>
              <a:rPr lang="en-US" sz="1000" b="1" dirty="0"/>
              <a:t> and CD163</a:t>
            </a:r>
            <a:r>
              <a:rPr lang="en-US" sz="1000" b="1" baseline="30000" dirty="0"/>
              <a:t>int</a:t>
            </a:r>
            <a:r>
              <a:rPr lang="en-US" sz="1000" b="1" dirty="0"/>
              <a:t> subsets. </a:t>
            </a:r>
            <a:r>
              <a:rPr lang="en-US" sz="1000" dirty="0"/>
              <a:t> Control </a:t>
            </a:r>
            <a:r>
              <a:rPr lang="en-US" sz="1000" b="1" dirty="0"/>
              <a:t>(A)</a:t>
            </a:r>
            <a:r>
              <a:rPr lang="en-US" sz="1000" dirty="0"/>
              <a:t> and EP </a:t>
            </a:r>
            <a:r>
              <a:rPr lang="en-US" sz="1000" b="1" dirty="0"/>
              <a:t>(B)</a:t>
            </a:r>
            <a:r>
              <a:rPr lang="en-US" sz="1000" dirty="0"/>
              <a:t> skin cells were labelled and analyzed similarly as in supplementary material 2 except that the anti-CD13 </a:t>
            </a:r>
            <a:r>
              <a:rPr lang="en-US" sz="1000" dirty="0" err="1"/>
              <a:t>mAb</a:t>
            </a:r>
            <a:r>
              <a:rPr lang="en-US" sz="1000" dirty="0"/>
              <a:t> was not used. The labeled cells were fixed and </a:t>
            </a:r>
            <a:r>
              <a:rPr lang="en-US" sz="1000" dirty="0" err="1"/>
              <a:t>permealised</a:t>
            </a:r>
            <a:r>
              <a:rPr lang="en-US" sz="1000" dirty="0"/>
              <a:t> for </a:t>
            </a:r>
            <a:r>
              <a:rPr lang="en-US" sz="1000" dirty="0" err="1"/>
              <a:t>langerin</a:t>
            </a:r>
            <a:r>
              <a:rPr lang="en-US" sz="1000" dirty="0"/>
              <a:t> detection (see material and methods). The expression of </a:t>
            </a:r>
            <a:r>
              <a:rPr lang="en-US" sz="1000" dirty="0" err="1"/>
              <a:t>langerin</a:t>
            </a:r>
            <a:r>
              <a:rPr lang="en-US" sz="1000" dirty="0"/>
              <a:t> in MHC class </a:t>
            </a:r>
            <a:r>
              <a:rPr lang="en-US" sz="1000" dirty="0" err="1"/>
              <a:t>II</a:t>
            </a:r>
            <a:r>
              <a:rPr lang="en-US" sz="1000" baseline="30000" dirty="0" err="1"/>
              <a:t>pos</a:t>
            </a:r>
            <a:r>
              <a:rPr lang="en-US" sz="1000" dirty="0"/>
              <a:t> CD172</a:t>
            </a:r>
            <a:r>
              <a:rPr lang="en-US" sz="1000" baseline="30000" dirty="0"/>
              <a:t>pos</a:t>
            </a:r>
            <a:r>
              <a:rPr lang="en-US" sz="1000" dirty="0"/>
              <a:t> CD163</a:t>
            </a:r>
            <a:r>
              <a:rPr lang="en-US" sz="1000" baseline="30000" dirty="0"/>
              <a:t>neg</a:t>
            </a:r>
            <a:r>
              <a:rPr lang="en-US" sz="1000" dirty="0"/>
              <a:t> and CD163</a:t>
            </a:r>
            <a:r>
              <a:rPr lang="en-US" sz="1000" baseline="30000" dirty="0"/>
              <a:t>int</a:t>
            </a:r>
            <a:r>
              <a:rPr lang="en-US" sz="1000" dirty="0"/>
              <a:t> subsets (grey) was overlaid on the histogram obtained with a rat IgG2a biotinylated control (dotted lines).</a:t>
            </a:r>
            <a:endParaRPr lang="fr-FR" sz="1000" dirty="0"/>
          </a:p>
          <a:p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1412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er 17"/>
          <p:cNvGrpSpPr/>
          <p:nvPr/>
        </p:nvGrpSpPr>
        <p:grpSpPr>
          <a:xfrm>
            <a:off x="317407" y="21624"/>
            <a:ext cx="6735068" cy="5545635"/>
            <a:chOff x="317407" y="21624"/>
            <a:chExt cx="6735068" cy="5545635"/>
          </a:xfrm>
        </p:grpSpPr>
        <p:sp>
          <p:nvSpPr>
            <p:cNvPr id="53" name="ZoneTexte 52"/>
            <p:cNvSpPr txBox="1"/>
            <p:nvPr/>
          </p:nvSpPr>
          <p:spPr>
            <a:xfrm rot="16200000">
              <a:off x="-873789" y="3674705"/>
              <a:ext cx="28082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% living cells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4" name="Connecteur droit 53"/>
            <p:cNvCxnSpPr/>
            <p:nvPr/>
          </p:nvCxnSpPr>
          <p:spPr>
            <a:xfrm>
              <a:off x="619132" y="2378283"/>
              <a:ext cx="1" cy="2808288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aphicFrame>
          <p:nvGraphicFramePr>
            <p:cNvPr id="22" name="Objet 2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2750352"/>
                </p:ext>
              </p:extLst>
            </p:nvPr>
          </p:nvGraphicFramePr>
          <p:xfrm>
            <a:off x="5346106" y="299677"/>
            <a:ext cx="1606466" cy="12110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48" name="Prism 6" r:id="rId3" imgW="2972920" imgH="2241239" progId="Prism6.Document">
                    <p:embed/>
                  </p:oleObj>
                </mc:Choice>
                <mc:Fallback>
                  <p:oleObj name="Prism 6" r:id="rId3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5346106" y="299677"/>
                          <a:ext cx="1606466" cy="12110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7" name="ZoneTexte 26"/>
            <p:cNvSpPr txBox="1"/>
            <p:nvPr/>
          </p:nvSpPr>
          <p:spPr>
            <a:xfrm>
              <a:off x="5433533" y="23190"/>
              <a:ext cx="146875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Granulocytes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>
              <a:off x="4781037" y="312380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>
              <a:off x="4779875" y="1299692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>
              <a:off x="4781671" y="904766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>
              <a:off x="4783018" y="1102228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>
              <a:off x="4783858" y="509842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4780610" y="707304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0" name="ZoneTexte 329"/>
            <p:cNvSpPr txBox="1"/>
            <p:nvPr/>
          </p:nvSpPr>
          <p:spPr>
            <a:xfrm rot="19090672">
              <a:off x="5279127" y="1481866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ZoneTexte 330"/>
            <p:cNvSpPr txBox="1"/>
            <p:nvPr/>
          </p:nvSpPr>
          <p:spPr>
            <a:xfrm rot="19090672">
              <a:off x="5443567" y="1475729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ZoneTexte 331"/>
            <p:cNvSpPr txBox="1"/>
            <p:nvPr/>
          </p:nvSpPr>
          <p:spPr>
            <a:xfrm rot="19090672">
              <a:off x="5487762" y="1528353"/>
              <a:ext cx="545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3" name="ZoneTexte 332"/>
            <p:cNvSpPr txBox="1"/>
            <p:nvPr/>
          </p:nvSpPr>
          <p:spPr>
            <a:xfrm rot="19090672">
              <a:off x="5826988" y="1452246"/>
              <a:ext cx="3178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4" name="ZoneTexte 333"/>
            <p:cNvSpPr txBox="1"/>
            <p:nvPr/>
          </p:nvSpPr>
          <p:spPr>
            <a:xfrm rot="19090672">
              <a:off x="5987837" y="1453313"/>
              <a:ext cx="3188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5" name="ZoneTexte 334"/>
            <p:cNvSpPr txBox="1"/>
            <p:nvPr/>
          </p:nvSpPr>
          <p:spPr>
            <a:xfrm rot="19090672">
              <a:off x="5900995" y="1557658"/>
              <a:ext cx="633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6" name="ZoneTexte 335"/>
            <p:cNvSpPr txBox="1"/>
            <p:nvPr/>
          </p:nvSpPr>
          <p:spPr>
            <a:xfrm rot="19090672">
              <a:off x="6269647" y="1471156"/>
              <a:ext cx="37806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7" name="ZoneTexte 336"/>
            <p:cNvSpPr txBox="1"/>
            <p:nvPr/>
          </p:nvSpPr>
          <p:spPr>
            <a:xfrm rot="19090672">
              <a:off x="6374617" y="1502197"/>
              <a:ext cx="4674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8" name="ZoneTexte 337"/>
            <p:cNvSpPr txBox="1"/>
            <p:nvPr/>
          </p:nvSpPr>
          <p:spPr>
            <a:xfrm rot="19090672">
              <a:off x="6391627" y="1573751"/>
              <a:ext cx="659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52" name="Groupe 51"/>
            <p:cNvGrpSpPr/>
            <p:nvPr/>
          </p:nvGrpSpPr>
          <p:grpSpPr>
            <a:xfrm>
              <a:off x="4784646" y="3818871"/>
              <a:ext cx="2267829" cy="1748388"/>
              <a:chOff x="4568303" y="1982766"/>
              <a:chExt cx="2267829" cy="1748388"/>
            </a:xfrm>
          </p:grpSpPr>
          <p:graphicFrame>
            <p:nvGraphicFramePr>
              <p:cNvPr id="25" name="Objet 24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5130944" y="2240913"/>
              <a:ext cx="1606466" cy="1211069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49" name="Prism 6" r:id="rId5" imgW="2972920" imgH="2241239" progId="Prism6.Document">
                      <p:embed/>
                    </p:oleObj>
                  </mc:Choice>
                  <mc:Fallback>
                    <p:oleObj name="Prism 6" r:id="rId5" imgW="2972920" imgH="2241239" progId="Prism6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6"/>
                          <a:stretch>
                            <a:fillRect/>
                          </a:stretch>
                        </p:blipFill>
                        <p:spPr>
                          <a:xfrm>
                            <a:off x="5130944" y="2240913"/>
                            <a:ext cx="1606466" cy="1211069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28" name="ZoneTexte 27"/>
              <p:cNvSpPr txBox="1"/>
              <p:nvPr/>
            </p:nvSpPr>
            <p:spPr>
              <a:xfrm>
                <a:off x="5233893" y="1982766"/>
                <a:ext cx="144455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cDC1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" name="ZoneTexte 38"/>
              <p:cNvSpPr txBox="1"/>
              <p:nvPr/>
            </p:nvSpPr>
            <p:spPr>
              <a:xfrm>
                <a:off x="4570324" y="2271595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0.20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0" name="ZoneTexte 39"/>
              <p:cNvSpPr txBox="1"/>
              <p:nvPr/>
            </p:nvSpPr>
            <p:spPr>
              <a:xfrm>
                <a:off x="4568724" y="2531865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0.15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1" name="ZoneTexte 40"/>
              <p:cNvSpPr txBox="1"/>
              <p:nvPr/>
            </p:nvSpPr>
            <p:spPr>
              <a:xfrm>
                <a:off x="4570324" y="2768320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0.10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2" name="ZoneTexte 41"/>
              <p:cNvSpPr txBox="1"/>
              <p:nvPr/>
            </p:nvSpPr>
            <p:spPr>
              <a:xfrm>
                <a:off x="4568833" y="3004775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0.05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29" name="ZoneTexte 328"/>
              <p:cNvSpPr txBox="1"/>
              <p:nvPr/>
            </p:nvSpPr>
            <p:spPr>
              <a:xfrm>
                <a:off x="4568303" y="3254062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0.00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39" name="ZoneTexte 338"/>
              <p:cNvSpPr txBox="1"/>
              <p:nvPr/>
            </p:nvSpPr>
            <p:spPr>
              <a:xfrm rot="19090672">
                <a:off x="5064528" y="3423825"/>
                <a:ext cx="3804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CtE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0" name="ZoneTexte 339"/>
              <p:cNvSpPr txBox="1"/>
              <p:nvPr/>
            </p:nvSpPr>
            <p:spPr>
              <a:xfrm rot="19090672">
                <a:off x="5228968" y="3417688"/>
                <a:ext cx="3804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1" name="ZoneTexte 340"/>
              <p:cNvSpPr txBox="1"/>
              <p:nvPr/>
            </p:nvSpPr>
            <p:spPr>
              <a:xfrm rot="19090672">
                <a:off x="5273163" y="3470312"/>
                <a:ext cx="5455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EP+NP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2" name="ZoneTexte 341"/>
              <p:cNvSpPr txBox="1"/>
              <p:nvPr/>
            </p:nvSpPr>
            <p:spPr>
              <a:xfrm rot="19090672">
                <a:off x="5612389" y="3394205"/>
                <a:ext cx="3178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CtI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3" name="ZoneTexte 342"/>
              <p:cNvSpPr txBox="1"/>
              <p:nvPr/>
            </p:nvSpPr>
            <p:spPr>
              <a:xfrm rot="19090672">
                <a:off x="5773238" y="3395272"/>
                <a:ext cx="3188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ID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4" name="ZoneTexte 343"/>
              <p:cNvSpPr txBox="1"/>
              <p:nvPr/>
            </p:nvSpPr>
            <p:spPr>
              <a:xfrm rot="19090672">
                <a:off x="5686396" y="3499617"/>
                <a:ext cx="63347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ID+NP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5" name="ZoneTexte 344"/>
              <p:cNvSpPr txBox="1"/>
              <p:nvPr/>
            </p:nvSpPr>
            <p:spPr>
              <a:xfrm rot="19090672">
                <a:off x="6056625" y="3412512"/>
                <a:ext cx="37626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CtD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6" name="ZoneTexte 345"/>
              <p:cNvSpPr txBox="1"/>
              <p:nvPr/>
            </p:nvSpPr>
            <p:spPr>
              <a:xfrm rot="19090672">
                <a:off x="6160018" y="3444156"/>
                <a:ext cx="4674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Patch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47" name="ZoneTexte 346"/>
              <p:cNvSpPr txBox="1"/>
              <p:nvPr/>
            </p:nvSpPr>
            <p:spPr>
              <a:xfrm rot="19090672">
                <a:off x="6177028" y="3515710"/>
                <a:ext cx="6591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Patch+NP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aphicFrame>
          <p:nvGraphicFramePr>
            <p:cNvPr id="2" name="Objet 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08255699"/>
                </p:ext>
              </p:extLst>
            </p:nvPr>
          </p:nvGraphicFramePr>
          <p:xfrm>
            <a:off x="3000428" y="2248238"/>
            <a:ext cx="1621439" cy="120022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0" name="Prism 6" r:id="rId7" imgW="2972920" imgH="2241239" progId="Prism6.Document">
                    <p:embed/>
                  </p:oleObj>
                </mc:Choice>
                <mc:Fallback>
                  <p:oleObj name="Prism 6" r:id="rId7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3000428" y="2248238"/>
                          <a:ext cx="1621439" cy="1200221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4" name="ZoneTexte 3"/>
            <p:cNvSpPr txBox="1"/>
            <p:nvPr/>
          </p:nvSpPr>
          <p:spPr>
            <a:xfrm>
              <a:off x="2438063" y="2278651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ZoneTexte 4"/>
            <p:cNvSpPr txBox="1"/>
            <p:nvPr/>
          </p:nvSpPr>
          <p:spPr>
            <a:xfrm>
              <a:off x="2430039" y="3254278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ZoneTexte 5"/>
            <p:cNvSpPr txBox="1"/>
            <p:nvPr/>
          </p:nvSpPr>
          <p:spPr>
            <a:xfrm>
              <a:off x="2440238" y="2473776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ZoneTexte 6"/>
            <p:cNvSpPr txBox="1"/>
            <p:nvPr/>
          </p:nvSpPr>
          <p:spPr>
            <a:xfrm>
              <a:off x="2441585" y="2864026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ZoneTexte 7"/>
            <p:cNvSpPr txBox="1"/>
            <p:nvPr/>
          </p:nvSpPr>
          <p:spPr>
            <a:xfrm>
              <a:off x="2440983" y="2668901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ZoneTexte 8"/>
            <p:cNvSpPr txBox="1"/>
            <p:nvPr/>
          </p:nvSpPr>
          <p:spPr>
            <a:xfrm>
              <a:off x="2433439" y="3059151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ZoneTexte 14"/>
            <p:cNvSpPr txBox="1"/>
            <p:nvPr/>
          </p:nvSpPr>
          <p:spPr>
            <a:xfrm>
              <a:off x="3069001" y="1984042"/>
              <a:ext cx="149747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DDC-CD163</a:t>
              </a:r>
              <a:r>
                <a:rPr lang="en-GB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hi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8" name="ZoneTexte 347"/>
            <p:cNvSpPr txBox="1"/>
            <p:nvPr/>
          </p:nvSpPr>
          <p:spPr>
            <a:xfrm rot="19090672">
              <a:off x="2922888" y="3392399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ZoneTexte 348"/>
            <p:cNvSpPr txBox="1"/>
            <p:nvPr/>
          </p:nvSpPr>
          <p:spPr>
            <a:xfrm rot="19090672">
              <a:off x="3087328" y="3386262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ZoneTexte 349"/>
            <p:cNvSpPr txBox="1"/>
            <p:nvPr/>
          </p:nvSpPr>
          <p:spPr>
            <a:xfrm rot="19090672">
              <a:off x="3131523" y="3438886"/>
              <a:ext cx="545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1" name="ZoneTexte 350"/>
            <p:cNvSpPr txBox="1"/>
            <p:nvPr/>
          </p:nvSpPr>
          <p:spPr>
            <a:xfrm rot="19090672">
              <a:off x="3470749" y="3362779"/>
              <a:ext cx="3178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2" name="ZoneTexte 351"/>
            <p:cNvSpPr txBox="1"/>
            <p:nvPr/>
          </p:nvSpPr>
          <p:spPr>
            <a:xfrm rot="19090672">
              <a:off x="3631598" y="3363846"/>
              <a:ext cx="3188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3" name="ZoneTexte 352"/>
            <p:cNvSpPr txBox="1"/>
            <p:nvPr/>
          </p:nvSpPr>
          <p:spPr>
            <a:xfrm rot="19090672">
              <a:off x="3544756" y="3468191"/>
              <a:ext cx="633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4" name="ZoneTexte 353"/>
            <p:cNvSpPr txBox="1"/>
            <p:nvPr/>
          </p:nvSpPr>
          <p:spPr>
            <a:xfrm rot="19090672">
              <a:off x="3923529" y="3377821"/>
              <a:ext cx="3664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5" name="ZoneTexte 354"/>
            <p:cNvSpPr txBox="1"/>
            <p:nvPr/>
          </p:nvSpPr>
          <p:spPr>
            <a:xfrm rot="19090672">
              <a:off x="4018378" y="3412730"/>
              <a:ext cx="4674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6" name="ZoneTexte 355"/>
            <p:cNvSpPr txBox="1"/>
            <p:nvPr/>
          </p:nvSpPr>
          <p:spPr>
            <a:xfrm rot="19090672">
              <a:off x="4035388" y="3484284"/>
              <a:ext cx="659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30" name="Groupe 629"/>
            <p:cNvGrpSpPr/>
            <p:nvPr/>
          </p:nvGrpSpPr>
          <p:grpSpPr>
            <a:xfrm>
              <a:off x="353372" y="2058803"/>
              <a:ext cx="2252083" cy="1711951"/>
              <a:chOff x="2433475" y="1989383"/>
              <a:chExt cx="2252083" cy="1711951"/>
            </a:xfrm>
          </p:grpSpPr>
          <p:graphicFrame>
            <p:nvGraphicFramePr>
              <p:cNvPr id="3" name="Objet 2"/>
              <p:cNvGraphicFramePr>
                <a:graphicFrameLocks noChangeAspect="1"/>
              </p:cNvGraphicFramePr>
              <p:nvPr>
                <p:extLst/>
              </p:nvPr>
            </p:nvGraphicFramePr>
            <p:xfrm>
              <a:off x="2996768" y="2249119"/>
              <a:ext cx="1621439" cy="1200221"/>
            </p:xfrm>
            <a:graphic>
              <a:graphicData uri="http://schemas.openxmlformats.org/presentationml/2006/ole">
                <mc:AlternateContent xmlns:mc="http://schemas.openxmlformats.org/markup-compatibility/2006">
                  <mc:Choice xmlns:v="urn:schemas-microsoft-com:vml" Requires="v">
                    <p:oleObj spid="_x0000_s1151" name="Prism 6" r:id="rId9" imgW="2972920" imgH="2241239" progId="Prism6.Document">
                      <p:embed/>
                    </p:oleObj>
                  </mc:Choice>
                  <mc:Fallback>
                    <p:oleObj name="Prism 6" r:id="rId9" imgW="2972920" imgH="2241239" progId="Prism6.Document">
                      <p:embed/>
                      <p:pic>
                        <p:nvPicPr>
                          <p:cNvPr id="0" name=""/>
                          <p:cNvPicPr/>
                          <p:nvPr/>
                        </p:nvPicPr>
                        <p:blipFill>
                          <a:blip r:embed="rId10"/>
                          <a:stretch>
                            <a:fillRect/>
                          </a:stretch>
                        </p:blipFill>
                        <p:spPr>
                          <a:xfrm>
                            <a:off x="2996768" y="2249119"/>
                            <a:ext cx="1621439" cy="1200221"/>
                          </a:xfrm>
                          <a:prstGeom prst="rect">
                            <a:avLst/>
                          </a:prstGeom>
                        </p:spPr>
                      </p:pic>
                    </p:oleObj>
                  </mc:Fallback>
                </mc:AlternateContent>
              </a:graphicData>
            </a:graphic>
          </p:graphicFrame>
          <p:sp>
            <p:nvSpPr>
              <p:cNvPr id="10" name="ZoneTexte 9"/>
              <p:cNvSpPr txBox="1"/>
              <p:nvPr/>
            </p:nvSpPr>
            <p:spPr>
              <a:xfrm>
                <a:off x="2435496" y="2278236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2.0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1" name="ZoneTexte 10"/>
              <p:cNvSpPr txBox="1"/>
              <p:nvPr/>
            </p:nvSpPr>
            <p:spPr>
              <a:xfrm>
                <a:off x="2433896" y="2538506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1.5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2" name="ZoneTexte 11"/>
              <p:cNvSpPr txBox="1"/>
              <p:nvPr/>
            </p:nvSpPr>
            <p:spPr>
              <a:xfrm>
                <a:off x="2435496" y="2774961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1.0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3" name="ZoneTexte 12"/>
              <p:cNvSpPr txBox="1"/>
              <p:nvPr/>
            </p:nvSpPr>
            <p:spPr>
              <a:xfrm>
                <a:off x="2434005" y="3011416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0.5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ZoneTexte 13"/>
              <p:cNvSpPr txBox="1"/>
              <p:nvPr/>
            </p:nvSpPr>
            <p:spPr>
              <a:xfrm>
                <a:off x="2433475" y="3260703"/>
                <a:ext cx="63382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0.0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6" name="ZoneTexte 15"/>
              <p:cNvSpPr txBox="1"/>
              <p:nvPr/>
            </p:nvSpPr>
            <p:spPr>
              <a:xfrm>
                <a:off x="3069180" y="1989383"/>
                <a:ext cx="1468750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MP-CD163</a:t>
                </a:r>
                <a:r>
                  <a:rPr lang="en-GB" sz="800" baseline="300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hi</a:t>
                </a:r>
                <a:endParaRPr lang="en-GB" sz="800" baseline="300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7" name="ZoneTexte 356"/>
              <p:cNvSpPr txBox="1"/>
              <p:nvPr/>
            </p:nvSpPr>
            <p:spPr>
              <a:xfrm rot="19090672">
                <a:off x="2913954" y="3394005"/>
                <a:ext cx="3804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CtE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8" name="ZoneTexte 357"/>
              <p:cNvSpPr txBox="1"/>
              <p:nvPr/>
            </p:nvSpPr>
            <p:spPr>
              <a:xfrm rot="19090672">
                <a:off x="3078394" y="3387868"/>
                <a:ext cx="38041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59" name="ZoneTexte 358"/>
              <p:cNvSpPr txBox="1"/>
              <p:nvPr/>
            </p:nvSpPr>
            <p:spPr>
              <a:xfrm rot="19090672">
                <a:off x="3122589" y="3440492"/>
                <a:ext cx="54557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EP+NP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0" name="ZoneTexte 359"/>
              <p:cNvSpPr txBox="1"/>
              <p:nvPr/>
            </p:nvSpPr>
            <p:spPr>
              <a:xfrm rot="19090672">
                <a:off x="3461815" y="3364385"/>
                <a:ext cx="31786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CtI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1" name="ZoneTexte 360"/>
              <p:cNvSpPr txBox="1"/>
              <p:nvPr/>
            </p:nvSpPr>
            <p:spPr>
              <a:xfrm rot="19090672">
                <a:off x="3622664" y="3365452"/>
                <a:ext cx="318837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ID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2" name="ZoneTexte 361"/>
              <p:cNvSpPr txBox="1"/>
              <p:nvPr/>
            </p:nvSpPr>
            <p:spPr>
              <a:xfrm rot="19090672">
                <a:off x="3501638" y="3469797"/>
                <a:ext cx="63347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ID+NP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3" name="ZoneTexte 362"/>
              <p:cNvSpPr txBox="1"/>
              <p:nvPr/>
            </p:nvSpPr>
            <p:spPr>
              <a:xfrm rot="19090672">
                <a:off x="3897693" y="3385886"/>
                <a:ext cx="38583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CtD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4" name="ZoneTexte 363"/>
              <p:cNvSpPr txBox="1"/>
              <p:nvPr/>
            </p:nvSpPr>
            <p:spPr>
              <a:xfrm rot="19090672">
                <a:off x="4009444" y="3414336"/>
                <a:ext cx="467485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Patch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65" name="ZoneTexte 364"/>
              <p:cNvSpPr txBox="1"/>
              <p:nvPr/>
            </p:nvSpPr>
            <p:spPr>
              <a:xfrm rot="19090672">
                <a:off x="4026454" y="3485890"/>
                <a:ext cx="659104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GB" sz="800" dirty="0" err="1" smtClean="0">
                    <a:latin typeface="Arial" panose="020B0604020202020204" pitchFamily="34" charset="0"/>
                    <a:cs typeface="Arial" panose="020B0604020202020204" pitchFamily="34" charset="0"/>
                  </a:rPr>
                  <a:t>Patch+NP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56" name="ZoneTexte 55"/>
            <p:cNvSpPr txBox="1"/>
            <p:nvPr/>
          </p:nvSpPr>
          <p:spPr>
            <a:xfrm>
              <a:off x="361261" y="4101639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364837" y="5085714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ZoneTexte 57"/>
            <p:cNvSpPr txBox="1"/>
            <p:nvPr/>
          </p:nvSpPr>
          <p:spPr>
            <a:xfrm>
              <a:off x="361895" y="4757689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ZoneTexte 58"/>
            <p:cNvSpPr txBox="1"/>
            <p:nvPr/>
          </p:nvSpPr>
          <p:spPr>
            <a:xfrm>
              <a:off x="360834" y="4429664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0" name="Objet 1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53053194"/>
                </p:ext>
              </p:extLst>
            </p:nvPr>
          </p:nvGraphicFramePr>
          <p:xfrm>
            <a:off x="898094" y="4074900"/>
            <a:ext cx="1606466" cy="12110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2" name="Prism 6" r:id="rId11" imgW="2972920" imgH="2241239" progId="Prism6.Document">
                    <p:embed/>
                  </p:oleObj>
                </mc:Choice>
                <mc:Fallback>
                  <p:oleObj name="Prism 6" r:id="rId11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898094" y="4074900"/>
                          <a:ext cx="1606466" cy="12110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55" name="ZoneTexte 54"/>
            <p:cNvSpPr txBox="1"/>
            <p:nvPr/>
          </p:nvSpPr>
          <p:spPr>
            <a:xfrm>
              <a:off x="971887" y="3809525"/>
              <a:ext cx="1469299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en-GB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ZoneTexte 365"/>
            <p:cNvSpPr txBox="1"/>
            <p:nvPr/>
          </p:nvSpPr>
          <p:spPr>
            <a:xfrm rot="19090672">
              <a:off x="816414" y="5255555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7" name="ZoneTexte 366"/>
            <p:cNvSpPr txBox="1"/>
            <p:nvPr/>
          </p:nvSpPr>
          <p:spPr>
            <a:xfrm rot="19090672">
              <a:off x="980854" y="5249418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8" name="ZoneTexte 367"/>
            <p:cNvSpPr txBox="1"/>
            <p:nvPr/>
          </p:nvSpPr>
          <p:spPr>
            <a:xfrm rot="19090672">
              <a:off x="1025049" y="5302042"/>
              <a:ext cx="545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ZoneTexte 368"/>
            <p:cNvSpPr txBox="1"/>
            <p:nvPr/>
          </p:nvSpPr>
          <p:spPr>
            <a:xfrm rot="19090672">
              <a:off x="1364275" y="5225935"/>
              <a:ext cx="3178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ZoneTexte 369"/>
            <p:cNvSpPr txBox="1"/>
            <p:nvPr/>
          </p:nvSpPr>
          <p:spPr>
            <a:xfrm rot="19090672">
              <a:off x="1525124" y="5227002"/>
              <a:ext cx="3188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1" name="ZoneTexte 370"/>
            <p:cNvSpPr txBox="1"/>
            <p:nvPr/>
          </p:nvSpPr>
          <p:spPr>
            <a:xfrm rot="19090672">
              <a:off x="1438282" y="5331347"/>
              <a:ext cx="633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2" name="ZoneTexte 371"/>
            <p:cNvSpPr txBox="1"/>
            <p:nvPr/>
          </p:nvSpPr>
          <p:spPr>
            <a:xfrm rot="19090672">
              <a:off x="1797312" y="5248521"/>
              <a:ext cx="38909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3" name="ZoneTexte 372"/>
            <p:cNvSpPr txBox="1"/>
            <p:nvPr/>
          </p:nvSpPr>
          <p:spPr>
            <a:xfrm rot="19090672">
              <a:off x="1911904" y="5275886"/>
              <a:ext cx="4674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4" name="ZoneTexte 373"/>
            <p:cNvSpPr txBox="1"/>
            <p:nvPr/>
          </p:nvSpPr>
          <p:spPr>
            <a:xfrm rot="19090672">
              <a:off x="1928914" y="5347440"/>
              <a:ext cx="659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17" name="Objet 1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43899787"/>
                </p:ext>
              </p:extLst>
            </p:nvPr>
          </p:nvGraphicFramePr>
          <p:xfrm>
            <a:off x="2997871" y="4075308"/>
            <a:ext cx="1606466" cy="121106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3" name="Prism 6" r:id="rId13" imgW="2972920" imgH="2241239" progId="Prism6.Document">
                    <p:embed/>
                  </p:oleObj>
                </mc:Choice>
                <mc:Fallback>
                  <p:oleObj name="Prism 6" r:id="rId13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2997871" y="4075308"/>
                          <a:ext cx="1606466" cy="121106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5" name="ZoneTexte 64"/>
            <p:cNvSpPr txBox="1"/>
            <p:nvPr/>
          </p:nvSpPr>
          <p:spPr>
            <a:xfrm>
              <a:off x="3105050" y="3808615"/>
              <a:ext cx="145928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en-GB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2433760" y="4113167"/>
              <a:ext cx="633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</a:t>
              </a:r>
              <a:endParaRPr lang="en-GB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ZoneTexte 66"/>
            <p:cNvSpPr txBox="1"/>
            <p:nvPr/>
          </p:nvSpPr>
          <p:spPr>
            <a:xfrm>
              <a:off x="2433275" y="5094454"/>
              <a:ext cx="633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ZoneTexte 67"/>
            <p:cNvSpPr txBox="1"/>
            <p:nvPr/>
          </p:nvSpPr>
          <p:spPr>
            <a:xfrm>
              <a:off x="2433227" y="4767359"/>
              <a:ext cx="633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  <a:endParaRPr lang="en-GB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ZoneTexte 68"/>
            <p:cNvSpPr txBox="1"/>
            <p:nvPr/>
          </p:nvSpPr>
          <p:spPr>
            <a:xfrm>
              <a:off x="2433333" y="4440263"/>
              <a:ext cx="63382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7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GB" sz="7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5" name="ZoneTexte 374"/>
            <p:cNvSpPr txBox="1"/>
            <p:nvPr/>
          </p:nvSpPr>
          <p:spPr>
            <a:xfrm rot="19090672">
              <a:off x="2920574" y="5256279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6" name="ZoneTexte 375"/>
            <p:cNvSpPr txBox="1"/>
            <p:nvPr/>
          </p:nvSpPr>
          <p:spPr>
            <a:xfrm rot="19090672">
              <a:off x="3085014" y="5250142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7" name="ZoneTexte 376"/>
            <p:cNvSpPr txBox="1"/>
            <p:nvPr/>
          </p:nvSpPr>
          <p:spPr>
            <a:xfrm rot="19090672">
              <a:off x="3129209" y="5302766"/>
              <a:ext cx="545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8" name="ZoneTexte 377"/>
            <p:cNvSpPr txBox="1"/>
            <p:nvPr/>
          </p:nvSpPr>
          <p:spPr>
            <a:xfrm rot="19090672">
              <a:off x="3468435" y="5226659"/>
              <a:ext cx="3178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9" name="ZoneTexte 378"/>
            <p:cNvSpPr txBox="1"/>
            <p:nvPr/>
          </p:nvSpPr>
          <p:spPr>
            <a:xfrm rot="19090672">
              <a:off x="3629284" y="5227726"/>
              <a:ext cx="3188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0" name="ZoneTexte 379"/>
            <p:cNvSpPr txBox="1"/>
            <p:nvPr/>
          </p:nvSpPr>
          <p:spPr>
            <a:xfrm rot="19090672">
              <a:off x="3542442" y="5332071"/>
              <a:ext cx="633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1" name="ZoneTexte 380"/>
            <p:cNvSpPr txBox="1"/>
            <p:nvPr/>
          </p:nvSpPr>
          <p:spPr>
            <a:xfrm rot="19090672">
              <a:off x="3924249" y="5240543"/>
              <a:ext cx="36299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2" name="ZoneTexte 381"/>
            <p:cNvSpPr txBox="1"/>
            <p:nvPr/>
          </p:nvSpPr>
          <p:spPr>
            <a:xfrm rot="19090672">
              <a:off x="4016064" y="5276610"/>
              <a:ext cx="4674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ZoneTexte 382"/>
            <p:cNvSpPr txBox="1"/>
            <p:nvPr/>
          </p:nvSpPr>
          <p:spPr>
            <a:xfrm rot="19090672">
              <a:off x="4033074" y="5348164"/>
              <a:ext cx="659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24" name="Objet 2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058509009"/>
                </p:ext>
              </p:extLst>
            </p:nvPr>
          </p:nvGraphicFramePr>
          <p:xfrm>
            <a:off x="2999412" y="294334"/>
            <a:ext cx="1634970" cy="121710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4" name="Prism 6" r:id="rId15" imgW="2972920" imgH="2241239" progId="Prism6.Document">
                    <p:embed/>
                  </p:oleObj>
                </mc:Choice>
                <mc:Fallback>
                  <p:oleObj name="Prism 6" r:id="rId15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2999412" y="294334"/>
                          <a:ext cx="1634970" cy="1217107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9" name="ZoneTexte 28"/>
            <p:cNvSpPr txBox="1"/>
            <p:nvPr/>
          </p:nvSpPr>
          <p:spPr>
            <a:xfrm>
              <a:off x="2437155" y="311746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>
              <a:off x="2437677" y="1304465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>
              <a:off x="2439330" y="510290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8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440677" y="907378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40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ZoneTexte 42"/>
            <p:cNvSpPr txBox="1"/>
            <p:nvPr/>
          </p:nvSpPr>
          <p:spPr>
            <a:xfrm rot="19090672">
              <a:off x="2935678" y="1482780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ZoneTexte 43"/>
            <p:cNvSpPr txBox="1"/>
            <p:nvPr/>
          </p:nvSpPr>
          <p:spPr>
            <a:xfrm rot="19090672">
              <a:off x="3100118" y="1476643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ZoneTexte 44"/>
            <p:cNvSpPr txBox="1"/>
            <p:nvPr/>
          </p:nvSpPr>
          <p:spPr>
            <a:xfrm rot="19090672">
              <a:off x="3144313" y="1529267"/>
              <a:ext cx="545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 rot="19090672">
              <a:off x="3483539" y="1453160"/>
              <a:ext cx="3178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 rot="19090672">
              <a:off x="3644388" y="1454227"/>
              <a:ext cx="3188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ZoneTexte 47"/>
            <p:cNvSpPr txBox="1"/>
            <p:nvPr/>
          </p:nvSpPr>
          <p:spPr>
            <a:xfrm rot="19090672">
              <a:off x="3557546" y="1558572"/>
              <a:ext cx="633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 rot="19090672">
              <a:off x="3905937" y="1479811"/>
              <a:ext cx="40128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ZoneTexte 49"/>
            <p:cNvSpPr txBox="1"/>
            <p:nvPr/>
          </p:nvSpPr>
          <p:spPr>
            <a:xfrm rot="19090672">
              <a:off x="4031168" y="1503111"/>
              <a:ext cx="4674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ZoneTexte 50"/>
            <p:cNvSpPr txBox="1"/>
            <p:nvPr/>
          </p:nvSpPr>
          <p:spPr>
            <a:xfrm rot="19090672">
              <a:off x="4046647" y="1577219"/>
              <a:ext cx="659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ZoneTexte 326"/>
            <p:cNvSpPr txBox="1"/>
            <p:nvPr/>
          </p:nvSpPr>
          <p:spPr>
            <a:xfrm>
              <a:off x="2440075" y="708834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ZoneTexte 327"/>
            <p:cNvSpPr txBox="1"/>
            <p:nvPr/>
          </p:nvSpPr>
          <p:spPr>
            <a:xfrm>
              <a:off x="2440112" y="1105922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4" name="Groupe 383"/>
            <p:cNvGrpSpPr/>
            <p:nvPr/>
          </p:nvGrpSpPr>
          <p:grpSpPr>
            <a:xfrm>
              <a:off x="2507428" y="434853"/>
              <a:ext cx="215444" cy="980307"/>
              <a:chOff x="353160" y="1939231"/>
              <a:chExt cx="215444" cy="1944688"/>
            </a:xfrm>
          </p:grpSpPr>
          <p:sp>
            <p:nvSpPr>
              <p:cNvPr id="385" name="ZoneTexte 384"/>
              <p:cNvSpPr txBox="1"/>
              <p:nvPr/>
            </p:nvSpPr>
            <p:spPr>
              <a:xfrm rot="16200000">
                <a:off x="-511462" y="2803853"/>
                <a:ext cx="194468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% living cells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386" name="Connecteur droit 385"/>
              <p:cNvCxnSpPr/>
              <p:nvPr/>
            </p:nvCxnSpPr>
            <p:spPr>
              <a:xfrm>
                <a:off x="549659" y="1939231"/>
                <a:ext cx="1" cy="1944688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387" name="ZoneTexte 386"/>
            <p:cNvSpPr txBox="1"/>
            <p:nvPr/>
          </p:nvSpPr>
          <p:spPr>
            <a:xfrm>
              <a:off x="2422329" y="21624"/>
              <a:ext cx="2658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ZoneTexte 387"/>
            <p:cNvSpPr txBox="1"/>
            <p:nvPr/>
          </p:nvSpPr>
          <p:spPr>
            <a:xfrm>
              <a:off x="327836" y="23190"/>
              <a:ext cx="26581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389" name="Groupe 388"/>
            <p:cNvGrpSpPr/>
            <p:nvPr/>
          </p:nvGrpSpPr>
          <p:grpSpPr>
            <a:xfrm>
              <a:off x="1297582" y="377801"/>
              <a:ext cx="819676" cy="482584"/>
              <a:chOff x="6844949" y="605766"/>
              <a:chExt cx="839488" cy="567177"/>
            </a:xfrm>
          </p:grpSpPr>
          <p:sp>
            <p:nvSpPr>
              <p:cNvPr id="390" name="ZoneTexte 389"/>
              <p:cNvSpPr txBox="1"/>
              <p:nvPr/>
            </p:nvSpPr>
            <p:spPr>
              <a:xfrm>
                <a:off x="6909235" y="605766"/>
                <a:ext cx="707136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Pig n°4829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1" name="ZoneTexte 390"/>
              <p:cNvSpPr txBox="1"/>
              <p:nvPr/>
            </p:nvSpPr>
            <p:spPr>
              <a:xfrm>
                <a:off x="6909234" y="773027"/>
                <a:ext cx="7752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Pig n°896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4" name="ZoneTexte 393"/>
              <p:cNvSpPr txBox="1"/>
              <p:nvPr/>
            </p:nvSpPr>
            <p:spPr>
              <a:xfrm>
                <a:off x="6909235" y="957499"/>
                <a:ext cx="7752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Pig n°758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395" name="Rectangle 394"/>
              <p:cNvSpPr/>
              <p:nvPr/>
            </p:nvSpPr>
            <p:spPr>
              <a:xfrm>
                <a:off x="6844949" y="846624"/>
                <a:ext cx="73797" cy="77496"/>
              </a:xfrm>
              <a:prstGeom prst="rect">
                <a:avLst/>
              </a:prstGeom>
              <a:solidFill>
                <a:schemeClr val="bg1"/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96" name="Ellipse 395"/>
              <p:cNvSpPr/>
              <p:nvPr/>
            </p:nvSpPr>
            <p:spPr>
              <a:xfrm>
                <a:off x="6844949" y="673333"/>
                <a:ext cx="85970" cy="84871"/>
              </a:xfrm>
              <a:prstGeom prst="ellipse">
                <a:avLst/>
              </a:prstGeom>
              <a:solidFill>
                <a:schemeClr val="bg1"/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397" name="Triangle isocèle 396"/>
              <p:cNvSpPr/>
              <p:nvPr/>
            </p:nvSpPr>
            <p:spPr>
              <a:xfrm>
                <a:off x="6844949" y="1012352"/>
                <a:ext cx="85970" cy="85237"/>
              </a:xfrm>
              <a:prstGeom prst="triangle">
                <a:avLst/>
              </a:prstGeom>
              <a:solidFill>
                <a:schemeClr val="bg1"/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grpSp>
          <p:nvGrpSpPr>
            <p:cNvPr id="398" name="Group 570"/>
            <p:cNvGrpSpPr>
              <a:grpSpLocks/>
            </p:cNvGrpSpPr>
            <p:nvPr/>
          </p:nvGrpSpPr>
          <p:grpSpPr bwMode="auto">
            <a:xfrm>
              <a:off x="504397" y="420743"/>
              <a:ext cx="629134" cy="391804"/>
              <a:chOff x="336" y="677"/>
              <a:chExt cx="1895" cy="1203"/>
            </a:xfrm>
          </p:grpSpPr>
          <p:sp>
            <p:nvSpPr>
              <p:cNvPr id="399" name="Freeform 473"/>
              <p:cNvSpPr>
                <a:spLocks/>
              </p:cNvSpPr>
              <p:nvPr/>
            </p:nvSpPr>
            <p:spPr bwMode="auto">
              <a:xfrm>
                <a:off x="466" y="677"/>
                <a:ext cx="1765" cy="1200"/>
              </a:xfrm>
              <a:custGeom>
                <a:avLst/>
                <a:gdLst>
                  <a:gd name="T0" fmla="*/ 24220 w 706"/>
                  <a:gd name="T1" fmla="*/ 9651 h 450"/>
                  <a:gd name="T2" fmla="*/ 25783 w 706"/>
                  <a:gd name="T3" fmla="*/ 11528 h 450"/>
                  <a:gd name="T4" fmla="*/ 27113 w 706"/>
                  <a:gd name="T5" fmla="*/ 12288 h 450"/>
                  <a:gd name="T6" fmla="*/ 26613 w 706"/>
                  <a:gd name="T7" fmla="*/ 14051 h 450"/>
                  <a:gd name="T8" fmla="*/ 25708 w 706"/>
                  <a:gd name="T9" fmla="*/ 14413 h 450"/>
                  <a:gd name="T10" fmla="*/ 25158 w 706"/>
                  <a:gd name="T11" fmla="*/ 14869 h 450"/>
                  <a:gd name="T12" fmla="*/ 23595 w 706"/>
                  <a:gd name="T13" fmla="*/ 15267 h 450"/>
                  <a:gd name="T14" fmla="*/ 21645 w 706"/>
                  <a:gd name="T15" fmla="*/ 15987 h 450"/>
                  <a:gd name="T16" fmla="*/ 20395 w 706"/>
                  <a:gd name="T17" fmla="*/ 16840 h 450"/>
                  <a:gd name="T18" fmla="*/ 18645 w 706"/>
                  <a:gd name="T19" fmla="*/ 18205 h 450"/>
                  <a:gd name="T20" fmla="*/ 18333 w 706"/>
                  <a:gd name="T21" fmla="*/ 20024 h 450"/>
                  <a:gd name="T22" fmla="*/ 18833 w 706"/>
                  <a:gd name="T23" fmla="*/ 21240 h 450"/>
                  <a:gd name="T24" fmla="*/ 19500 w 706"/>
                  <a:gd name="T25" fmla="*/ 22243 h 450"/>
                  <a:gd name="T26" fmla="*/ 19458 w 706"/>
                  <a:gd name="T27" fmla="*/ 22549 h 450"/>
                  <a:gd name="T28" fmla="*/ 19063 w 706"/>
                  <a:gd name="T29" fmla="*/ 22243 h 450"/>
                  <a:gd name="T30" fmla="*/ 19220 w 706"/>
                  <a:gd name="T31" fmla="*/ 22664 h 450"/>
                  <a:gd name="T32" fmla="*/ 18208 w 706"/>
                  <a:gd name="T33" fmla="*/ 22549 h 450"/>
                  <a:gd name="T34" fmla="*/ 17970 w 706"/>
                  <a:gd name="T35" fmla="*/ 22093 h 450"/>
                  <a:gd name="T36" fmla="*/ 17708 w 706"/>
                  <a:gd name="T37" fmla="*/ 22664 h 450"/>
                  <a:gd name="T38" fmla="*/ 17425 w 706"/>
                  <a:gd name="T39" fmla="*/ 21901 h 450"/>
                  <a:gd name="T40" fmla="*/ 17158 w 706"/>
                  <a:gd name="T41" fmla="*/ 20787 h 450"/>
                  <a:gd name="T42" fmla="*/ 16770 w 706"/>
                  <a:gd name="T43" fmla="*/ 19720 h 450"/>
                  <a:gd name="T44" fmla="*/ 16563 w 706"/>
                  <a:gd name="T45" fmla="*/ 18296 h 450"/>
                  <a:gd name="T46" fmla="*/ 15938 w 706"/>
                  <a:gd name="T47" fmla="*/ 17144 h 450"/>
                  <a:gd name="T48" fmla="*/ 14770 w 706"/>
                  <a:gd name="T49" fmla="*/ 16931 h 450"/>
                  <a:gd name="T50" fmla="*/ 9345 w 706"/>
                  <a:gd name="T51" fmla="*/ 15112 h 450"/>
                  <a:gd name="T52" fmla="*/ 6563 w 706"/>
                  <a:gd name="T53" fmla="*/ 13448 h 450"/>
                  <a:gd name="T54" fmla="*/ 6220 w 706"/>
                  <a:gd name="T55" fmla="*/ 13291 h 450"/>
                  <a:gd name="T56" fmla="*/ 5750 w 706"/>
                  <a:gd name="T57" fmla="*/ 14016 h 450"/>
                  <a:gd name="T58" fmla="*/ 3488 w 706"/>
                  <a:gd name="T59" fmla="*/ 17843 h 450"/>
                  <a:gd name="T60" fmla="*/ 3283 w 706"/>
                  <a:gd name="T61" fmla="*/ 19720 h 450"/>
                  <a:gd name="T62" fmla="*/ 3645 w 706"/>
                  <a:gd name="T63" fmla="*/ 21141 h 450"/>
                  <a:gd name="T64" fmla="*/ 4270 w 706"/>
                  <a:gd name="T65" fmla="*/ 21845 h 450"/>
                  <a:gd name="T66" fmla="*/ 4300 w 706"/>
                  <a:gd name="T67" fmla="*/ 22357 h 450"/>
                  <a:gd name="T68" fmla="*/ 3988 w 706"/>
                  <a:gd name="T69" fmla="*/ 22301 h 450"/>
                  <a:gd name="T70" fmla="*/ 3958 w 706"/>
                  <a:gd name="T71" fmla="*/ 22605 h 450"/>
                  <a:gd name="T72" fmla="*/ 3563 w 706"/>
                  <a:gd name="T73" fmla="*/ 22605 h 450"/>
                  <a:gd name="T74" fmla="*/ 2813 w 706"/>
                  <a:gd name="T75" fmla="*/ 22357 h 450"/>
                  <a:gd name="T76" fmla="*/ 2658 w 706"/>
                  <a:gd name="T77" fmla="*/ 21752 h 450"/>
                  <a:gd name="T78" fmla="*/ 2395 w 706"/>
                  <a:gd name="T79" fmla="*/ 21448 h 450"/>
                  <a:gd name="T80" fmla="*/ 2270 w 706"/>
                  <a:gd name="T81" fmla="*/ 20685 h 450"/>
                  <a:gd name="T82" fmla="*/ 2083 w 706"/>
                  <a:gd name="T83" fmla="*/ 19059 h 450"/>
                  <a:gd name="T84" fmla="*/ 1408 w 706"/>
                  <a:gd name="T85" fmla="*/ 16931 h 450"/>
                  <a:gd name="T86" fmla="*/ 1645 w 706"/>
                  <a:gd name="T87" fmla="*/ 15680 h 450"/>
                  <a:gd name="T88" fmla="*/ 1533 w 706"/>
                  <a:gd name="T89" fmla="*/ 14357 h 450"/>
                  <a:gd name="T90" fmla="*/ 283 w 706"/>
                  <a:gd name="T91" fmla="*/ 11584 h 450"/>
                  <a:gd name="T92" fmla="*/ 0 w 706"/>
                  <a:gd name="T93" fmla="*/ 8397 h 450"/>
                  <a:gd name="T94" fmla="*/ 833 w 706"/>
                  <a:gd name="T95" fmla="*/ 4949 h 450"/>
                  <a:gd name="T96" fmla="*/ 19375 w 706"/>
                  <a:gd name="T97" fmla="*/ 4757 h 450"/>
                  <a:gd name="T98" fmla="*/ 22033 w 706"/>
                  <a:gd name="T99" fmla="*/ 6520 h 450"/>
                  <a:gd name="T100" fmla="*/ 23020 w 706"/>
                  <a:gd name="T101" fmla="*/ 6827 h 450"/>
                  <a:gd name="T102" fmla="*/ 24738 w 706"/>
                  <a:gd name="T103" fmla="*/ 6221 h 450"/>
                  <a:gd name="T104" fmla="*/ 25783 w 706"/>
                  <a:gd name="T105" fmla="*/ 6280 h 450"/>
                  <a:gd name="T106" fmla="*/ 25595 w 706"/>
                  <a:gd name="T107" fmla="*/ 7339 h 450"/>
                  <a:gd name="T108" fmla="*/ 25000 w 706"/>
                  <a:gd name="T109" fmla="*/ 8853 h 450"/>
                  <a:gd name="T110" fmla="*/ 24300 w 706"/>
                  <a:gd name="T111" fmla="*/ 9613 h 450"/>
                  <a:gd name="T112" fmla="*/ 23488 w 706"/>
                  <a:gd name="T113" fmla="*/ 9805 h 4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706" h="450">
                    <a:moveTo>
                      <a:pt x="620" y="191"/>
                    </a:moveTo>
                    <a:cubicBezTo>
                      <a:pt x="620" y="205"/>
                      <a:pt x="639" y="217"/>
                      <a:pt x="660" y="228"/>
                    </a:cubicBezTo>
                    <a:cubicBezTo>
                      <a:pt x="682" y="238"/>
                      <a:pt x="682" y="241"/>
                      <a:pt x="694" y="243"/>
                    </a:cubicBezTo>
                    <a:cubicBezTo>
                      <a:pt x="706" y="246"/>
                      <a:pt x="688" y="273"/>
                      <a:pt x="681" y="278"/>
                    </a:cubicBezTo>
                    <a:cubicBezTo>
                      <a:pt x="675" y="283"/>
                      <a:pt x="669" y="286"/>
                      <a:pt x="658" y="285"/>
                    </a:cubicBezTo>
                    <a:cubicBezTo>
                      <a:pt x="658" y="285"/>
                      <a:pt x="658" y="291"/>
                      <a:pt x="644" y="294"/>
                    </a:cubicBezTo>
                    <a:cubicBezTo>
                      <a:pt x="630" y="298"/>
                      <a:pt x="626" y="298"/>
                      <a:pt x="604" y="302"/>
                    </a:cubicBezTo>
                    <a:cubicBezTo>
                      <a:pt x="573" y="307"/>
                      <a:pt x="586" y="310"/>
                      <a:pt x="554" y="316"/>
                    </a:cubicBezTo>
                    <a:cubicBezTo>
                      <a:pt x="545" y="320"/>
                      <a:pt x="536" y="330"/>
                      <a:pt x="522" y="333"/>
                    </a:cubicBezTo>
                    <a:cubicBezTo>
                      <a:pt x="507" y="337"/>
                      <a:pt x="484" y="347"/>
                      <a:pt x="477" y="360"/>
                    </a:cubicBezTo>
                    <a:cubicBezTo>
                      <a:pt x="474" y="367"/>
                      <a:pt x="468" y="380"/>
                      <a:pt x="469" y="396"/>
                    </a:cubicBezTo>
                    <a:cubicBezTo>
                      <a:pt x="471" y="412"/>
                      <a:pt x="477" y="417"/>
                      <a:pt x="482" y="420"/>
                    </a:cubicBezTo>
                    <a:cubicBezTo>
                      <a:pt x="487" y="424"/>
                      <a:pt x="495" y="435"/>
                      <a:pt x="499" y="440"/>
                    </a:cubicBezTo>
                    <a:cubicBezTo>
                      <a:pt x="501" y="443"/>
                      <a:pt x="500" y="443"/>
                      <a:pt x="498" y="446"/>
                    </a:cubicBezTo>
                    <a:cubicBezTo>
                      <a:pt x="496" y="448"/>
                      <a:pt x="492" y="440"/>
                      <a:pt x="488" y="440"/>
                    </a:cubicBezTo>
                    <a:cubicBezTo>
                      <a:pt x="491" y="442"/>
                      <a:pt x="494" y="448"/>
                      <a:pt x="492" y="448"/>
                    </a:cubicBezTo>
                    <a:cubicBezTo>
                      <a:pt x="489" y="449"/>
                      <a:pt x="472" y="448"/>
                      <a:pt x="466" y="446"/>
                    </a:cubicBezTo>
                    <a:cubicBezTo>
                      <a:pt x="460" y="444"/>
                      <a:pt x="464" y="436"/>
                      <a:pt x="460" y="437"/>
                    </a:cubicBezTo>
                    <a:cubicBezTo>
                      <a:pt x="455" y="438"/>
                      <a:pt x="457" y="450"/>
                      <a:pt x="453" y="448"/>
                    </a:cubicBezTo>
                    <a:cubicBezTo>
                      <a:pt x="450" y="447"/>
                      <a:pt x="449" y="441"/>
                      <a:pt x="446" y="433"/>
                    </a:cubicBezTo>
                    <a:cubicBezTo>
                      <a:pt x="444" y="425"/>
                      <a:pt x="440" y="422"/>
                      <a:pt x="439" y="411"/>
                    </a:cubicBezTo>
                    <a:cubicBezTo>
                      <a:pt x="439" y="399"/>
                      <a:pt x="429" y="400"/>
                      <a:pt x="429" y="390"/>
                    </a:cubicBezTo>
                    <a:cubicBezTo>
                      <a:pt x="428" y="380"/>
                      <a:pt x="432" y="368"/>
                      <a:pt x="424" y="362"/>
                    </a:cubicBezTo>
                    <a:cubicBezTo>
                      <a:pt x="416" y="356"/>
                      <a:pt x="418" y="343"/>
                      <a:pt x="408" y="339"/>
                    </a:cubicBezTo>
                    <a:cubicBezTo>
                      <a:pt x="401" y="336"/>
                      <a:pt x="397" y="338"/>
                      <a:pt x="378" y="335"/>
                    </a:cubicBezTo>
                    <a:cubicBezTo>
                      <a:pt x="372" y="335"/>
                      <a:pt x="292" y="313"/>
                      <a:pt x="239" y="299"/>
                    </a:cubicBezTo>
                    <a:cubicBezTo>
                      <a:pt x="192" y="286"/>
                      <a:pt x="170" y="267"/>
                      <a:pt x="168" y="266"/>
                    </a:cubicBezTo>
                    <a:cubicBezTo>
                      <a:pt x="164" y="264"/>
                      <a:pt x="161" y="263"/>
                      <a:pt x="159" y="263"/>
                    </a:cubicBezTo>
                    <a:cubicBezTo>
                      <a:pt x="153" y="263"/>
                      <a:pt x="150" y="269"/>
                      <a:pt x="147" y="277"/>
                    </a:cubicBezTo>
                    <a:cubicBezTo>
                      <a:pt x="131" y="307"/>
                      <a:pt x="95" y="341"/>
                      <a:pt x="89" y="353"/>
                    </a:cubicBezTo>
                    <a:cubicBezTo>
                      <a:pt x="84" y="364"/>
                      <a:pt x="83" y="375"/>
                      <a:pt x="84" y="390"/>
                    </a:cubicBezTo>
                    <a:cubicBezTo>
                      <a:pt x="85" y="405"/>
                      <a:pt x="88" y="413"/>
                      <a:pt x="93" y="418"/>
                    </a:cubicBezTo>
                    <a:cubicBezTo>
                      <a:pt x="98" y="423"/>
                      <a:pt x="107" y="429"/>
                      <a:pt x="109" y="432"/>
                    </a:cubicBezTo>
                    <a:cubicBezTo>
                      <a:pt x="111" y="435"/>
                      <a:pt x="110" y="442"/>
                      <a:pt x="110" y="442"/>
                    </a:cubicBezTo>
                    <a:cubicBezTo>
                      <a:pt x="110" y="442"/>
                      <a:pt x="107" y="444"/>
                      <a:pt x="102" y="441"/>
                    </a:cubicBezTo>
                    <a:cubicBezTo>
                      <a:pt x="102" y="441"/>
                      <a:pt x="104" y="445"/>
                      <a:pt x="101" y="447"/>
                    </a:cubicBezTo>
                    <a:cubicBezTo>
                      <a:pt x="99" y="448"/>
                      <a:pt x="98" y="450"/>
                      <a:pt x="91" y="447"/>
                    </a:cubicBezTo>
                    <a:cubicBezTo>
                      <a:pt x="84" y="444"/>
                      <a:pt x="77" y="443"/>
                      <a:pt x="72" y="442"/>
                    </a:cubicBezTo>
                    <a:cubicBezTo>
                      <a:pt x="67" y="441"/>
                      <a:pt x="69" y="436"/>
                      <a:pt x="68" y="430"/>
                    </a:cubicBezTo>
                    <a:cubicBezTo>
                      <a:pt x="68" y="423"/>
                      <a:pt x="66" y="426"/>
                      <a:pt x="61" y="424"/>
                    </a:cubicBezTo>
                    <a:cubicBezTo>
                      <a:pt x="57" y="422"/>
                      <a:pt x="58" y="421"/>
                      <a:pt x="58" y="409"/>
                    </a:cubicBezTo>
                    <a:cubicBezTo>
                      <a:pt x="59" y="396"/>
                      <a:pt x="56" y="388"/>
                      <a:pt x="53" y="377"/>
                    </a:cubicBezTo>
                    <a:cubicBezTo>
                      <a:pt x="50" y="365"/>
                      <a:pt x="40" y="345"/>
                      <a:pt x="36" y="335"/>
                    </a:cubicBezTo>
                    <a:cubicBezTo>
                      <a:pt x="33" y="325"/>
                      <a:pt x="39" y="319"/>
                      <a:pt x="42" y="310"/>
                    </a:cubicBezTo>
                    <a:cubicBezTo>
                      <a:pt x="45" y="301"/>
                      <a:pt x="46" y="297"/>
                      <a:pt x="39" y="284"/>
                    </a:cubicBezTo>
                    <a:cubicBezTo>
                      <a:pt x="32" y="270"/>
                      <a:pt x="14" y="255"/>
                      <a:pt x="7" y="229"/>
                    </a:cubicBezTo>
                    <a:cubicBezTo>
                      <a:pt x="2" y="212"/>
                      <a:pt x="0" y="173"/>
                      <a:pt x="0" y="166"/>
                    </a:cubicBezTo>
                    <a:cubicBezTo>
                      <a:pt x="0" y="129"/>
                      <a:pt x="10" y="109"/>
                      <a:pt x="21" y="98"/>
                    </a:cubicBezTo>
                    <a:cubicBezTo>
                      <a:pt x="84" y="27"/>
                      <a:pt x="254" y="0"/>
                      <a:pt x="496" y="94"/>
                    </a:cubicBezTo>
                    <a:cubicBezTo>
                      <a:pt x="519" y="103"/>
                      <a:pt x="544" y="115"/>
                      <a:pt x="564" y="129"/>
                    </a:cubicBezTo>
                    <a:cubicBezTo>
                      <a:pt x="570" y="134"/>
                      <a:pt x="585" y="141"/>
                      <a:pt x="589" y="135"/>
                    </a:cubicBezTo>
                    <a:cubicBezTo>
                      <a:pt x="600" y="119"/>
                      <a:pt x="618" y="124"/>
                      <a:pt x="633" y="123"/>
                    </a:cubicBezTo>
                    <a:cubicBezTo>
                      <a:pt x="640" y="123"/>
                      <a:pt x="658" y="114"/>
                      <a:pt x="660" y="124"/>
                    </a:cubicBezTo>
                    <a:cubicBezTo>
                      <a:pt x="662" y="129"/>
                      <a:pt x="656" y="140"/>
                      <a:pt x="655" y="145"/>
                    </a:cubicBezTo>
                    <a:cubicBezTo>
                      <a:pt x="652" y="156"/>
                      <a:pt x="647" y="166"/>
                      <a:pt x="640" y="175"/>
                    </a:cubicBezTo>
                    <a:cubicBezTo>
                      <a:pt x="635" y="182"/>
                      <a:pt x="629" y="187"/>
                      <a:pt x="622" y="190"/>
                    </a:cubicBezTo>
                    <a:cubicBezTo>
                      <a:pt x="615" y="193"/>
                      <a:pt x="607" y="191"/>
                      <a:pt x="601" y="194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0" name="Freeform 474"/>
              <p:cNvSpPr>
                <a:spLocks/>
              </p:cNvSpPr>
              <p:nvPr/>
            </p:nvSpPr>
            <p:spPr bwMode="auto">
              <a:xfrm>
                <a:off x="653" y="1120"/>
                <a:ext cx="1316" cy="576"/>
              </a:xfrm>
              <a:custGeom>
                <a:avLst/>
                <a:gdLst>
                  <a:gd name="T0" fmla="*/ 125 w 526"/>
                  <a:gd name="T1" fmla="*/ 9763 h 216"/>
                  <a:gd name="T2" fmla="*/ 625 w 526"/>
                  <a:gd name="T3" fmla="*/ 8555 h 216"/>
                  <a:gd name="T4" fmla="*/ 1301 w 526"/>
                  <a:gd name="T5" fmla="*/ 7488 h 216"/>
                  <a:gd name="T6" fmla="*/ 1959 w 526"/>
                  <a:gd name="T7" fmla="*/ 6371 h 216"/>
                  <a:gd name="T8" fmla="*/ 2317 w 526"/>
                  <a:gd name="T9" fmla="*/ 5405 h 216"/>
                  <a:gd name="T10" fmla="*/ 3285 w 526"/>
                  <a:gd name="T11" fmla="*/ 4096 h 216"/>
                  <a:gd name="T12" fmla="*/ 3525 w 526"/>
                  <a:gd name="T13" fmla="*/ 4096 h 216"/>
                  <a:gd name="T14" fmla="*/ 4901 w 526"/>
                  <a:gd name="T15" fmla="*/ 5405 h 216"/>
                  <a:gd name="T16" fmla="*/ 9320 w 526"/>
                  <a:gd name="T17" fmla="*/ 6920 h 216"/>
                  <a:gd name="T18" fmla="*/ 12419 w 526"/>
                  <a:gd name="T19" fmla="*/ 7829 h 216"/>
                  <a:gd name="T20" fmla="*/ 13095 w 526"/>
                  <a:gd name="T21" fmla="*/ 8499 h 216"/>
                  <a:gd name="T22" fmla="*/ 13908 w 526"/>
                  <a:gd name="T23" fmla="*/ 9501 h 216"/>
                  <a:gd name="T24" fmla="*/ 14346 w 526"/>
                  <a:gd name="T25" fmla="*/ 9195 h 216"/>
                  <a:gd name="T26" fmla="*/ 14849 w 526"/>
                  <a:gd name="T27" fmla="*/ 10104 h 216"/>
                  <a:gd name="T28" fmla="*/ 14891 w 526"/>
                  <a:gd name="T29" fmla="*/ 10923 h 216"/>
                  <a:gd name="T30" fmla="*/ 15830 w 526"/>
                  <a:gd name="T31" fmla="*/ 9160 h 216"/>
                  <a:gd name="T32" fmla="*/ 16808 w 526"/>
                  <a:gd name="T33" fmla="*/ 8704 h 216"/>
                  <a:gd name="T34" fmla="*/ 18059 w 526"/>
                  <a:gd name="T35" fmla="*/ 7944 h 216"/>
                  <a:gd name="T36" fmla="*/ 18604 w 526"/>
                  <a:gd name="T37" fmla="*/ 7432 h 216"/>
                  <a:gd name="T38" fmla="*/ 19355 w 526"/>
                  <a:gd name="T39" fmla="*/ 7032 h 216"/>
                  <a:gd name="T40" fmla="*/ 20613 w 526"/>
                  <a:gd name="T41" fmla="*/ 5709 h 216"/>
                  <a:gd name="T42" fmla="*/ 19435 w 526"/>
                  <a:gd name="T43" fmla="*/ 6221 h 216"/>
                  <a:gd name="T44" fmla="*/ 16142 w 526"/>
                  <a:gd name="T45" fmla="*/ 5517 h 216"/>
                  <a:gd name="T46" fmla="*/ 14849 w 526"/>
                  <a:gd name="T47" fmla="*/ 4189 h 216"/>
                  <a:gd name="T48" fmla="*/ 13358 w 526"/>
                  <a:gd name="T49" fmla="*/ 2787 h 216"/>
                  <a:gd name="T50" fmla="*/ 7248 w 526"/>
                  <a:gd name="T51" fmla="*/ 397 h 216"/>
                  <a:gd name="T52" fmla="*/ 2867 w 526"/>
                  <a:gd name="T53" fmla="*/ 1365 h 216"/>
                  <a:gd name="T54" fmla="*/ 1804 w 526"/>
                  <a:gd name="T55" fmla="*/ 4344 h 216"/>
                  <a:gd name="T56" fmla="*/ 0 w 526"/>
                  <a:gd name="T57" fmla="*/ 9011 h 216"/>
                  <a:gd name="T58" fmla="*/ 158 w 526"/>
                  <a:gd name="T59" fmla="*/ 9464 h 21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26" h="216">
                    <a:moveTo>
                      <a:pt x="3" y="193"/>
                    </a:moveTo>
                    <a:cubicBezTo>
                      <a:pt x="6" y="183"/>
                      <a:pt x="8" y="176"/>
                      <a:pt x="16" y="169"/>
                    </a:cubicBezTo>
                    <a:cubicBezTo>
                      <a:pt x="22" y="162"/>
                      <a:pt x="28" y="156"/>
                      <a:pt x="33" y="148"/>
                    </a:cubicBezTo>
                    <a:cubicBezTo>
                      <a:pt x="38" y="141"/>
                      <a:pt x="45" y="134"/>
                      <a:pt x="50" y="126"/>
                    </a:cubicBezTo>
                    <a:cubicBezTo>
                      <a:pt x="53" y="120"/>
                      <a:pt x="55" y="113"/>
                      <a:pt x="59" y="107"/>
                    </a:cubicBezTo>
                    <a:cubicBezTo>
                      <a:pt x="65" y="99"/>
                      <a:pt x="74" y="82"/>
                      <a:pt x="84" y="81"/>
                    </a:cubicBezTo>
                    <a:cubicBezTo>
                      <a:pt x="86" y="81"/>
                      <a:pt x="88" y="81"/>
                      <a:pt x="90" y="81"/>
                    </a:cubicBezTo>
                    <a:cubicBezTo>
                      <a:pt x="104" y="83"/>
                      <a:pt x="111" y="102"/>
                      <a:pt x="125" y="107"/>
                    </a:cubicBezTo>
                    <a:cubicBezTo>
                      <a:pt x="163" y="121"/>
                      <a:pt x="200" y="129"/>
                      <a:pt x="238" y="137"/>
                    </a:cubicBezTo>
                    <a:cubicBezTo>
                      <a:pt x="265" y="142"/>
                      <a:pt x="293" y="145"/>
                      <a:pt x="317" y="155"/>
                    </a:cubicBezTo>
                    <a:cubicBezTo>
                      <a:pt x="324" y="158"/>
                      <a:pt x="329" y="164"/>
                      <a:pt x="334" y="168"/>
                    </a:cubicBezTo>
                    <a:cubicBezTo>
                      <a:pt x="342" y="174"/>
                      <a:pt x="351" y="179"/>
                      <a:pt x="355" y="188"/>
                    </a:cubicBezTo>
                    <a:cubicBezTo>
                      <a:pt x="351" y="181"/>
                      <a:pt x="361" y="179"/>
                      <a:pt x="366" y="182"/>
                    </a:cubicBezTo>
                    <a:cubicBezTo>
                      <a:pt x="371" y="185"/>
                      <a:pt x="378" y="193"/>
                      <a:pt x="379" y="200"/>
                    </a:cubicBezTo>
                    <a:cubicBezTo>
                      <a:pt x="380" y="205"/>
                      <a:pt x="378" y="211"/>
                      <a:pt x="380" y="216"/>
                    </a:cubicBezTo>
                    <a:cubicBezTo>
                      <a:pt x="384" y="203"/>
                      <a:pt x="393" y="190"/>
                      <a:pt x="404" y="181"/>
                    </a:cubicBezTo>
                    <a:cubicBezTo>
                      <a:pt x="412" y="174"/>
                      <a:pt x="419" y="174"/>
                      <a:pt x="429" y="172"/>
                    </a:cubicBezTo>
                    <a:cubicBezTo>
                      <a:pt x="441" y="170"/>
                      <a:pt x="451" y="165"/>
                      <a:pt x="461" y="157"/>
                    </a:cubicBezTo>
                    <a:cubicBezTo>
                      <a:pt x="466" y="152"/>
                      <a:pt x="468" y="149"/>
                      <a:pt x="475" y="147"/>
                    </a:cubicBezTo>
                    <a:cubicBezTo>
                      <a:pt x="481" y="145"/>
                      <a:pt x="487" y="142"/>
                      <a:pt x="494" y="139"/>
                    </a:cubicBezTo>
                    <a:cubicBezTo>
                      <a:pt x="506" y="134"/>
                      <a:pt x="523" y="128"/>
                      <a:pt x="526" y="113"/>
                    </a:cubicBezTo>
                    <a:cubicBezTo>
                      <a:pt x="517" y="125"/>
                      <a:pt x="509" y="126"/>
                      <a:pt x="496" y="123"/>
                    </a:cubicBezTo>
                    <a:cubicBezTo>
                      <a:pt x="469" y="116"/>
                      <a:pt x="438" y="118"/>
                      <a:pt x="412" y="109"/>
                    </a:cubicBezTo>
                    <a:cubicBezTo>
                      <a:pt x="399" y="104"/>
                      <a:pt x="389" y="93"/>
                      <a:pt x="379" y="83"/>
                    </a:cubicBezTo>
                    <a:cubicBezTo>
                      <a:pt x="367" y="72"/>
                      <a:pt x="355" y="63"/>
                      <a:pt x="341" y="55"/>
                    </a:cubicBezTo>
                    <a:cubicBezTo>
                      <a:pt x="299" y="28"/>
                      <a:pt x="235" y="11"/>
                      <a:pt x="185" y="8"/>
                    </a:cubicBezTo>
                    <a:cubicBezTo>
                      <a:pt x="144" y="5"/>
                      <a:pt x="107" y="0"/>
                      <a:pt x="73" y="27"/>
                    </a:cubicBezTo>
                    <a:cubicBezTo>
                      <a:pt x="59" y="39"/>
                      <a:pt x="56" y="62"/>
                      <a:pt x="46" y="86"/>
                    </a:cubicBezTo>
                    <a:cubicBezTo>
                      <a:pt x="28" y="134"/>
                      <a:pt x="3" y="153"/>
                      <a:pt x="0" y="178"/>
                    </a:cubicBezTo>
                    <a:cubicBezTo>
                      <a:pt x="0" y="184"/>
                      <a:pt x="9" y="184"/>
                      <a:pt x="4" y="187"/>
                    </a:cubicBezTo>
                  </a:path>
                </a:pathLst>
              </a:custGeom>
              <a:solidFill>
                <a:srgbClr val="F6E6E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1" name="Freeform 475"/>
              <p:cNvSpPr>
                <a:spLocks/>
              </p:cNvSpPr>
              <p:nvPr/>
            </p:nvSpPr>
            <p:spPr bwMode="auto">
              <a:xfrm>
                <a:off x="673" y="1379"/>
                <a:ext cx="208" cy="424"/>
              </a:xfrm>
              <a:custGeom>
                <a:avLst/>
                <a:gdLst>
                  <a:gd name="T0" fmla="*/ 2990 w 83"/>
                  <a:gd name="T1" fmla="*/ 0 h 159"/>
                  <a:gd name="T2" fmla="*/ 2519 w 83"/>
                  <a:gd name="T3" fmla="*/ 704 h 159"/>
                  <a:gd name="T4" fmla="*/ 238 w 83"/>
                  <a:gd name="T5" fmla="*/ 4552 h 159"/>
                  <a:gd name="T6" fmla="*/ 0 w 83"/>
                  <a:gd name="T7" fmla="*/ 5917 h 159"/>
                  <a:gd name="T8" fmla="*/ 754 w 83"/>
                  <a:gd name="T9" fmla="*/ 7645 h 159"/>
                  <a:gd name="T10" fmla="*/ 992 w 83"/>
                  <a:gd name="T11" fmla="*/ 7795 h 159"/>
                  <a:gd name="T12" fmla="*/ 992 w 83"/>
                  <a:gd name="T13" fmla="*/ 7488 h 159"/>
                  <a:gd name="T14" fmla="*/ 1100 w 83"/>
                  <a:gd name="T15" fmla="*/ 7373 h 159"/>
                  <a:gd name="T16" fmla="*/ 1225 w 83"/>
                  <a:gd name="T17" fmla="*/ 7795 h 159"/>
                  <a:gd name="T18" fmla="*/ 1576 w 83"/>
                  <a:gd name="T19" fmla="*/ 7885 h 159"/>
                  <a:gd name="T20" fmla="*/ 2280 w 83"/>
                  <a:gd name="T21" fmla="*/ 7829 h 159"/>
                  <a:gd name="T22" fmla="*/ 1777 w 83"/>
                  <a:gd name="T23" fmla="*/ 7032 h 159"/>
                  <a:gd name="T24" fmla="*/ 1256 w 83"/>
                  <a:gd name="T25" fmla="*/ 5973 h 159"/>
                  <a:gd name="T26" fmla="*/ 1256 w 83"/>
                  <a:gd name="T27" fmla="*/ 4152 h 159"/>
                  <a:gd name="T28" fmla="*/ 2280 w 83"/>
                  <a:gd name="T29" fmla="*/ 2368 h 159"/>
                  <a:gd name="T30" fmla="*/ 3198 w 83"/>
                  <a:gd name="T31" fmla="*/ 605 h 159"/>
                  <a:gd name="T32" fmla="*/ 3148 w 83"/>
                  <a:gd name="T33" fmla="*/ 56 h 159"/>
                  <a:gd name="T34" fmla="*/ 2990 w 83"/>
                  <a:gd name="T35" fmla="*/ 0 h 1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159">
                    <a:moveTo>
                      <a:pt x="76" y="0"/>
                    </a:moveTo>
                    <a:cubicBezTo>
                      <a:pt x="70" y="0"/>
                      <a:pt x="67" y="6"/>
                      <a:pt x="64" y="14"/>
                    </a:cubicBezTo>
                    <a:cubicBezTo>
                      <a:pt x="48" y="44"/>
                      <a:pt x="12" y="78"/>
                      <a:pt x="6" y="90"/>
                    </a:cubicBezTo>
                    <a:cubicBezTo>
                      <a:pt x="2" y="98"/>
                      <a:pt x="0" y="107"/>
                      <a:pt x="0" y="117"/>
                    </a:cubicBezTo>
                    <a:cubicBezTo>
                      <a:pt x="11" y="134"/>
                      <a:pt x="18" y="149"/>
                      <a:pt x="19" y="151"/>
                    </a:cubicBezTo>
                    <a:cubicBezTo>
                      <a:pt x="21" y="154"/>
                      <a:pt x="23" y="155"/>
                      <a:pt x="25" y="154"/>
                    </a:cubicBezTo>
                    <a:cubicBezTo>
                      <a:pt x="27" y="153"/>
                      <a:pt x="26" y="150"/>
                      <a:pt x="25" y="148"/>
                    </a:cubicBezTo>
                    <a:cubicBezTo>
                      <a:pt x="25" y="146"/>
                      <a:pt x="25" y="144"/>
                      <a:pt x="28" y="146"/>
                    </a:cubicBezTo>
                    <a:cubicBezTo>
                      <a:pt x="30" y="147"/>
                      <a:pt x="28" y="152"/>
                      <a:pt x="31" y="154"/>
                    </a:cubicBezTo>
                    <a:cubicBezTo>
                      <a:pt x="33" y="157"/>
                      <a:pt x="29" y="156"/>
                      <a:pt x="40" y="156"/>
                    </a:cubicBezTo>
                    <a:cubicBezTo>
                      <a:pt x="51" y="155"/>
                      <a:pt x="57" y="159"/>
                      <a:pt x="58" y="155"/>
                    </a:cubicBezTo>
                    <a:cubicBezTo>
                      <a:pt x="59" y="151"/>
                      <a:pt x="50" y="147"/>
                      <a:pt x="45" y="139"/>
                    </a:cubicBezTo>
                    <a:cubicBezTo>
                      <a:pt x="39" y="131"/>
                      <a:pt x="35" y="128"/>
                      <a:pt x="32" y="118"/>
                    </a:cubicBezTo>
                    <a:cubicBezTo>
                      <a:pt x="29" y="109"/>
                      <a:pt x="31" y="94"/>
                      <a:pt x="32" y="82"/>
                    </a:cubicBezTo>
                    <a:cubicBezTo>
                      <a:pt x="34" y="71"/>
                      <a:pt x="41" y="64"/>
                      <a:pt x="58" y="47"/>
                    </a:cubicBezTo>
                    <a:cubicBezTo>
                      <a:pt x="75" y="30"/>
                      <a:pt x="72" y="29"/>
                      <a:pt x="81" y="12"/>
                    </a:cubicBezTo>
                    <a:cubicBezTo>
                      <a:pt x="82" y="7"/>
                      <a:pt x="83" y="2"/>
                      <a:pt x="80" y="1"/>
                    </a:cubicBezTo>
                    <a:cubicBezTo>
                      <a:pt x="79" y="1"/>
                      <a:pt x="77" y="0"/>
                      <a:pt x="76" y="0"/>
                    </a:cubicBezTo>
                    <a:close/>
                  </a:path>
                </a:pathLst>
              </a:custGeom>
              <a:solidFill>
                <a:srgbClr val="FAE2E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2" name="Freeform 476"/>
              <p:cNvSpPr>
                <a:spLocks/>
              </p:cNvSpPr>
              <p:nvPr/>
            </p:nvSpPr>
            <p:spPr bwMode="auto">
              <a:xfrm>
                <a:off x="1441" y="1576"/>
                <a:ext cx="137" cy="243"/>
              </a:xfrm>
              <a:custGeom>
                <a:avLst/>
                <a:gdLst>
                  <a:gd name="T0" fmla="*/ 1960 w 55"/>
                  <a:gd name="T1" fmla="*/ 4171 h 91"/>
                  <a:gd name="T2" fmla="*/ 1656 w 55"/>
                  <a:gd name="T3" fmla="*/ 3714 h 91"/>
                  <a:gd name="T4" fmla="*/ 1348 w 55"/>
                  <a:gd name="T5" fmla="*/ 2745 h 91"/>
                  <a:gd name="T6" fmla="*/ 1502 w 55"/>
                  <a:gd name="T7" fmla="*/ 2040 h 91"/>
                  <a:gd name="T8" fmla="*/ 1315 w 55"/>
                  <a:gd name="T9" fmla="*/ 1276 h 91"/>
                  <a:gd name="T10" fmla="*/ 695 w 55"/>
                  <a:gd name="T11" fmla="*/ 93 h 91"/>
                  <a:gd name="T12" fmla="*/ 229 w 55"/>
                  <a:gd name="T13" fmla="*/ 0 h 91"/>
                  <a:gd name="T14" fmla="*/ 154 w 55"/>
                  <a:gd name="T15" fmla="*/ 1370 h 91"/>
                  <a:gd name="T16" fmla="*/ 75 w 55"/>
                  <a:gd name="T17" fmla="*/ 2646 h 91"/>
                  <a:gd name="T18" fmla="*/ 541 w 55"/>
                  <a:gd name="T19" fmla="*/ 3616 h 91"/>
                  <a:gd name="T20" fmla="*/ 807 w 55"/>
                  <a:gd name="T21" fmla="*/ 4422 h 91"/>
                  <a:gd name="T22" fmla="*/ 1006 w 55"/>
                  <a:gd name="T23" fmla="*/ 4628 h 91"/>
                  <a:gd name="T24" fmla="*/ 1161 w 55"/>
                  <a:gd name="T25" fmla="*/ 4321 h 91"/>
                  <a:gd name="T26" fmla="*/ 1348 w 55"/>
                  <a:gd name="T27" fmla="*/ 4572 h 91"/>
                  <a:gd name="T28" fmla="*/ 2043 w 55"/>
                  <a:gd name="T29" fmla="*/ 4628 h 91"/>
                  <a:gd name="T30" fmla="*/ 2010 w 55"/>
                  <a:gd name="T31" fmla="*/ 4321 h 91"/>
                  <a:gd name="T32" fmla="*/ 1960 w 55"/>
                  <a:gd name="T33" fmla="*/ 4171 h 9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5" h="91">
                    <a:moveTo>
                      <a:pt x="51" y="82"/>
                    </a:moveTo>
                    <a:cubicBezTo>
                      <a:pt x="48" y="81"/>
                      <a:pt x="46" y="77"/>
                      <a:pt x="43" y="73"/>
                    </a:cubicBezTo>
                    <a:cubicBezTo>
                      <a:pt x="37" y="65"/>
                      <a:pt x="35" y="59"/>
                      <a:pt x="35" y="54"/>
                    </a:cubicBezTo>
                    <a:cubicBezTo>
                      <a:pt x="35" y="50"/>
                      <a:pt x="37" y="45"/>
                      <a:pt x="39" y="40"/>
                    </a:cubicBezTo>
                    <a:cubicBezTo>
                      <a:pt x="39" y="34"/>
                      <a:pt x="39" y="28"/>
                      <a:pt x="34" y="25"/>
                    </a:cubicBezTo>
                    <a:cubicBezTo>
                      <a:pt x="26" y="19"/>
                      <a:pt x="28" y="6"/>
                      <a:pt x="18" y="2"/>
                    </a:cubicBezTo>
                    <a:cubicBezTo>
                      <a:pt x="14" y="0"/>
                      <a:pt x="11" y="0"/>
                      <a:pt x="6" y="0"/>
                    </a:cubicBezTo>
                    <a:cubicBezTo>
                      <a:pt x="7" y="11"/>
                      <a:pt x="5" y="18"/>
                      <a:pt x="4" y="27"/>
                    </a:cubicBezTo>
                    <a:cubicBezTo>
                      <a:pt x="3" y="38"/>
                      <a:pt x="0" y="40"/>
                      <a:pt x="2" y="52"/>
                    </a:cubicBezTo>
                    <a:cubicBezTo>
                      <a:pt x="4" y="63"/>
                      <a:pt x="11" y="57"/>
                      <a:pt x="14" y="71"/>
                    </a:cubicBezTo>
                    <a:cubicBezTo>
                      <a:pt x="18" y="85"/>
                      <a:pt x="19" y="83"/>
                      <a:pt x="21" y="87"/>
                    </a:cubicBezTo>
                    <a:cubicBezTo>
                      <a:pt x="22" y="91"/>
                      <a:pt x="24" y="91"/>
                      <a:pt x="26" y="91"/>
                    </a:cubicBezTo>
                    <a:cubicBezTo>
                      <a:pt x="28" y="91"/>
                      <a:pt x="30" y="85"/>
                      <a:pt x="30" y="85"/>
                    </a:cubicBezTo>
                    <a:cubicBezTo>
                      <a:pt x="30" y="85"/>
                      <a:pt x="31" y="89"/>
                      <a:pt x="35" y="90"/>
                    </a:cubicBezTo>
                    <a:cubicBezTo>
                      <a:pt x="40" y="90"/>
                      <a:pt x="51" y="91"/>
                      <a:pt x="53" y="91"/>
                    </a:cubicBezTo>
                    <a:cubicBezTo>
                      <a:pt x="55" y="91"/>
                      <a:pt x="50" y="87"/>
                      <a:pt x="52" y="85"/>
                    </a:cubicBezTo>
                    <a:cubicBezTo>
                      <a:pt x="51" y="84"/>
                      <a:pt x="51" y="83"/>
                      <a:pt x="51" y="82"/>
                    </a:cubicBezTo>
                    <a:close/>
                  </a:path>
                </a:pathLst>
              </a:custGeom>
              <a:solidFill>
                <a:srgbClr val="FAE2E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3" name="Freeform 477"/>
              <p:cNvSpPr>
                <a:spLocks/>
              </p:cNvSpPr>
              <p:nvPr/>
            </p:nvSpPr>
            <p:spPr bwMode="auto">
              <a:xfrm>
                <a:off x="2061" y="1048"/>
                <a:ext cx="80" cy="101"/>
              </a:xfrm>
              <a:custGeom>
                <a:avLst/>
                <a:gdLst>
                  <a:gd name="T0" fmla="*/ 708 w 32"/>
                  <a:gd name="T1" fmla="*/ 205 h 38"/>
                  <a:gd name="T2" fmla="*/ 675 w 32"/>
                  <a:gd name="T3" fmla="*/ 303 h 38"/>
                  <a:gd name="T4" fmla="*/ 83 w 32"/>
                  <a:gd name="T5" fmla="*/ 1802 h 38"/>
                  <a:gd name="T6" fmla="*/ 0 w 32"/>
                  <a:gd name="T7" fmla="*/ 1892 h 38"/>
                  <a:gd name="T8" fmla="*/ 988 w 32"/>
                  <a:gd name="T9" fmla="*/ 960 h 38"/>
                  <a:gd name="T10" fmla="*/ 1145 w 32"/>
                  <a:gd name="T11" fmla="*/ 93 h 38"/>
                  <a:gd name="T12" fmla="*/ 708 w 32"/>
                  <a:gd name="T13" fmla="*/ 205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38">
                    <a:moveTo>
                      <a:pt x="18" y="4"/>
                    </a:moveTo>
                    <a:cubicBezTo>
                      <a:pt x="17" y="5"/>
                      <a:pt x="17" y="5"/>
                      <a:pt x="17" y="6"/>
                    </a:cubicBezTo>
                    <a:cubicBezTo>
                      <a:pt x="14" y="17"/>
                      <a:pt x="9" y="27"/>
                      <a:pt x="2" y="36"/>
                    </a:cubicBezTo>
                    <a:cubicBezTo>
                      <a:pt x="1" y="37"/>
                      <a:pt x="1" y="37"/>
                      <a:pt x="0" y="38"/>
                    </a:cubicBezTo>
                    <a:cubicBezTo>
                      <a:pt x="5" y="37"/>
                      <a:pt x="16" y="33"/>
                      <a:pt x="25" y="19"/>
                    </a:cubicBezTo>
                    <a:cubicBezTo>
                      <a:pt x="27" y="15"/>
                      <a:pt x="32" y="6"/>
                      <a:pt x="29" y="2"/>
                    </a:cubicBezTo>
                    <a:cubicBezTo>
                      <a:pt x="27" y="0"/>
                      <a:pt x="22" y="4"/>
                      <a:pt x="18" y="4"/>
                    </a:cubicBezTo>
                    <a:close/>
                  </a:path>
                </a:pathLst>
              </a:custGeom>
              <a:solidFill>
                <a:srgbClr val="FAE2E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4" name="Line 478"/>
              <p:cNvSpPr>
                <a:spLocks noChangeShapeType="1"/>
              </p:cNvSpPr>
              <p:nvPr/>
            </p:nvSpPr>
            <p:spPr bwMode="auto">
              <a:xfrm>
                <a:off x="476" y="1075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5" name="Line 479"/>
              <p:cNvSpPr>
                <a:spLocks noChangeShapeType="1"/>
              </p:cNvSpPr>
              <p:nvPr/>
            </p:nvSpPr>
            <p:spPr bwMode="auto">
              <a:xfrm>
                <a:off x="476" y="1075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6" name="Freeform 480"/>
              <p:cNvSpPr>
                <a:spLocks/>
              </p:cNvSpPr>
              <p:nvPr/>
            </p:nvSpPr>
            <p:spPr bwMode="auto">
              <a:xfrm>
                <a:off x="368" y="899"/>
                <a:ext cx="118" cy="154"/>
              </a:xfrm>
              <a:custGeom>
                <a:avLst/>
                <a:gdLst>
                  <a:gd name="T0" fmla="*/ 1185 w 47"/>
                  <a:gd name="T1" fmla="*/ 2037 h 58"/>
                  <a:gd name="T2" fmla="*/ 1707 w 47"/>
                  <a:gd name="T3" fmla="*/ 1798 h 58"/>
                  <a:gd name="T4" fmla="*/ 1268 w 47"/>
                  <a:gd name="T5" fmla="*/ 247 h 58"/>
                  <a:gd name="T6" fmla="*/ 239 w 47"/>
                  <a:gd name="T7" fmla="*/ 656 h 58"/>
                  <a:gd name="T8" fmla="*/ 367 w 47"/>
                  <a:gd name="T9" fmla="*/ 2342 h 58"/>
                  <a:gd name="T10" fmla="*/ 1665 w 47"/>
                  <a:gd name="T11" fmla="*/ 2637 h 58"/>
                  <a:gd name="T12" fmla="*/ 1790 w 47"/>
                  <a:gd name="T13" fmla="*/ 2037 h 58"/>
                  <a:gd name="T14" fmla="*/ 1632 w 47"/>
                  <a:gd name="T15" fmla="*/ 2095 h 58"/>
                  <a:gd name="T16" fmla="*/ 680 w 47"/>
                  <a:gd name="T17" fmla="*/ 1946 h 58"/>
                  <a:gd name="T18" fmla="*/ 600 w 47"/>
                  <a:gd name="T19" fmla="*/ 937 h 58"/>
                  <a:gd name="T20" fmla="*/ 1077 w 47"/>
                  <a:gd name="T21" fmla="*/ 746 h 58"/>
                  <a:gd name="T22" fmla="*/ 1268 w 47"/>
                  <a:gd name="T23" fmla="*/ 1649 h 58"/>
                  <a:gd name="T24" fmla="*/ 1185 w 47"/>
                  <a:gd name="T25" fmla="*/ 2037 h 5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7" h="58">
                    <a:moveTo>
                      <a:pt x="30" y="41"/>
                    </a:moveTo>
                    <a:cubicBezTo>
                      <a:pt x="34" y="41"/>
                      <a:pt x="42" y="38"/>
                      <a:pt x="43" y="36"/>
                    </a:cubicBezTo>
                    <a:cubicBezTo>
                      <a:pt x="47" y="25"/>
                      <a:pt x="44" y="11"/>
                      <a:pt x="32" y="5"/>
                    </a:cubicBezTo>
                    <a:cubicBezTo>
                      <a:pt x="23" y="0"/>
                      <a:pt x="12" y="4"/>
                      <a:pt x="6" y="13"/>
                    </a:cubicBezTo>
                    <a:cubicBezTo>
                      <a:pt x="0" y="24"/>
                      <a:pt x="1" y="38"/>
                      <a:pt x="9" y="47"/>
                    </a:cubicBezTo>
                    <a:cubicBezTo>
                      <a:pt x="17" y="56"/>
                      <a:pt x="29" y="58"/>
                      <a:pt x="42" y="53"/>
                    </a:cubicBezTo>
                    <a:cubicBezTo>
                      <a:pt x="42" y="49"/>
                      <a:pt x="43" y="45"/>
                      <a:pt x="45" y="41"/>
                    </a:cubicBezTo>
                    <a:cubicBezTo>
                      <a:pt x="43" y="41"/>
                      <a:pt x="42" y="41"/>
                      <a:pt x="41" y="42"/>
                    </a:cubicBezTo>
                    <a:cubicBezTo>
                      <a:pt x="31" y="46"/>
                      <a:pt x="23" y="45"/>
                      <a:pt x="17" y="39"/>
                    </a:cubicBezTo>
                    <a:cubicBezTo>
                      <a:pt x="13" y="34"/>
                      <a:pt x="12" y="25"/>
                      <a:pt x="15" y="19"/>
                    </a:cubicBezTo>
                    <a:cubicBezTo>
                      <a:pt x="18" y="15"/>
                      <a:pt x="23" y="12"/>
                      <a:pt x="27" y="15"/>
                    </a:cubicBezTo>
                    <a:cubicBezTo>
                      <a:pt x="33" y="18"/>
                      <a:pt x="35" y="27"/>
                      <a:pt x="32" y="33"/>
                    </a:cubicBezTo>
                    <a:cubicBezTo>
                      <a:pt x="32" y="35"/>
                      <a:pt x="30" y="41"/>
                      <a:pt x="30" y="41"/>
                    </a:cubicBezTo>
                    <a:close/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7" name="Freeform 481"/>
              <p:cNvSpPr>
                <a:spLocks/>
              </p:cNvSpPr>
              <p:nvPr/>
            </p:nvSpPr>
            <p:spPr bwMode="auto">
              <a:xfrm>
                <a:off x="336" y="1053"/>
                <a:ext cx="125" cy="75"/>
              </a:xfrm>
              <a:custGeom>
                <a:avLst/>
                <a:gdLst>
                  <a:gd name="T0" fmla="*/ 1488 w 50"/>
                  <a:gd name="T1" fmla="*/ 150 h 28"/>
                  <a:gd name="T2" fmla="*/ 208 w 50"/>
                  <a:gd name="T3" fmla="*/ 983 h 28"/>
                  <a:gd name="T4" fmla="*/ 0 w 50"/>
                  <a:gd name="T5" fmla="*/ 1133 h 28"/>
                  <a:gd name="T6" fmla="*/ 208 w 50"/>
                  <a:gd name="T7" fmla="*/ 1350 h 28"/>
                  <a:gd name="T8" fmla="*/ 1925 w 50"/>
                  <a:gd name="T9" fmla="*/ 308 h 28"/>
                  <a:gd name="T10" fmla="*/ 1958 w 50"/>
                  <a:gd name="T11" fmla="*/ 0 h 28"/>
                  <a:gd name="T12" fmla="*/ 1488 w 50"/>
                  <a:gd name="T13" fmla="*/ 56 h 28"/>
                  <a:gd name="T14" fmla="*/ 1488 w 50"/>
                  <a:gd name="T15" fmla="*/ 150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" h="28">
                    <a:moveTo>
                      <a:pt x="38" y="3"/>
                    </a:moveTo>
                    <a:cubicBezTo>
                      <a:pt x="34" y="16"/>
                      <a:pt x="23" y="19"/>
                      <a:pt x="5" y="19"/>
                    </a:cubicBezTo>
                    <a:cubicBezTo>
                      <a:pt x="2" y="19"/>
                      <a:pt x="0" y="20"/>
                      <a:pt x="0" y="22"/>
                    </a:cubicBezTo>
                    <a:cubicBezTo>
                      <a:pt x="0" y="25"/>
                      <a:pt x="2" y="26"/>
                      <a:pt x="5" y="26"/>
                    </a:cubicBezTo>
                    <a:cubicBezTo>
                      <a:pt x="21" y="26"/>
                      <a:pt x="42" y="28"/>
                      <a:pt x="49" y="6"/>
                    </a:cubicBezTo>
                    <a:cubicBezTo>
                      <a:pt x="49" y="3"/>
                      <a:pt x="50" y="0"/>
                      <a:pt x="50" y="0"/>
                    </a:cubicBezTo>
                    <a:cubicBezTo>
                      <a:pt x="49" y="2"/>
                      <a:pt x="38" y="1"/>
                      <a:pt x="38" y="1"/>
                    </a:cubicBez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8" name="Freeform 482"/>
              <p:cNvSpPr>
                <a:spLocks/>
              </p:cNvSpPr>
              <p:nvPr/>
            </p:nvSpPr>
            <p:spPr bwMode="auto">
              <a:xfrm>
                <a:off x="631" y="1781"/>
                <a:ext cx="5" cy="43"/>
              </a:xfrm>
              <a:custGeom>
                <a:avLst/>
                <a:gdLst>
                  <a:gd name="T0" fmla="*/ 0 w 2"/>
                  <a:gd name="T1" fmla="*/ 0 h 16"/>
                  <a:gd name="T2" fmla="*/ 83 w 2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6">
                    <a:moveTo>
                      <a:pt x="0" y="0"/>
                    </a:moveTo>
                    <a:cubicBezTo>
                      <a:pt x="2" y="5"/>
                      <a:pt x="1" y="15"/>
                      <a:pt x="2" y="16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09" name="Freeform 483"/>
              <p:cNvSpPr>
                <a:spLocks/>
              </p:cNvSpPr>
              <p:nvPr/>
            </p:nvSpPr>
            <p:spPr bwMode="auto">
              <a:xfrm>
                <a:off x="768" y="1728"/>
                <a:ext cx="60" cy="64"/>
              </a:xfrm>
              <a:custGeom>
                <a:avLst/>
                <a:gdLst>
                  <a:gd name="T0" fmla="*/ 550 w 24"/>
                  <a:gd name="T1" fmla="*/ 547 h 24"/>
                  <a:gd name="T2" fmla="*/ 0 w 24"/>
                  <a:gd name="T3" fmla="*/ 0 h 24"/>
                  <a:gd name="T4" fmla="*/ 283 w 24"/>
                  <a:gd name="T5" fmla="*/ 397 h 24"/>
                  <a:gd name="T6" fmla="*/ 783 w 24"/>
                  <a:gd name="T7" fmla="*/ 1216 h 24"/>
                  <a:gd name="T8" fmla="*/ 863 w 24"/>
                  <a:gd name="T9" fmla="*/ 819 h 24"/>
                  <a:gd name="T10" fmla="*/ 550 w 24"/>
                  <a:gd name="T11" fmla="*/ 547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4">
                    <a:moveTo>
                      <a:pt x="14" y="11"/>
                    </a:moveTo>
                    <a:cubicBezTo>
                      <a:pt x="10" y="8"/>
                      <a:pt x="4" y="2"/>
                      <a:pt x="0" y="0"/>
                    </a:cubicBezTo>
                    <a:cubicBezTo>
                      <a:pt x="2" y="2"/>
                      <a:pt x="4" y="5"/>
                      <a:pt x="7" y="8"/>
                    </a:cubicBezTo>
                    <a:cubicBezTo>
                      <a:pt x="12" y="16"/>
                      <a:pt x="21" y="20"/>
                      <a:pt x="20" y="24"/>
                    </a:cubicBezTo>
                    <a:cubicBezTo>
                      <a:pt x="20" y="24"/>
                      <a:pt x="24" y="20"/>
                      <a:pt x="22" y="16"/>
                    </a:cubicBezTo>
                    <a:cubicBezTo>
                      <a:pt x="22" y="14"/>
                      <a:pt x="18" y="14"/>
                      <a:pt x="14" y="11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0" name="Freeform 484"/>
              <p:cNvSpPr>
                <a:spLocks/>
              </p:cNvSpPr>
              <p:nvPr/>
            </p:nvSpPr>
            <p:spPr bwMode="auto">
              <a:xfrm>
                <a:off x="1626" y="1797"/>
                <a:ext cx="48" cy="51"/>
              </a:xfrm>
              <a:custGeom>
                <a:avLst/>
                <a:gdLst>
                  <a:gd name="T0" fmla="*/ 728 w 19"/>
                  <a:gd name="T1" fmla="*/ 0 h 19"/>
                  <a:gd name="T2" fmla="*/ 0 w 19"/>
                  <a:gd name="T3" fmla="*/ 988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19">
                    <a:moveTo>
                      <a:pt x="18" y="0"/>
                    </a:moveTo>
                    <a:cubicBezTo>
                      <a:pt x="19" y="6"/>
                      <a:pt x="8" y="16"/>
                      <a:pt x="0" y="19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1" name="Freeform 485"/>
              <p:cNvSpPr>
                <a:spLocks/>
              </p:cNvSpPr>
              <p:nvPr/>
            </p:nvSpPr>
            <p:spPr bwMode="auto">
              <a:xfrm>
                <a:off x="1603" y="1816"/>
                <a:ext cx="13" cy="27"/>
              </a:xfrm>
              <a:custGeom>
                <a:avLst/>
                <a:gdLst>
                  <a:gd name="T0" fmla="*/ 0 w 5"/>
                  <a:gd name="T1" fmla="*/ 0 h 10"/>
                  <a:gd name="T2" fmla="*/ 229 w 5"/>
                  <a:gd name="T3" fmla="*/ 532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cubicBezTo>
                      <a:pt x="4" y="6"/>
                      <a:pt x="3" y="8"/>
                      <a:pt x="5" y="1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2" name="Freeform 486"/>
              <p:cNvSpPr>
                <a:spLocks/>
              </p:cNvSpPr>
              <p:nvPr/>
            </p:nvSpPr>
            <p:spPr bwMode="auto">
              <a:xfrm>
                <a:off x="1588" y="1840"/>
                <a:ext cx="20" cy="16"/>
              </a:xfrm>
              <a:custGeom>
                <a:avLst/>
                <a:gdLst>
                  <a:gd name="T0" fmla="*/ 0 w 8"/>
                  <a:gd name="T1" fmla="*/ 205 h 6"/>
                  <a:gd name="T2" fmla="*/ 313 w 8"/>
                  <a:gd name="T3" fmla="*/ 30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6">
                    <a:moveTo>
                      <a:pt x="0" y="4"/>
                    </a:moveTo>
                    <a:cubicBezTo>
                      <a:pt x="4" y="0"/>
                      <a:pt x="8" y="6"/>
                      <a:pt x="8" y="6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3" name="Freeform 487"/>
              <p:cNvSpPr>
                <a:spLocks/>
              </p:cNvSpPr>
              <p:nvPr/>
            </p:nvSpPr>
            <p:spPr bwMode="auto">
              <a:xfrm>
                <a:off x="638" y="1811"/>
                <a:ext cx="75" cy="24"/>
              </a:xfrm>
              <a:custGeom>
                <a:avLst/>
                <a:gdLst>
                  <a:gd name="T0" fmla="*/ 0 w 30"/>
                  <a:gd name="T1" fmla="*/ 0 h 9"/>
                  <a:gd name="T2" fmla="*/ 988 w 30"/>
                  <a:gd name="T3" fmla="*/ 363 h 9"/>
                  <a:gd name="T4" fmla="*/ 1175 w 30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9">
                    <a:moveTo>
                      <a:pt x="0" y="0"/>
                    </a:moveTo>
                    <a:cubicBezTo>
                      <a:pt x="12" y="9"/>
                      <a:pt x="21" y="8"/>
                      <a:pt x="25" y="7"/>
                    </a:cubicBezTo>
                    <a:cubicBezTo>
                      <a:pt x="29" y="5"/>
                      <a:pt x="30" y="0"/>
                      <a:pt x="30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4" name="Freeform 488"/>
              <p:cNvSpPr>
                <a:spLocks/>
              </p:cNvSpPr>
              <p:nvPr/>
            </p:nvSpPr>
            <p:spPr bwMode="auto">
              <a:xfrm>
                <a:off x="613" y="1792"/>
                <a:ext cx="18" cy="8"/>
              </a:xfrm>
              <a:custGeom>
                <a:avLst/>
                <a:gdLst>
                  <a:gd name="T0" fmla="*/ 0 w 7"/>
                  <a:gd name="T1" fmla="*/ 0 h 3"/>
                  <a:gd name="T2" fmla="*/ 303 w 7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4" y="3"/>
                      <a:pt x="7" y="2"/>
                      <a:pt x="7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5" name="Freeform 489"/>
              <p:cNvSpPr>
                <a:spLocks/>
              </p:cNvSpPr>
              <p:nvPr/>
            </p:nvSpPr>
            <p:spPr bwMode="auto">
              <a:xfrm>
                <a:off x="1976" y="1411"/>
                <a:ext cx="135" cy="26"/>
              </a:xfrm>
              <a:custGeom>
                <a:avLst/>
                <a:gdLst>
                  <a:gd name="T0" fmla="*/ 2113 w 54"/>
                  <a:gd name="T1" fmla="*/ 460 h 10"/>
                  <a:gd name="T2" fmla="*/ 625 w 54"/>
                  <a:gd name="T3" fmla="*/ 0 h 10"/>
                  <a:gd name="T4" fmla="*/ 0 w 54"/>
                  <a:gd name="T5" fmla="*/ 8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" h="10">
                    <a:moveTo>
                      <a:pt x="54" y="10"/>
                    </a:moveTo>
                    <a:cubicBezTo>
                      <a:pt x="42" y="10"/>
                      <a:pt x="28" y="0"/>
                      <a:pt x="16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6" name="Freeform 490"/>
              <p:cNvSpPr>
                <a:spLocks/>
              </p:cNvSpPr>
              <p:nvPr/>
            </p:nvSpPr>
            <p:spPr bwMode="auto">
              <a:xfrm>
                <a:off x="1751" y="1520"/>
                <a:ext cx="100" cy="19"/>
              </a:xfrm>
              <a:custGeom>
                <a:avLst/>
                <a:gdLst>
                  <a:gd name="T0" fmla="*/ 0 w 40"/>
                  <a:gd name="T1" fmla="*/ 383 h 7"/>
                  <a:gd name="T2" fmla="*/ 1563 w 40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0" h="7">
                    <a:moveTo>
                      <a:pt x="0" y="7"/>
                    </a:moveTo>
                    <a:cubicBezTo>
                      <a:pt x="16" y="4"/>
                      <a:pt x="26" y="0"/>
                      <a:pt x="40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7" name="Freeform 491"/>
              <p:cNvSpPr>
                <a:spLocks/>
              </p:cNvSpPr>
              <p:nvPr/>
            </p:nvSpPr>
            <p:spPr bwMode="auto">
              <a:xfrm>
                <a:off x="1966" y="1245"/>
                <a:ext cx="23" cy="27"/>
              </a:xfrm>
              <a:custGeom>
                <a:avLst/>
                <a:gdLst>
                  <a:gd name="T0" fmla="*/ 0 w 9"/>
                  <a:gd name="T1" fmla="*/ 103 h 10"/>
                  <a:gd name="T2" fmla="*/ 332 w 9"/>
                  <a:gd name="T3" fmla="*/ 429 h 10"/>
                  <a:gd name="T4" fmla="*/ 0 w 9"/>
                  <a:gd name="T5" fmla="*/ 10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2"/>
                    </a:moveTo>
                    <a:cubicBezTo>
                      <a:pt x="0" y="10"/>
                      <a:pt x="8" y="8"/>
                      <a:pt x="8" y="8"/>
                    </a:cubicBezTo>
                    <a:cubicBezTo>
                      <a:pt x="9" y="4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867F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8" name="Freeform 492"/>
              <p:cNvSpPr>
                <a:spLocks/>
              </p:cNvSpPr>
              <p:nvPr/>
            </p:nvSpPr>
            <p:spPr bwMode="auto">
              <a:xfrm>
                <a:off x="1914" y="1037"/>
                <a:ext cx="25" cy="43"/>
              </a:xfrm>
              <a:custGeom>
                <a:avLst/>
                <a:gdLst>
                  <a:gd name="T0" fmla="*/ 395 w 10"/>
                  <a:gd name="T1" fmla="*/ 0 h 16"/>
                  <a:gd name="T2" fmla="*/ 0 w 10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16">
                    <a:moveTo>
                      <a:pt x="10" y="0"/>
                    </a:moveTo>
                    <a:cubicBezTo>
                      <a:pt x="4" y="8"/>
                      <a:pt x="5" y="13"/>
                      <a:pt x="0" y="16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19" name="Freeform 493"/>
              <p:cNvSpPr>
                <a:spLocks/>
              </p:cNvSpPr>
              <p:nvPr/>
            </p:nvSpPr>
            <p:spPr bwMode="auto">
              <a:xfrm>
                <a:off x="1493" y="1797"/>
                <a:ext cx="23" cy="6"/>
              </a:xfrm>
              <a:custGeom>
                <a:avLst/>
                <a:gdLst>
                  <a:gd name="T0" fmla="*/ 0 w 9"/>
                  <a:gd name="T1" fmla="*/ 0 h 2"/>
                  <a:gd name="T2" fmla="*/ 386 w 9"/>
                  <a:gd name="T3" fmla="*/ 16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6" y="0"/>
                      <a:pt x="9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0" name="Freeform 494"/>
              <p:cNvSpPr>
                <a:spLocks/>
              </p:cNvSpPr>
              <p:nvPr/>
            </p:nvSpPr>
            <p:spPr bwMode="auto">
              <a:xfrm>
                <a:off x="1541" y="1784"/>
                <a:ext cx="17" cy="32"/>
              </a:xfrm>
              <a:custGeom>
                <a:avLst/>
                <a:gdLst>
                  <a:gd name="T0" fmla="*/ 211 w 7"/>
                  <a:gd name="T1" fmla="*/ 0 h 12"/>
                  <a:gd name="T2" fmla="*/ 0 w 7"/>
                  <a:gd name="T3" fmla="*/ 605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6" y="0"/>
                    </a:moveTo>
                    <a:cubicBezTo>
                      <a:pt x="7" y="4"/>
                      <a:pt x="3" y="10"/>
                      <a:pt x="0" y="1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1" name="Freeform 495"/>
              <p:cNvSpPr>
                <a:spLocks/>
              </p:cNvSpPr>
              <p:nvPr/>
            </p:nvSpPr>
            <p:spPr bwMode="auto">
              <a:xfrm>
                <a:off x="716" y="1763"/>
                <a:ext cx="20" cy="8"/>
              </a:xfrm>
              <a:custGeom>
                <a:avLst/>
                <a:gdLst>
                  <a:gd name="T0" fmla="*/ 0 w 8"/>
                  <a:gd name="T1" fmla="*/ 0 h 3"/>
                  <a:gd name="T2" fmla="*/ 313 w 8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3" y="3"/>
                      <a:pt x="8" y="2"/>
                      <a:pt x="8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2" name="Freeform 496"/>
              <p:cNvSpPr>
                <a:spLocks/>
              </p:cNvSpPr>
              <p:nvPr/>
            </p:nvSpPr>
            <p:spPr bwMode="auto">
              <a:xfrm>
                <a:off x="748" y="1760"/>
                <a:ext cx="45" cy="13"/>
              </a:xfrm>
              <a:custGeom>
                <a:avLst/>
                <a:gdLst>
                  <a:gd name="T0" fmla="*/ 0 w 18"/>
                  <a:gd name="T1" fmla="*/ 229 h 5"/>
                  <a:gd name="T2" fmla="*/ 708 w 1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5">
                    <a:moveTo>
                      <a:pt x="0" y="5"/>
                    </a:moveTo>
                    <a:cubicBezTo>
                      <a:pt x="6" y="5"/>
                      <a:pt x="18" y="0"/>
                      <a:pt x="18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3" name="Freeform 497"/>
              <p:cNvSpPr>
                <a:spLocks/>
              </p:cNvSpPr>
              <p:nvPr/>
            </p:nvSpPr>
            <p:spPr bwMode="auto">
              <a:xfrm>
                <a:off x="801" y="1757"/>
                <a:ext cx="2" cy="8"/>
              </a:xfrm>
              <a:custGeom>
                <a:avLst/>
                <a:gdLst>
                  <a:gd name="T0" fmla="*/ 0 w 1"/>
                  <a:gd name="T1" fmla="*/ 149 h 3"/>
                  <a:gd name="T2" fmla="*/ 16 w 1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0"/>
                      <a:pt x="1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4" name="Freeform 498"/>
              <p:cNvSpPr>
                <a:spLocks/>
              </p:cNvSpPr>
              <p:nvPr/>
            </p:nvSpPr>
            <p:spPr bwMode="auto">
              <a:xfrm>
                <a:off x="706" y="1827"/>
                <a:ext cx="17" cy="29"/>
              </a:xfrm>
              <a:custGeom>
                <a:avLst/>
                <a:gdLst>
                  <a:gd name="T0" fmla="*/ 0 w 7"/>
                  <a:gd name="T1" fmla="*/ 0 h 11"/>
                  <a:gd name="T2" fmla="*/ 243 w 7"/>
                  <a:gd name="T3" fmla="*/ 527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1">
                    <a:moveTo>
                      <a:pt x="0" y="0"/>
                    </a:moveTo>
                    <a:cubicBezTo>
                      <a:pt x="1" y="3"/>
                      <a:pt x="5" y="9"/>
                      <a:pt x="7" y="11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5" name="Freeform 499"/>
              <p:cNvSpPr>
                <a:spLocks/>
              </p:cNvSpPr>
              <p:nvPr/>
            </p:nvSpPr>
            <p:spPr bwMode="auto">
              <a:xfrm>
                <a:off x="2131" y="1325"/>
                <a:ext cx="100" cy="112"/>
              </a:xfrm>
              <a:custGeom>
                <a:avLst/>
                <a:gdLst>
                  <a:gd name="T0" fmla="*/ 595 w 40"/>
                  <a:gd name="T1" fmla="*/ 1763 h 42"/>
                  <a:gd name="T2" fmla="*/ 1095 w 40"/>
                  <a:gd name="T3" fmla="*/ 0 h 42"/>
                  <a:gd name="T4" fmla="*/ 1063 w 40"/>
                  <a:gd name="T5" fmla="*/ 0 h 42"/>
                  <a:gd name="T6" fmla="*/ 708 w 40"/>
                  <a:gd name="T7" fmla="*/ 205 h 42"/>
                  <a:gd name="T8" fmla="*/ 438 w 40"/>
                  <a:gd name="T9" fmla="*/ 909 h 42"/>
                  <a:gd name="T10" fmla="*/ 125 w 40"/>
                  <a:gd name="T11" fmla="*/ 1571 h 42"/>
                  <a:gd name="T12" fmla="*/ 0 w 40"/>
                  <a:gd name="T13" fmla="*/ 2125 h 42"/>
                  <a:gd name="T14" fmla="*/ 595 w 40"/>
                  <a:gd name="T15" fmla="*/ 1763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0" h="42">
                    <a:moveTo>
                      <a:pt x="15" y="35"/>
                    </a:moveTo>
                    <a:cubicBezTo>
                      <a:pt x="22" y="30"/>
                      <a:pt x="40" y="3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4" y="0"/>
                      <a:pt x="21" y="1"/>
                      <a:pt x="18" y="4"/>
                    </a:cubicBezTo>
                    <a:cubicBezTo>
                      <a:pt x="15" y="7"/>
                      <a:pt x="13" y="13"/>
                      <a:pt x="11" y="18"/>
                    </a:cubicBezTo>
                    <a:cubicBezTo>
                      <a:pt x="9" y="22"/>
                      <a:pt x="6" y="26"/>
                      <a:pt x="3" y="31"/>
                    </a:cubicBezTo>
                    <a:cubicBezTo>
                      <a:pt x="1" y="34"/>
                      <a:pt x="0" y="38"/>
                      <a:pt x="0" y="42"/>
                    </a:cubicBezTo>
                    <a:cubicBezTo>
                      <a:pt x="6" y="41"/>
                      <a:pt x="11" y="38"/>
                      <a:pt x="15" y="35"/>
                    </a:cubicBezTo>
                    <a:close/>
                  </a:path>
                </a:pathLst>
              </a:custGeom>
              <a:solidFill>
                <a:srgbClr val="F7C9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6" name="Freeform 500"/>
              <p:cNvSpPr>
                <a:spLocks/>
              </p:cNvSpPr>
              <p:nvPr/>
            </p:nvSpPr>
            <p:spPr bwMode="auto">
              <a:xfrm>
                <a:off x="676" y="1379"/>
                <a:ext cx="205" cy="306"/>
              </a:xfrm>
              <a:custGeom>
                <a:avLst/>
                <a:gdLst>
                  <a:gd name="T0" fmla="*/ 3095 w 82"/>
                  <a:gd name="T1" fmla="*/ 56 h 115"/>
                  <a:gd name="T2" fmla="*/ 2938 w 82"/>
                  <a:gd name="T3" fmla="*/ 0 h 115"/>
                  <a:gd name="T4" fmla="*/ 2470 w 82"/>
                  <a:gd name="T5" fmla="*/ 694 h 115"/>
                  <a:gd name="T6" fmla="*/ 208 w 82"/>
                  <a:gd name="T7" fmla="*/ 4502 h 115"/>
                  <a:gd name="T8" fmla="*/ 0 w 82"/>
                  <a:gd name="T9" fmla="*/ 5763 h 115"/>
                  <a:gd name="T10" fmla="*/ 550 w 82"/>
                  <a:gd name="T11" fmla="*/ 4561 h 115"/>
                  <a:gd name="T12" fmla="*/ 1175 w 82"/>
                  <a:gd name="T13" fmla="*/ 4502 h 115"/>
                  <a:gd name="T14" fmla="*/ 1220 w 82"/>
                  <a:gd name="T15" fmla="*/ 4106 h 115"/>
                  <a:gd name="T16" fmla="*/ 2238 w 82"/>
                  <a:gd name="T17" fmla="*/ 2358 h 115"/>
                  <a:gd name="T18" fmla="*/ 3125 w 82"/>
                  <a:gd name="T19" fmla="*/ 601 h 115"/>
                  <a:gd name="T20" fmla="*/ 3095 w 82"/>
                  <a:gd name="T21" fmla="*/ 56 h 11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115">
                    <a:moveTo>
                      <a:pt x="79" y="1"/>
                    </a:moveTo>
                    <a:cubicBezTo>
                      <a:pt x="78" y="1"/>
                      <a:pt x="76" y="0"/>
                      <a:pt x="75" y="0"/>
                    </a:cubicBezTo>
                    <a:cubicBezTo>
                      <a:pt x="69" y="0"/>
                      <a:pt x="66" y="6"/>
                      <a:pt x="63" y="14"/>
                    </a:cubicBezTo>
                    <a:cubicBezTo>
                      <a:pt x="47" y="44"/>
                      <a:pt x="11" y="78"/>
                      <a:pt x="5" y="90"/>
                    </a:cubicBezTo>
                    <a:cubicBezTo>
                      <a:pt x="1" y="98"/>
                      <a:pt x="0" y="106"/>
                      <a:pt x="0" y="115"/>
                    </a:cubicBezTo>
                    <a:cubicBezTo>
                      <a:pt x="2" y="106"/>
                      <a:pt x="7" y="97"/>
                      <a:pt x="14" y="91"/>
                    </a:cubicBezTo>
                    <a:cubicBezTo>
                      <a:pt x="20" y="86"/>
                      <a:pt x="25" y="90"/>
                      <a:pt x="30" y="90"/>
                    </a:cubicBezTo>
                    <a:cubicBezTo>
                      <a:pt x="31" y="87"/>
                      <a:pt x="31" y="85"/>
                      <a:pt x="31" y="82"/>
                    </a:cubicBezTo>
                    <a:cubicBezTo>
                      <a:pt x="33" y="71"/>
                      <a:pt x="40" y="64"/>
                      <a:pt x="57" y="47"/>
                    </a:cubicBezTo>
                    <a:cubicBezTo>
                      <a:pt x="74" y="30"/>
                      <a:pt x="71" y="29"/>
                      <a:pt x="80" y="12"/>
                    </a:cubicBezTo>
                    <a:cubicBezTo>
                      <a:pt x="81" y="7"/>
                      <a:pt x="82" y="2"/>
                      <a:pt x="79" y="1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7" name="Freeform 501"/>
              <p:cNvSpPr>
                <a:spLocks/>
              </p:cNvSpPr>
              <p:nvPr/>
            </p:nvSpPr>
            <p:spPr bwMode="auto">
              <a:xfrm>
                <a:off x="1456" y="1576"/>
                <a:ext cx="82" cy="149"/>
              </a:xfrm>
              <a:custGeom>
                <a:avLst/>
                <a:gdLst>
                  <a:gd name="T0" fmla="*/ 1106 w 33"/>
                  <a:gd name="T1" fmla="*/ 2711 h 56"/>
                  <a:gd name="T2" fmla="*/ 1260 w 33"/>
                  <a:gd name="T3" fmla="*/ 1996 h 56"/>
                  <a:gd name="T4" fmla="*/ 1073 w 33"/>
                  <a:gd name="T5" fmla="*/ 1261 h 56"/>
                  <a:gd name="T6" fmla="*/ 462 w 33"/>
                  <a:gd name="T7" fmla="*/ 93 h 56"/>
                  <a:gd name="T8" fmla="*/ 0 w 33"/>
                  <a:gd name="T9" fmla="*/ 0 h 56"/>
                  <a:gd name="T10" fmla="*/ 0 w 33"/>
                  <a:gd name="T11" fmla="*/ 806 h 56"/>
                  <a:gd name="T12" fmla="*/ 412 w 33"/>
                  <a:gd name="T13" fmla="*/ 1360 h 56"/>
                  <a:gd name="T14" fmla="*/ 641 w 33"/>
                  <a:gd name="T15" fmla="*/ 1658 h 56"/>
                  <a:gd name="T16" fmla="*/ 798 w 33"/>
                  <a:gd name="T17" fmla="*/ 2259 h 56"/>
                  <a:gd name="T18" fmla="*/ 1024 w 33"/>
                  <a:gd name="T19" fmla="*/ 2655 h 56"/>
                  <a:gd name="T20" fmla="*/ 1106 w 33"/>
                  <a:gd name="T21" fmla="*/ 2804 h 56"/>
                  <a:gd name="T22" fmla="*/ 1106 w 33"/>
                  <a:gd name="T23" fmla="*/ 2711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3" h="56">
                    <a:moveTo>
                      <a:pt x="29" y="54"/>
                    </a:moveTo>
                    <a:cubicBezTo>
                      <a:pt x="29" y="50"/>
                      <a:pt x="31" y="45"/>
                      <a:pt x="33" y="40"/>
                    </a:cubicBezTo>
                    <a:cubicBezTo>
                      <a:pt x="33" y="34"/>
                      <a:pt x="33" y="28"/>
                      <a:pt x="28" y="25"/>
                    </a:cubicBezTo>
                    <a:cubicBezTo>
                      <a:pt x="20" y="19"/>
                      <a:pt x="22" y="6"/>
                      <a:pt x="12" y="2"/>
                    </a:cubicBezTo>
                    <a:cubicBezTo>
                      <a:pt x="8" y="0"/>
                      <a:pt x="5" y="0"/>
                      <a:pt x="0" y="0"/>
                    </a:cubicBezTo>
                    <a:cubicBezTo>
                      <a:pt x="1" y="7"/>
                      <a:pt x="0" y="11"/>
                      <a:pt x="0" y="16"/>
                    </a:cubicBezTo>
                    <a:cubicBezTo>
                      <a:pt x="5" y="17"/>
                      <a:pt x="8" y="22"/>
                      <a:pt x="11" y="27"/>
                    </a:cubicBezTo>
                    <a:cubicBezTo>
                      <a:pt x="13" y="29"/>
                      <a:pt x="16" y="31"/>
                      <a:pt x="17" y="33"/>
                    </a:cubicBezTo>
                    <a:cubicBezTo>
                      <a:pt x="20" y="37"/>
                      <a:pt x="19" y="40"/>
                      <a:pt x="21" y="45"/>
                    </a:cubicBezTo>
                    <a:cubicBezTo>
                      <a:pt x="22" y="49"/>
                      <a:pt x="24" y="50"/>
                      <a:pt x="27" y="53"/>
                    </a:cubicBezTo>
                    <a:cubicBezTo>
                      <a:pt x="28" y="53"/>
                      <a:pt x="28" y="54"/>
                      <a:pt x="29" y="56"/>
                    </a:cubicBezTo>
                    <a:cubicBezTo>
                      <a:pt x="29" y="55"/>
                      <a:pt x="29" y="54"/>
                      <a:pt x="29" y="54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29" name="Freeform 502"/>
              <p:cNvSpPr>
                <a:spLocks/>
              </p:cNvSpPr>
              <p:nvPr/>
            </p:nvSpPr>
            <p:spPr bwMode="auto">
              <a:xfrm>
                <a:off x="2061" y="1059"/>
                <a:ext cx="50" cy="90"/>
              </a:xfrm>
              <a:custGeom>
                <a:avLst/>
                <a:gdLst>
                  <a:gd name="T0" fmla="*/ 750 w 20"/>
                  <a:gd name="T1" fmla="*/ 540 h 34"/>
                  <a:gd name="T2" fmla="*/ 783 w 20"/>
                  <a:gd name="T3" fmla="*/ 0 h 34"/>
                  <a:gd name="T4" fmla="*/ 708 w 20"/>
                  <a:gd name="T5" fmla="*/ 0 h 34"/>
                  <a:gd name="T6" fmla="*/ 675 w 20"/>
                  <a:gd name="T7" fmla="*/ 90 h 34"/>
                  <a:gd name="T8" fmla="*/ 83 w 20"/>
                  <a:gd name="T9" fmla="*/ 1578 h 34"/>
                  <a:gd name="T10" fmla="*/ 0 w 20"/>
                  <a:gd name="T11" fmla="*/ 1668 h 34"/>
                  <a:gd name="T12" fmla="*/ 550 w 20"/>
                  <a:gd name="T13" fmla="*/ 1318 h 34"/>
                  <a:gd name="T14" fmla="*/ 750 w 20"/>
                  <a:gd name="T15" fmla="*/ 540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" h="34">
                    <a:moveTo>
                      <a:pt x="19" y="11"/>
                    </a:moveTo>
                    <a:cubicBezTo>
                      <a:pt x="20" y="7"/>
                      <a:pt x="19" y="3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14" y="13"/>
                      <a:pt x="9" y="23"/>
                      <a:pt x="2" y="32"/>
                    </a:cubicBezTo>
                    <a:cubicBezTo>
                      <a:pt x="1" y="33"/>
                      <a:pt x="1" y="33"/>
                      <a:pt x="0" y="34"/>
                    </a:cubicBezTo>
                    <a:cubicBezTo>
                      <a:pt x="3" y="33"/>
                      <a:pt x="9" y="31"/>
                      <a:pt x="14" y="27"/>
                    </a:cubicBezTo>
                    <a:cubicBezTo>
                      <a:pt x="17" y="22"/>
                      <a:pt x="18" y="16"/>
                      <a:pt x="19" y="11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0" name="Freeform 503"/>
              <p:cNvSpPr>
                <a:spLocks/>
              </p:cNvSpPr>
              <p:nvPr/>
            </p:nvSpPr>
            <p:spPr bwMode="auto">
              <a:xfrm>
                <a:off x="611" y="1789"/>
                <a:ext cx="25" cy="22"/>
              </a:xfrm>
              <a:custGeom>
                <a:avLst/>
                <a:gdLst>
                  <a:gd name="T0" fmla="*/ 83 w 10"/>
                  <a:gd name="T1" fmla="*/ 61 h 8"/>
                  <a:gd name="T2" fmla="*/ 0 w 10"/>
                  <a:gd name="T3" fmla="*/ 168 h 8"/>
                  <a:gd name="T4" fmla="*/ 158 w 10"/>
                  <a:gd name="T5" fmla="*/ 393 h 8"/>
                  <a:gd name="T6" fmla="*/ 313 w 10"/>
                  <a:gd name="T7" fmla="*/ 393 h 8"/>
                  <a:gd name="T8" fmla="*/ 313 w 10"/>
                  <a:gd name="T9" fmla="*/ 16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2" y="1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1" y="5"/>
                      <a:pt x="3" y="6"/>
                      <a:pt x="4" y="7"/>
                    </a:cubicBezTo>
                    <a:cubicBezTo>
                      <a:pt x="6" y="7"/>
                      <a:pt x="7" y="8"/>
                      <a:pt x="8" y="7"/>
                    </a:cubicBezTo>
                    <a:cubicBezTo>
                      <a:pt x="10" y="6"/>
                      <a:pt x="8" y="4"/>
                      <a:pt x="8" y="3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1" name="Freeform 504"/>
              <p:cNvSpPr>
                <a:spLocks/>
              </p:cNvSpPr>
              <p:nvPr/>
            </p:nvSpPr>
            <p:spPr bwMode="auto">
              <a:xfrm>
                <a:off x="633" y="1805"/>
                <a:ext cx="110" cy="67"/>
              </a:xfrm>
              <a:custGeom>
                <a:avLst/>
                <a:gdLst>
                  <a:gd name="T0" fmla="*/ 83 w 44"/>
                  <a:gd name="T1" fmla="*/ 150 h 25"/>
                  <a:gd name="T2" fmla="*/ 125 w 44"/>
                  <a:gd name="T3" fmla="*/ 927 h 25"/>
                  <a:gd name="T4" fmla="*/ 395 w 44"/>
                  <a:gd name="T5" fmla="*/ 1043 h 25"/>
                  <a:gd name="T6" fmla="*/ 750 w 44"/>
                  <a:gd name="T7" fmla="*/ 1134 h 25"/>
                  <a:gd name="T8" fmla="*/ 1095 w 44"/>
                  <a:gd name="T9" fmla="*/ 1292 h 25"/>
                  <a:gd name="T10" fmla="*/ 1375 w 44"/>
                  <a:gd name="T11" fmla="*/ 927 h 25"/>
                  <a:gd name="T12" fmla="*/ 1613 w 44"/>
                  <a:gd name="T13" fmla="*/ 984 h 25"/>
                  <a:gd name="T14" fmla="*/ 1688 w 44"/>
                  <a:gd name="T15" fmla="*/ 732 h 25"/>
                  <a:gd name="T16" fmla="*/ 1300 w 44"/>
                  <a:gd name="T17" fmla="*/ 0 h 25"/>
                  <a:gd name="T18" fmla="*/ 750 w 44"/>
                  <a:gd name="T19" fmla="*/ 517 h 25"/>
                  <a:gd name="T20" fmla="*/ 438 w 44"/>
                  <a:gd name="T21" fmla="*/ 402 h 25"/>
                  <a:gd name="T22" fmla="*/ 283 w 44"/>
                  <a:gd name="T23" fmla="*/ 308 h 25"/>
                  <a:gd name="T24" fmla="*/ 83 w 44"/>
                  <a:gd name="T25" fmla="*/ 150 h 2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4" h="25">
                    <a:moveTo>
                      <a:pt x="2" y="3"/>
                    </a:moveTo>
                    <a:cubicBezTo>
                      <a:pt x="3" y="7"/>
                      <a:pt x="0" y="15"/>
                      <a:pt x="3" y="18"/>
                    </a:cubicBezTo>
                    <a:cubicBezTo>
                      <a:pt x="5" y="20"/>
                      <a:pt x="8" y="20"/>
                      <a:pt x="10" y="20"/>
                    </a:cubicBezTo>
                    <a:cubicBezTo>
                      <a:pt x="13" y="21"/>
                      <a:pt x="16" y="21"/>
                      <a:pt x="19" y="22"/>
                    </a:cubicBezTo>
                    <a:cubicBezTo>
                      <a:pt x="22" y="22"/>
                      <a:pt x="25" y="24"/>
                      <a:pt x="28" y="25"/>
                    </a:cubicBezTo>
                    <a:cubicBezTo>
                      <a:pt x="32" y="25"/>
                      <a:pt x="36" y="22"/>
                      <a:pt x="35" y="18"/>
                    </a:cubicBezTo>
                    <a:cubicBezTo>
                      <a:pt x="36" y="19"/>
                      <a:pt x="40" y="20"/>
                      <a:pt x="41" y="19"/>
                    </a:cubicBezTo>
                    <a:cubicBezTo>
                      <a:pt x="44" y="19"/>
                      <a:pt x="43" y="16"/>
                      <a:pt x="43" y="14"/>
                    </a:cubicBezTo>
                    <a:cubicBezTo>
                      <a:pt x="43" y="8"/>
                      <a:pt x="38" y="3"/>
                      <a:pt x="33" y="0"/>
                    </a:cubicBezTo>
                    <a:cubicBezTo>
                      <a:pt x="30" y="6"/>
                      <a:pt x="25" y="8"/>
                      <a:pt x="19" y="10"/>
                    </a:cubicBezTo>
                    <a:cubicBezTo>
                      <a:pt x="16" y="10"/>
                      <a:pt x="14" y="9"/>
                      <a:pt x="11" y="8"/>
                    </a:cubicBezTo>
                    <a:cubicBezTo>
                      <a:pt x="10" y="7"/>
                      <a:pt x="8" y="7"/>
                      <a:pt x="7" y="6"/>
                    </a:cubicBezTo>
                    <a:cubicBezTo>
                      <a:pt x="5" y="4"/>
                      <a:pt x="4" y="4"/>
                      <a:pt x="2" y="3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2" name="Freeform 505"/>
              <p:cNvSpPr>
                <a:spLocks/>
              </p:cNvSpPr>
              <p:nvPr/>
            </p:nvSpPr>
            <p:spPr bwMode="auto">
              <a:xfrm>
                <a:off x="716" y="1768"/>
                <a:ext cx="25" cy="27"/>
              </a:xfrm>
              <a:custGeom>
                <a:avLst/>
                <a:gdLst>
                  <a:gd name="T0" fmla="*/ 0 w 10"/>
                  <a:gd name="T1" fmla="*/ 0 h 10"/>
                  <a:gd name="T2" fmla="*/ 363 w 10"/>
                  <a:gd name="T3" fmla="*/ 373 h 10"/>
                  <a:gd name="T4" fmla="*/ 283 w 10"/>
                  <a:gd name="T5" fmla="*/ 0 h 10"/>
                  <a:gd name="T6" fmla="*/ 125 w 1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0" y="0"/>
                    </a:moveTo>
                    <a:cubicBezTo>
                      <a:pt x="2" y="1"/>
                      <a:pt x="6" y="10"/>
                      <a:pt x="9" y="7"/>
                    </a:cubicBezTo>
                    <a:cubicBezTo>
                      <a:pt x="10" y="5"/>
                      <a:pt x="8" y="2"/>
                      <a:pt x="7" y="0"/>
                    </a:cubicBezTo>
                    <a:cubicBezTo>
                      <a:pt x="6" y="1"/>
                      <a:pt x="4" y="1"/>
                      <a:pt x="3" y="0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3" name="Freeform 506"/>
              <p:cNvSpPr>
                <a:spLocks/>
              </p:cNvSpPr>
              <p:nvPr/>
            </p:nvSpPr>
            <p:spPr bwMode="auto">
              <a:xfrm>
                <a:off x="746" y="1760"/>
                <a:ext cx="77" cy="37"/>
              </a:xfrm>
              <a:custGeom>
                <a:avLst/>
                <a:gdLst>
                  <a:gd name="T0" fmla="*/ 0 w 31"/>
                  <a:gd name="T1" fmla="*/ 238 h 14"/>
                  <a:gd name="T2" fmla="*/ 104 w 31"/>
                  <a:gd name="T3" fmla="*/ 629 h 14"/>
                  <a:gd name="T4" fmla="*/ 340 w 31"/>
                  <a:gd name="T5" fmla="*/ 595 h 14"/>
                  <a:gd name="T6" fmla="*/ 537 w 31"/>
                  <a:gd name="T7" fmla="*/ 629 h 14"/>
                  <a:gd name="T8" fmla="*/ 845 w 31"/>
                  <a:gd name="T9" fmla="*/ 629 h 14"/>
                  <a:gd name="T10" fmla="*/ 994 w 31"/>
                  <a:gd name="T11" fmla="*/ 629 h 14"/>
                  <a:gd name="T12" fmla="*/ 1177 w 31"/>
                  <a:gd name="T13" fmla="*/ 391 h 14"/>
                  <a:gd name="T14" fmla="*/ 1148 w 31"/>
                  <a:gd name="T15" fmla="*/ 148 h 14"/>
                  <a:gd name="T16" fmla="*/ 877 w 31"/>
                  <a:gd name="T17" fmla="*/ 0 h 14"/>
                  <a:gd name="T18" fmla="*/ 691 w 31"/>
                  <a:gd name="T19" fmla="*/ 0 h 14"/>
                  <a:gd name="T20" fmla="*/ 569 w 31"/>
                  <a:gd name="T21" fmla="*/ 56 h 14"/>
                  <a:gd name="T22" fmla="*/ 462 w 31"/>
                  <a:gd name="T23" fmla="*/ 90 h 14"/>
                  <a:gd name="T24" fmla="*/ 75 w 31"/>
                  <a:gd name="T25" fmla="*/ 238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" h="14">
                    <a:moveTo>
                      <a:pt x="0" y="5"/>
                    </a:moveTo>
                    <a:cubicBezTo>
                      <a:pt x="1" y="7"/>
                      <a:pt x="1" y="12"/>
                      <a:pt x="3" y="13"/>
                    </a:cubicBezTo>
                    <a:cubicBezTo>
                      <a:pt x="5" y="13"/>
                      <a:pt x="7" y="12"/>
                      <a:pt x="9" y="12"/>
                    </a:cubicBezTo>
                    <a:cubicBezTo>
                      <a:pt x="10" y="12"/>
                      <a:pt x="12" y="13"/>
                      <a:pt x="14" y="13"/>
                    </a:cubicBezTo>
                    <a:cubicBezTo>
                      <a:pt x="16" y="13"/>
                      <a:pt x="19" y="13"/>
                      <a:pt x="22" y="13"/>
                    </a:cubicBezTo>
                    <a:cubicBezTo>
                      <a:pt x="23" y="13"/>
                      <a:pt x="25" y="14"/>
                      <a:pt x="26" y="13"/>
                    </a:cubicBezTo>
                    <a:cubicBezTo>
                      <a:pt x="28" y="12"/>
                      <a:pt x="30" y="10"/>
                      <a:pt x="31" y="8"/>
                    </a:cubicBezTo>
                    <a:cubicBezTo>
                      <a:pt x="31" y="6"/>
                      <a:pt x="31" y="4"/>
                      <a:pt x="30" y="3"/>
                    </a:cubicBezTo>
                    <a:cubicBezTo>
                      <a:pt x="28" y="2"/>
                      <a:pt x="25" y="1"/>
                      <a:pt x="23" y="0"/>
                    </a:cubicBezTo>
                    <a:cubicBezTo>
                      <a:pt x="21" y="5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4" y="2"/>
                      <a:pt x="13" y="2"/>
                      <a:pt x="12" y="2"/>
                    </a:cubicBezTo>
                    <a:cubicBezTo>
                      <a:pt x="8" y="3"/>
                      <a:pt x="5" y="4"/>
                      <a:pt x="2" y="5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4" name="Freeform 507"/>
              <p:cNvSpPr>
                <a:spLocks/>
              </p:cNvSpPr>
              <p:nvPr/>
            </p:nvSpPr>
            <p:spPr bwMode="auto">
              <a:xfrm>
                <a:off x="1491" y="1803"/>
                <a:ext cx="22" cy="13"/>
              </a:xfrm>
              <a:custGeom>
                <a:avLst/>
                <a:gdLst>
                  <a:gd name="T0" fmla="*/ 0 w 9"/>
                  <a:gd name="T1" fmla="*/ 0 h 5"/>
                  <a:gd name="T2" fmla="*/ 174 w 9"/>
                  <a:gd name="T3" fmla="*/ 229 h 5"/>
                  <a:gd name="T4" fmla="*/ 293 w 9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1" y="3"/>
                      <a:pt x="2" y="5"/>
                      <a:pt x="5" y="5"/>
                    </a:cubicBezTo>
                    <a:cubicBezTo>
                      <a:pt x="7" y="5"/>
                      <a:pt x="9" y="2"/>
                      <a:pt x="8" y="1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5" name="Freeform 508"/>
              <p:cNvSpPr>
                <a:spLocks/>
              </p:cNvSpPr>
              <p:nvPr/>
            </p:nvSpPr>
            <p:spPr bwMode="auto">
              <a:xfrm>
                <a:off x="1546" y="1795"/>
                <a:ext cx="25" cy="21"/>
              </a:xfrm>
              <a:custGeom>
                <a:avLst/>
                <a:gdLst>
                  <a:gd name="T0" fmla="*/ 208 w 10"/>
                  <a:gd name="T1" fmla="*/ 0 h 8"/>
                  <a:gd name="T2" fmla="*/ 0 w 10"/>
                  <a:gd name="T3" fmla="*/ 323 h 8"/>
                  <a:gd name="T4" fmla="*/ 0 w 10"/>
                  <a:gd name="T5" fmla="*/ 378 h 8"/>
                  <a:gd name="T6" fmla="*/ 395 w 10"/>
                  <a:gd name="T7" fmla="*/ 378 h 8"/>
                  <a:gd name="T8" fmla="*/ 313 w 10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5" y="0"/>
                    </a:moveTo>
                    <a:cubicBezTo>
                      <a:pt x="4" y="2"/>
                      <a:pt x="2" y="5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3" y="8"/>
                      <a:pt x="6" y="8"/>
                      <a:pt x="10" y="8"/>
                    </a:cubicBezTo>
                    <a:cubicBezTo>
                      <a:pt x="9" y="5"/>
                      <a:pt x="8" y="3"/>
                      <a:pt x="8" y="0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6" name="Freeform 509"/>
              <p:cNvSpPr>
                <a:spLocks/>
              </p:cNvSpPr>
              <p:nvPr/>
            </p:nvSpPr>
            <p:spPr bwMode="auto">
              <a:xfrm>
                <a:off x="1588" y="1851"/>
                <a:ext cx="18" cy="29"/>
              </a:xfrm>
              <a:custGeom>
                <a:avLst/>
                <a:gdLst>
                  <a:gd name="T0" fmla="*/ 0 w 7"/>
                  <a:gd name="T1" fmla="*/ 0 h 11"/>
                  <a:gd name="T2" fmla="*/ 257 w 7"/>
                  <a:gd name="T3" fmla="*/ 327 h 11"/>
                  <a:gd name="T4" fmla="*/ 219 w 7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1">
                    <a:moveTo>
                      <a:pt x="0" y="0"/>
                    </a:moveTo>
                    <a:cubicBezTo>
                      <a:pt x="0" y="2"/>
                      <a:pt x="1" y="11"/>
                      <a:pt x="6" y="7"/>
                    </a:cubicBezTo>
                    <a:cubicBezTo>
                      <a:pt x="7" y="5"/>
                      <a:pt x="6" y="1"/>
                      <a:pt x="5" y="0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7" name="Freeform 510"/>
              <p:cNvSpPr>
                <a:spLocks/>
              </p:cNvSpPr>
              <p:nvPr/>
            </p:nvSpPr>
            <p:spPr bwMode="auto">
              <a:xfrm>
                <a:off x="1623" y="1803"/>
                <a:ext cx="98" cy="72"/>
              </a:xfrm>
              <a:custGeom>
                <a:avLst/>
                <a:gdLst>
                  <a:gd name="T0" fmla="*/ 50 w 39"/>
                  <a:gd name="T1" fmla="*/ 909 h 27"/>
                  <a:gd name="T2" fmla="*/ 797 w 39"/>
                  <a:gd name="T3" fmla="*/ 0 h 27"/>
                  <a:gd name="T4" fmla="*/ 1111 w 39"/>
                  <a:gd name="T5" fmla="*/ 397 h 27"/>
                  <a:gd name="T6" fmla="*/ 1395 w 39"/>
                  <a:gd name="T7" fmla="*/ 1216 h 27"/>
                  <a:gd name="T8" fmla="*/ 952 w 39"/>
                  <a:gd name="T9" fmla="*/ 853 h 27"/>
                  <a:gd name="T10" fmla="*/ 1111 w 39"/>
                  <a:gd name="T11" fmla="*/ 1272 h 27"/>
                  <a:gd name="T12" fmla="*/ 714 w 39"/>
                  <a:gd name="T13" fmla="*/ 1309 h 27"/>
                  <a:gd name="T14" fmla="*/ 0 w 39"/>
                  <a:gd name="T15" fmla="*/ 968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1" y="18"/>
                    </a:moveTo>
                    <a:cubicBezTo>
                      <a:pt x="10" y="16"/>
                      <a:pt x="15" y="5"/>
                      <a:pt x="20" y="0"/>
                    </a:cubicBezTo>
                    <a:cubicBezTo>
                      <a:pt x="23" y="3"/>
                      <a:pt x="25" y="5"/>
                      <a:pt x="28" y="8"/>
                    </a:cubicBezTo>
                    <a:cubicBezTo>
                      <a:pt x="30" y="10"/>
                      <a:pt x="39" y="20"/>
                      <a:pt x="35" y="24"/>
                    </a:cubicBezTo>
                    <a:cubicBezTo>
                      <a:pt x="31" y="23"/>
                      <a:pt x="30" y="16"/>
                      <a:pt x="24" y="17"/>
                    </a:cubicBezTo>
                    <a:cubicBezTo>
                      <a:pt x="25" y="19"/>
                      <a:pt x="31" y="22"/>
                      <a:pt x="28" y="25"/>
                    </a:cubicBezTo>
                    <a:cubicBezTo>
                      <a:pt x="27" y="26"/>
                      <a:pt x="20" y="26"/>
                      <a:pt x="18" y="26"/>
                    </a:cubicBezTo>
                    <a:cubicBezTo>
                      <a:pt x="11" y="25"/>
                      <a:pt x="1" y="27"/>
                      <a:pt x="0" y="19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8" name="Freeform 511"/>
              <p:cNvSpPr>
                <a:spLocks/>
              </p:cNvSpPr>
              <p:nvPr/>
            </p:nvSpPr>
            <p:spPr bwMode="auto">
              <a:xfrm>
                <a:off x="1603" y="1528"/>
                <a:ext cx="208" cy="307"/>
              </a:xfrm>
              <a:custGeom>
                <a:avLst/>
                <a:gdLst>
                  <a:gd name="T0" fmla="*/ 396 w 83"/>
                  <a:gd name="T1" fmla="*/ 3919 h 115"/>
                  <a:gd name="T2" fmla="*/ 1464 w 83"/>
                  <a:gd name="T3" fmla="*/ 1127 h 115"/>
                  <a:gd name="T4" fmla="*/ 3273 w 83"/>
                  <a:gd name="T5" fmla="*/ 0 h 115"/>
                  <a:gd name="T6" fmla="*/ 2594 w 83"/>
                  <a:gd name="T7" fmla="*/ 248 h 115"/>
                  <a:gd name="T8" fmla="*/ 2015 w 83"/>
                  <a:gd name="T9" fmla="*/ 206 h 115"/>
                  <a:gd name="T10" fmla="*/ 754 w 83"/>
                  <a:gd name="T11" fmla="*/ 820 h 115"/>
                  <a:gd name="T12" fmla="*/ 313 w 83"/>
                  <a:gd name="T13" fmla="*/ 1369 h 115"/>
                  <a:gd name="T14" fmla="*/ 83 w 83"/>
                  <a:gd name="T15" fmla="*/ 1925 h 115"/>
                  <a:gd name="T16" fmla="*/ 50 w 83"/>
                  <a:gd name="T17" fmla="*/ 2437 h 115"/>
                  <a:gd name="T18" fmla="*/ 50 w 83"/>
                  <a:gd name="T19" fmla="*/ 2894 h 115"/>
                  <a:gd name="T20" fmla="*/ 0 w 83"/>
                  <a:gd name="T21" fmla="*/ 3406 h 115"/>
                  <a:gd name="T22" fmla="*/ 208 w 83"/>
                  <a:gd name="T23" fmla="*/ 3863 h 115"/>
                  <a:gd name="T24" fmla="*/ 283 w 83"/>
                  <a:gd name="T25" fmla="*/ 5844 h 115"/>
                  <a:gd name="T26" fmla="*/ 784 w 83"/>
                  <a:gd name="T27" fmla="*/ 5382 h 115"/>
                  <a:gd name="T28" fmla="*/ 439 w 83"/>
                  <a:gd name="T29" fmla="*/ 3956 h 11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3" h="115">
                    <a:moveTo>
                      <a:pt x="10" y="77"/>
                    </a:moveTo>
                    <a:cubicBezTo>
                      <a:pt x="10" y="56"/>
                      <a:pt x="18" y="34"/>
                      <a:pt x="37" y="22"/>
                    </a:cubicBezTo>
                    <a:cubicBezTo>
                      <a:pt x="54" y="12"/>
                      <a:pt x="73" y="13"/>
                      <a:pt x="83" y="0"/>
                    </a:cubicBezTo>
                    <a:cubicBezTo>
                      <a:pt x="77" y="3"/>
                      <a:pt x="72" y="5"/>
                      <a:pt x="66" y="5"/>
                    </a:cubicBezTo>
                    <a:cubicBezTo>
                      <a:pt x="60" y="6"/>
                      <a:pt x="56" y="4"/>
                      <a:pt x="51" y="4"/>
                    </a:cubicBezTo>
                    <a:cubicBezTo>
                      <a:pt x="40" y="3"/>
                      <a:pt x="34" y="19"/>
                      <a:pt x="19" y="16"/>
                    </a:cubicBezTo>
                    <a:cubicBezTo>
                      <a:pt x="21" y="22"/>
                      <a:pt x="13" y="25"/>
                      <a:pt x="8" y="27"/>
                    </a:cubicBezTo>
                    <a:cubicBezTo>
                      <a:pt x="10" y="32"/>
                      <a:pt x="5" y="36"/>
                      <a:pt x="2" y="38"/>
                    </a:cubicBezTo>
                    <a:cubicBezTo>
                      <a:pt x="5" y="42"/>
                      <a:pt x="2" y="44"/>
                      <a:pt x="1" y="48"/>
                    </a:cubicBezTo>
                    <a:cubicBezTo>
                      <a:pt x="0" y="52"/>
                      <a:pt x="1" y="52"/>
                      <a:pt x="1" y="57"/>
                    </a:cubicBezTo>
                    <a:cubicBezTo>
                      <a:pt x="1" y="60"/>
                      <a:pt x="0" y="64"/>
                      <a:pt x="0" y="67"/>
                    </a:cubicBezTo>
                    <a:cubicBezTo>
                      <a:pt x="1" y="70"/>
                      <a:pt x="4" y="73"/>
                      <a:pt x="5" y="76"/>
                    </a:cubicBezTo>
                    <a:cubicBezTo>
                      <a:pt x="11" y="88"/>
                      <a:pt x="14" y="103"/>
                      <a:pt x="7" y="115"/>
                    </a:cubicBezTo>
                    <a:cubicBezTo>
                      <a:pt x="11" y="113"/>
                      <a:pt x="18" y="111"/>
                      <a:pt x="20" y="106"/>
                    </a:cubicBezTo>
                    <a:cubicBezTo>
                      <a:pt x="22" y="100"/>
                      <a:pt x="9" y="89"/>
                      <a:pt x="11" y="78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39" name="Freeform 512"/>
              <p:cNvSpPr>
                <a:spLocks/>
              </p:cNvSpPr>
              <p:nvPr/>
            </p:nvSpPr>
            <p:spPr bwMode="auto">
              <a:xfrm>
                <a:off x="1761" y="1408"/>
                <a:ext cx="335" cy="112"/>
              </a:xfrm>
              <a:custGeom>
                <a:avLst/>
                <a:gdLst>
                  <a:gd name="T0" fmla="*/ 0 w 134"/>
                  <a:gd name="T1" fmla="*/ 2125 h 42"/>
                  <a:gd name="T2" fmla="*/ 1458 w 134"/>
                  <a:gd name="T3" fmla="*/ 1877 h 42"/>
                  <a:gd name="T4" fmla="*/ 2863 w 134"/>
                  <a:gd name="T5" fmla="*/ 1309 h 42"/>
                  <a:gd name="T6" fmla="*/ 4300 w 134"/>
                  <a:gd name="T7" fmla="*/ 1003 h 42"/>
                  <a:gd name="T8" fmla="*/ 5238 w 134"/>
                  <a:gd name="T9" fmla="*/ 661 h 42"/>
                  <a:gd name="T10" fmla="*/ 4375 w 134"/>
                  <a:gd name="T11" fmla="*/ 149 h 42"/>
                  <a:gd name="T12" fmla="*/ 3333 w 134"/>
                  <a:gd name="T13" fmla="*/ 93 h 42"/>
                  <a:gd name="T14" fmla="*/ 2970 w 134"/>
                  <a:gd name="T15" fmla="*/ 661 h 42"/>
                  <a:gd name="T16" fmla="*/ 1800 w 134"/>
                  <a:gd name="T17" fmla="*/ 1309 h 42"/>
                  <a:gd name="T18" fmla="*/ 783 w 134"/>
                  <a:gd name="T19" fmla="*/ 1763 h 42"/>
                  <a:gd name="T20" fmla="*/ 283 w 134"/>
                  <a:gd name="T21" fmla="*/ 1877 h 42"/>
                  <a:gd name="T22" fmla="*/ 0 w 134"/>
                  <a:gd name="T23" fmla="*/ 2125 h 4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34" h="42">
                    <a:moveTo>
                      <a:pt x="0" y="42"/>
                    </a:moveTo>
                    <a:cubicBezTo>
                      <a:pt x="12" y="39"/>
                      <a:pt x="25" y="39"/>
                      <a:pt x="37" y="37"/>
                    </a:cubicBezTo>
                    <a:cubicBezTo>
                      <a:pt x="49" y="35"/>
                      <a:pt x="61" y="28"/>
                      <a:pt x="73" y="26"/>
                    </a:cubicBezTo>
                    <a:cubicBezTo>
                      <a:pt x="85" y="24"/>
                      <a:pt x="98" y="23"/>
                      <a:pt x="110" y="20"/>
                    </a:cubicBezTo>
                    <a:cubicBezTo>
                      <a:pt x="116" y="18"/>
                      <a:pt x="130" y="18"/>
                      <a:pt x="134" y="13"/>
                    </a:cubicBezTo>
                    <a:cubicBezTo>
                      <a:pt x="128" y="8"/>
                      <a:pt x="119" y="6"/>
                      <a:pt x="112" y="3"/>
                    </a:cubicBezTo>
                    <a:cubicBezTo>
                      <a:pt x="104" y="0"/>
                      <a:pt x="93" y="0"/>
                      <a:pt x="85" y="2"/>
                    </a:cubicBezTo>
                    <a:cubicBezTo>
                      <a:pt x="80" y="4"/>
                      <a:pt x="80" y="9"/>
                      <a:pt x="76" y="13"/>
                    </a:cubicBezTo>
                    <a:cubicBezTo>
                      <a:pt x="68" y="22"/>
                      <a:pt x="56" y="23"/>
                      <a:pt x="46" y="26"/>
                    </a:cubicBezTo>
                    <a:cubicBezTo>
                      <a:pt x="37" y="29"/>
                      <a:pt x="29" y="34"/>
                      <a:pt x="20" y="35"/>
                    </a:cubicBezTo>
                    <a:cubicBezTo>
                      <a:pt x="15" y="35"/>
                      <a:pt x="11" y="35"/>
                      <a:pt x="7" y="37"/>
                    </a:cubicBezTo>
                    <a:cubicBezTo>
                      <a:pt x="5" y="38"/>
                      <a:pt x="2" y="41"/>
                      <a:pt x="0" y="42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0" name="Freeform 513"/>
              <p:cNvSpPr>
                <a:spLocks/>
              </p:cNvSpPr>
              <p:nvPr/>
            </p:nvSpPr>
            <p:spPr bwMode="auto">
              <a:xfrm>
                <a:off x="1974" y="1333"/>
                <a:ext cx="195" cy="96"/>
              </a:xfrm>
              <a:custGeom>
                <a:avLst/>
                <a:gdLst>
                  <a:gd name="T0" fmla="*/ 238 w 78"/>
                  <a:gd name="T1" fmla="*/ 1309 h 36"/>
                  <a:gd name="T2" fmla="*/ 1408 w 78"/>
                  <a:gd name="T3" fmla="*/ 1459 h 36"/>
                  <a:gd name="T4" fmla="*/ 2188 w 78"/>
                  <a:gd name="T5" fmla="*/ 1763 h 36"/>
                  <a:gd name="T6" fmla="*/ 2425 w 78"/>
                  <a:gd name="T7" fmla="*/ 1459 h 36"/>
                  <a:gd name="T8" fmla="*/ 2658 w 78"/>
                  <a:gd name="T9" fmla="*/ 909 h 36"/>
                  <a:gd name="T10" fmla="*/ 2783 w 78"/>
                  <a:gd name="T11" fmla="*/ 512 h 36"/>
                  <a:gd name="T12" fmla="*/ 3050 w 78"/>
                  <a:gd name="T13" fmla="*/ 0 h 36"/>
                  <a:gd name="T14" fmla="*/ 2895 w 78"/>
                  <a:gd name="T15" fmla="*/ 149 h 36"/>
                  <a:gd name="T16" fmla="*/ 2625 w 78"/>
                  <a:gd name="T17" fmla="*/ 547 h 36"/>
                  <a:gd name="T18" fmla="*/ 1770 w 78"/>
                  <a:gd name="T19" fmla="*/ 760 h 36"/>
                  <a:gd name="T20" fmla="*/ 783 w 78"/>
                  <a:gd name="T21" fmla="*/ 909 h 36"/>
                  <a:gd name="T22" fmla="*/ 283 w 78"/>
                  <a:gd name="T23" fmla="*/ 1059 h 36"/>
                  <a:gd name="T24" fmla="*/ 0 w 78"/>
                  <a:gd name="T25" fmla="*/ 1309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36">
                    <a:moveTo>
                      <a:pt x="6" y="26"/>
                    </a:moveTo>
                    <a:cubicBezTo>
                      <a:pt x="14" y="19"/>
                      <a:pt x="27" y="25"/>
                      <a:pt x="36" y="29"/>
                    </a:cubicBezTo>
                    <a:cubicBezTo>
                      <a:pt x="41" y="32"/>
                      <a:pt x="50" y="36"/>
                      <a:pt x="56" y="35"/>
                    </a:cubicBezTo>
                    <a:cubicBezTo>
                      <a:pt x="60" y="35"/>
                      <a:pt x="60" y="32"/>
                      <a:pt x="62" y="29"/>
                    </a:cubicBezTo>
                    <a:cubicBezTo>
                      <a:pt x="63" y="26"/>
                      <a:pt x="66" y="22"/>
                      <a:pt x="68" y="18"/>
                    </a:cubicBezTo>
                    <a:cubicBezTo>
                      <a:pt x="69" y="16"/>
                      <a:pt x="69" y="13"/>
                      <a:pt x="71" y="10"/>
                    </a:cubicBezTo>
                    <a:cubicBezTo>
                      <a:pt x="73" y="7"/>
                      <a:pt x="77" y="4"/>
                      <a:pt x="78" y="0"/>
                    </a:cubicBezTo>
                    <a:cubicBezTo>
                      <a:pt x="76" y="1"/>
                      <a:pt x="75" y="2"/>
                      <a:pt x="74" y="3"/>
                    </a:cubicBezTo>
                    <a:cubicBezTo>
                      <a:pt x="72" y="6"/>
                      <a:pt x="70" y="9"/>
                      <a:pt x="67" y="11"/>
                    </a:cubicBezTo>
                    <a:cubicBezTo>
                      <a:pt x="60" y="16"/>
                      <a:pt x="53" y="16"/>
                      <a:pt x="45" y="15"/>
                    </a:cubicBezTo>
                    <a:cubicBezTo>
                      <a:pt x="36" y="15"/>
                      <a:pt x="28" y="18"/>
                      <a:pt x="20" y="18"/>
                    </a:cubicBezTo>
                    <a:cubicBezTo>
                      <a:pt x="15" y="17"/>
                      <a:pt x="11" y="19"/>
                      <a:pt x="7" y="21"/>
                    </a:cubicBezTo>
                    <a:cubicBezTo>
                      <a:pt x="5" y="22"/>
                      <a:pt x="1" y="26"/>
                      <a:pt x="0" y="26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1" name="Freeform 514"/>
              <p:cNvSpPr>
                <a:spLocks/>
              </p:cNvSpPr>
              <p:nvPr/>
            </p:nvSpPr>
            <p:spPr bwMode="auto">
              <a:xfrm>
                <a:off x="1946" y="1011"/>
                <a:ext cx="163" cy="181"/>
              </a:xfrm>
              <a:custGeom>
                <a:avLst/>
                <a:gdLst>
                  <a:gd name="T0" fmla="*/ 83 w 65"/>
                  <a:gd name="T1" fmla="*/ 3415 h 68"/>
                  <a:gd name="T2" fmla="*/ 1026 w 65"/>
                  <a:gd name="T3" fmla="*/ 3112 h 68"/>
                  <a:gd name="T4" fmla="*/ 1780 w 65"/>
                  <a:gd name="T5" fmla="*/ 2260 h 68"/>
                  <a:gd name="T6" fmla="*/ 2290 w 65"/>
                  <a:gd name="T7" fmla="*/ 0 h 68"/>
                  <a:gd name="T8" fmla="*/ 1893 w 65"/>
                  <a:gd name="T9" fmla="*/ 546 h 68"/>
                  <a:gd name="T10" fmla="*/ 1422 w 65"/>
                  <a:gd name="T11" fmla="*/ 1565 h 68"/>
                  <a:gd name="T12" fmla="*/ 785 w 65"/>
                  <a:gd name="T13" fmla="*/ 2148 h 68"/>
                  <a:gd name="T14" fmla="*/ 441 w 65"/>
                  <a:gd name="T15" fmla="*/ 2148 h 68"/>
                  <a:gd name="T16" fmla="*/ 208 w 65"/>
                  <a:gd name="T17" fmla="*/ 2148 h 68"/>
                  <a:gd name="T18" fmla="*/ 158 w 65"/>
                  <a:gd name="T19" fmla="*/ 3112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" h="68">
                    <a:moveTo>
                      <a:pt x="2" y="68"/>
                    </a:moveTo>
                    <a:cubicBezTo>
                      <a:pt x="9" y="61"/>
                      <a:pt x="18" y="65"/>
                      <a:pt x="26" y="62"/>
                    </a:cubicBezTo>
                    <a:cubicBezTo>
                      <a:pt x="35" y="59"/>
                      <a:pt x="40" y="53"/>
                      <a:pt x="45" y="45"/>
                    </a:cubicBezTo>
                    <a:cubicBezTo>
                      <a:pt x="47" y="41"/>
                      <a:pt x="65" y="0"/>
                      <a:pt x="58" y="0"/>
                    </a:cubicBezTo>
                    <a:cubicBezTo>
                      <a:pt x="59" y="7"/>
                      <a:pt x="53" y="9"/>
                      <a:pt x="48" y="11"/>
                    </a:cubicBezTo>
                    <a:cubicBezTo>
                      <a:pt x="41" y="14"/>
                      <a:pt x="39" y="25"/>
                      <a:pt x="36" y="31"/>
                    </a:cubicBezTo>
                    <a:cubicBezTo>
                      <a:pt x="32" y="39"/>
                      <a:pt x="29" y="43"/>
                      <a:pt x="20" y="43"/>
                    </a:cubicBezTo>
                    <a:cubicBezTo>
                      <a:pt x="17" y="43"/>
                      <a:pt x="14" y="43"/>
                      <a:pt x="11" y="43"/>
                    </a:cubicBezTo>
                    <a:cubicBezTo>
                      <a:pt x="10" y="43"/>
                      <a:pt x="6" y="43"/>
                      <a:pt x="5" y="43"/>
                    </a:cubicBezTo>
                    <a:cubicBezTo>
                      <a:pt x="0" y="45"/>
                      <a:pt x="4" y="58"/>
                      <a:pt x="4" y="62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2" name="Freeform 515"/>
              <p:cNvSpPr>
                <a:spLocks/>
              </p:cNvSpPr>
              <p:nvPr/>
            </p:nvSpPr>
            <p:spPr bwMode="auto">
              <a:xfrm>
                <a:off x="1974" y="1192"/>
                <a:ext cx="55" cy="48"/>
              </a:xfrm>
              <a:custGeom>
                <a:avLst/>
                <a:gdLst>
                  <a:gd name="T0" fmla="*/ 0 w 22"/>
                  <a:gd name="T1" fmla="*/ 205 h 18"/>
                  <a:gd name="T2" fmla="*/ 550 w 22"/>
                  <a:gd name="T3" fmla="*/ 93 h 18"/>
                  <a:gd name="T4" fmla="*/ 595 w 22"/>
                  <a:gd name="T5" fmla="*/ 397 h 18"/>
                  <a:gd name="T6" fmla="*/ 863 w 22"/>
                  <a:gd name="T7" fmla="*/ 909 h 18"/>
                  <a:gd name="T8" fmla="*/ 438 w 22"/>
                  <a:gd name="T9" fmla="*/ 456 h 18"/>
                  <a:gd name="T10" fmla="*/ 208 w 22"/>
                  <a:gd name="T11" fmla="*/ 248 h 18"/>
                  <a:gd name="T12" fmla="*/ 50 w 22"/>
                  <a:gd name="T13" fmla="*/ 149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" h="18">
                    <a:moveTo>
                      <a:pt x="0" y="4"/>
                    </a:moveTo>
                    <a:cubicBezTo>
                      <a:pt x="3" y="0"/>
                      <a:pt x="9" y="3"/>
                      <a:pt x="14" y="2"/>
                    </a:cubicBezTo>
                    <a:cubicBezTo>
                      <a:pt x="14" y="4"/>
                      <a:pt x="15" y="6"/>
                      <a:pt x="15" y="8"/>
                    </a:cubicBezTo>
                    <a:cubicBezTo>
                      <a:pt x="17" y="11"/>
                      <a:pt x="21" y="15"/>
                      <a:pt x="22" y="18"/>
                    </a:cubicBezTo>
                    <a:cubicBezTo>
                      <a:pt x="19" y="15"/>
                      <a:pt x="15" y="13"/>
                      <a:pt x="11" y="9"/>
                    </a:cubicBezTo>
                    <a:cubicBezTo>
                      <a:pt x="9" y="7"/>
                      <a:pt x="8" y="6"/>
                      <a:pt x="5" y="5"/>
                    </a:cubicBezTo>
                    <a:cubicBezTo>
                      <a:pt x="4" y="5"/>
                      <a:pt x="2" y="5"/>
                      <a:pt x="1" y="3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3" name="Freeform 516"/>
              <p:cNvSpPr>
                <a:spLocks/>
              </p:cNvSpPr>
              <p:nvPr/>
            </p:nvSpPr>
            <p:spPr bwMode="auto">
              <a:xfrm>
                <a:off x="1954" y="1224"/>
                <a:ext cx="42" cy="40"/>
              </a:xfrm>
              <a:custGeom>
                <a:avLst/>
                <a:gdLst>
                  <a:gd name="T0" fmla="*/ 0 w 17"/>
                  <a:gd name="T1" fmla="*/ 397 h 15"/>
                  <a:gd name="T2" fmla="*/ 635 w 17"/>
                  <a:gd name="T3" fmla="*/ 760 h 15"/>
                  <a:gd name="T4" fmla="*/ 74 w 17"/>
                  <a:gd name="T5" fmla="*/ 24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5">
                    <a:moveTo>
                      <a:pt x="0" y="8"/>
                    </a:moveTo>
                    <a:cubicBezTo>
                      <a:pt x="3" y="0"/>
                      <a:pt x="16" y="12"/>
                      <a:pt x="17" y="15"/>
                    </a:cubicBezTo>
                    <a:cubicBezTo>
                      <a:pt x="17" y="7"/>
                      <a:pt x="10" y="0"/>
                      <a:pt x="2" y="5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4" name="Freeform 517"/>
              <p:cNvSpPr>
                <a:spLocks/>
              </p:cNvSpPr>
              <p:nvPr/>
            </p:nvSpPr>
            <p:spPr bwMode="auto">
              <a:xfrm>
                <a:off x="1478" y="861"/>
                <a:ext cx="446" cy="222"/>
              </a:xfrm>
              <a:custGeom>
                <a:avLst/>
                <a:gdLst>
                  <a:gd name="T0" fmla="*/ 0 w 178"/>
                  <a:gd name="T1" fmla="*/ 0 h 83"/>
                  <a:gd name="T2" fmla="*/ 4608 w 178"/>
                  <a:gd name="T3" fmla="*/ 2102 h 83"/>
                  <a:gd name="T4" fmla="*/ 6342 w 178"/>
                  <a:gd name="T5" fmla="*/ 3383 h 83"/>
                  <a:gd name="T6" fmla="*/ 7018 w 178"/>
                  <a:gd name="T7" fmla="*/ 3635 h 83"/>
                  <a:gd name="T8" fmla="*/ 6417 w 178"/>
                  <a:gd name="T9" fmla="*/ 4191 h 83"/>
                  <a:gd name="T10" fmla="*/ 5317 w 178"/>
                  <a:gd name="T11" fmla="*/ 2913 h 83"/>
                  <a:gd name="T12" fmla="*/ 0 w 178"/>
                  <a:gd name="T13" fmla="*/ 0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8" h="83">
                    <a:moveTo>
                      <a:pt x="0" y="0"/>
                    </a:moveTo>
                    <a:cubicBezTo>
                      <a:pt x="36" y="11"/>
                      <a:pt x="92" y="30"/>
                      <a:pt x="117" y="41"/>
                    </a:cubicBezTo>
                    <a:cubicBezTo>
                      <a:pt x="142" y="51"/>
                      <a:pt x="153" y="63"/>
                      <a:pt x="161" y="66"/>
                    </a:cubicBezTo>
                    <a:cubicBezTo>
                      <a:pt x="170" y="70"/>
                      <a:pt x="175" y="72"/>
                      <a:pt x="178" y="71"/>
                    </a:cubicBezTo>
                    <a:cubicBezTo>
                      <a:pt x="172" y="78"/>
                      <a:pt x="171" y="83"/>
                      <a:pt x="163" y="82"/>
                    </a:cubicBezTo>
                    <a:cubicBezTo>
                      <a:pt x="154" y="82"/>
                      <a:pt x="150" y="65"/>
                      <a:pt x="135" y="57"/>
                    </a:cubicBezTo>
                    <a:cubicBezTo>
                      <a:pt x="121" y="49"/>
                      <a:pt x="14" y="6"/>
                      <a:pt x="0" y="0"/>
                    </a:cubicBezTo>
                    <a:close/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5" name="Freeform 518"/>
              <p:cNvSpPr>
                <a:spLocks/>
              </p:cNvSpPr>
              <p:nvPr/>
            </p:nvSpPr>
            <p:spPr bwMode="auto">
              <a:xfrm>
                <a:off x="423" y="1019"/>
                <a:ext cx="50" cy="18"/>
              </a:xfrm>
              <a:custGeom>
                <a:avLst/>
                <a:gdLst>
                  <a:gd name="T0" fmla="*/ 0 w 20"/>
                  <a:gd name="T1" fmla="*/ 85 h 7"/>
                  <a:gd name="T2" fmla="*/ 783 w 20"/>
                  <a:gd name="T3" fmla="*/ 0 h 7"/>
                  <a:gd name="T4" fmla="*/ 708 w 20"/>
                  <a:gd name="T5" fmla="*/ 257 h 7"/>
                  <a:gd name="T6" fmla="*/ 83 w 20"/>
                  <a:gd name="T7" fmla="*/ 219 h 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0" y="2"/>
                    </a:moveTo>
                    <a:cubicBezTo>
                      <a:pt x="7" y="3"/>
                      <a:pt x="14" y="3"/>
                      <a:pt x="20" y="0"/>
                    </a:cubicBezTo>
                    <a:cubicBezTo>
                      <a:pt x="20" y="2"/>
                      <a:pt x="19" y="4"/>
                      <a:pt x="18" y="6"/>
                    </a:cubicBezTo>
                    <a:cubicBezTo>
                      <a:pt x="14" y="6"/>
                      <a:pt x="5" y="7"/>
                      <a:pt x="2" y="5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6" name="Freeform 519"/>
              <p:cNvSpPr>
                <a:spLocks/>
              </p:cNvSpPr>
              <p:nvPr/>
            </p:nvSpPr>
            <p:spPr bwMode="auto">
              <a:xfrm>
                <a:off x="428" y="1059"/>
                <a:ext cx="25" cy="40"/>
              </a:xfrm>
              <a:custGeom>
                <a:avLst/>
                <a:gdLst>
                  <a:gd name="T0" fmla="*/ 158 w 10"/>
                  <a:gd name="T1" fmla="*/ 56 h 15"/>
                  <a:gd name="T2" fmla="*/ 395 w 10"/>
                  <a:gd name="T3" fmla="*/ 93 h 15"/>
                  <a:gd name="T4" fmla="*/ 0 w 10"/>
                  <a:gd name="T5" fmla="*/ 760 h 15"/>
                  <a:gd name="T6" fmla="*/ 83 w 10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" h="15">
                    <a:moveTo>
                      <a:pt x="4" y="1"/>
                    </a:moveTo>
                    <a:cubicBezTo>
                      <a:pt x="6" y="2"/>
                      <a:pt x="8" y="2"/>
                      <a:pt x="10" y="2"/>
                    </a:cubicBezTo>
                    <a:cubicBezTo>
                      <a:pt x="9" y="8"/>
                      <a:pt x="5" y="13"/>
                      <a:pt x="0" y="15"/>
                    </a:cubicBezTo>
                    <a:cubicBezTo>
                      <a:pt x="2" y="11"/>
                      <a:pt x="4" y="4"/>
                      <a:pt x="2" y="0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7" name="Freeform 520"/>
              <p:cNvSpPr>
                <a:spLocks/>
              </p:cNvSpPr>
              <p:nvPr/>
            </p:nvSpPr>
            <p:spPr bwMode="auto">
              <a:xfrm>
                <a:off x="453" y="915"/>
                <a:ext cx="23" cy="88"/>
              </a:xfrm>
              <a:custGeom>
                <a:avLst/>
                <a:gdLst>
                  <a:gd name="T0" fmla="*/ 332 w 9"/>
                  <a:gd name="T1" fmla="*/ 547 h 33"/>
                  <a:gd name="T2" fmla="*/ 302 w 9"/>
                  <a:gd name="T3" fmla="*/ 1421 h 33"/>
                  <a:gd name="T4" fmla="*/ 0 w 9"/>
                  <a:gd name="T5" fmla="*/ 1672 h 33"/>
                  <a:gd name="T6" fmla="*/ 169 w 9"/>
                  <a:gd name="T7" fmla="*/ 456 h 33"/>
                  <a:gd name="T8" fmla="*/ 0 w 9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33">
                    <a:moveTo>
                      <a:pt x="8" y="11"/>
                    </a:moveTo>
                    <a:cubicBezTo>
                      <a:pt x="7" y="17"/>
                      <a:pt x="9" y="22"/>
                      <a:pt x="7" y="28"/>
                    </a:cubicBezTo>
                    <a:cubicBezTo>
                      <a:pt x="6" y="33"/>
                      <a:pt x="4" y="33"/>
                      <a:pt x="0" y="33"/>
                    </a:cubicBezTo>
                    <a:cubicBezTo>
                      <a:pt x="4" y="26"/>
                      <a:pt x="5" y="18"/>
                      <a:pt x="4" y="9"/>
                    </a:cubicBezTo>
                    <a:cubicBezTo>
                      <a:pt x="3" y="7"/>
                      <a:pt x="3" y="0"/>
                      <a:pt x="0" y="0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8" name="Freeform 521"/>
              <p:cNvSpPr>
                <a:spLocks/>
              </p:cNvSpPr>
              <p:nvPr/>
            </p:nvSpPr>
            <p:spPr bwMode="auto">
              <a:xfrm>
                <a:off x="488" y="1259"/>
                <a:ext cx="160" cy="301"/>
              </a:xfrm>
              <a:custGeom>
                <a:avLst/>
                <a:gdLst>
                  <a:gd name="T0" fmla="*/ 0 w 64"/>
                  <a:gd name="T1" fmla="*/ 0 h 113"/>
                  <a:gd name="T2" fmla="*/ 708 w 64"/>
                  <a:gd name="T3" fmla="*/ 2171 h 113"/>
                  <a:gd name="T4" fmla="*/ 1533 w 64"/>
                  <a:gd name="T5" fmla="*/ 3724 h 113"/>
                  <a:gd name="T6" fmla="*/ 1533 w 64"/>
                  <a:gd name="T7" fmla="*/ 4478 h 113"/>
                  <a:gd name="T8" fmla="*/ 1175 w 64"/>
                  <a:gd name="T9" fmla="*/ 5535 h 113"/>
                  <a:gd name="T10" fmla="*/ 1770 w 64"/>
                  <a:gd name="T11" fmla="*/ 4534 h 113"/>
                  <a:gd name="T12" fmla="*/ 2395 w 64"/>
                  <a:gd name="T13" fmla="*/ 3569 h 113"/>
                  <a:gd name="T14" fmla="*/ 1800 w 64"/>
                  <a:gd name="T15" fmla="*/ 2965 h 113"/>
                  <a:gd name="T16" fmla="*/ 1145 w 64"/>
                  <a:gd name="T17" fmla="*/ 2171 h 113"/>
                  <a:gd name="T18" fmla="*/ 395 w 64"/>
                  <a:gd name="T19" fmla="*/ 1151 h 113"/>
                  <a:gd name="T20" fmla="*/ 83 w 64"/>
                  <a:gd name="T21" fmla="*/ 248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4" h="113">
                    <a:moveTo>
                      <a:pt x="0" y="0"/>
                    </a:moveTo>
                    <a:cubicBezTo>
                      <a:pt x="3" y="14"/>
                      <a:pt x="7" y="32"/>
                      <a:pt x="18" y="43"/>
                    </a:cubicBezTo>
                    <a:cubicBezTo>
                      <a:pt x="29" y="52"/>
                      <a:pt x="35" y="60"/>
                      <a:pt x="39" y="74"/>
                    </a:cubicBezTo>
                    <a:cubicBezTo>
                      <a:pt x="40" y="80"/>
                      <a:pt x="41" y="84"/>
                      <a:pt x="39" y="89"/>
                    </a:cubicBezTo>
                    <a:cubicBezTo>
                      <a:pt x="38" y="93"/>
                      <a:pt x="28" y="113"/>
                      <a:pt x="30" y="110"/>
                    </a:cubicBezTo>
                    <a:cubicBezTo>
                      <a:pt x="35" y="102"/>
                      <a:pt x="43" y="93"/>
                      <a:pt x="45" y="90"/>
                    </a:cubicBezTo>
                    <a:cubicBezTo>
                      <a:pt x="51" y="83"/>
                      <a:pt x="64" y="82"/>
                      <a:pt x="61" y="71"/>
                    </a:cubicBezTo>
                    <a:cubicBezTo>
                      <a:pt x="54" y="69"/>
                      <a:pt x="50" y="63"/>
                      <a:pt x="46" y="59"/>
                    </a:cubicBezTo>
                    <a:cubicBezTo>
                      <a:pt x="41" y="53"/>
                      <a:pt x="36" y="47"/>
                      <a:pt x="29" y="43"/>
                    </a:cubicBezTo>
                    <a:cubicBezTo>
                      <a:pt x="20" y="37"/>
                      <a:pt x="15" y="32"/>
                      <a:pt x="10" y="23"/>
                    </a:cubicBezTo>
                    <a:cubicBezTo>
                      <a:pt x="7" y="17"/>
                      <a:pt x="5" y="11"/>
                      <a:pt x="2" y="5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49" name="Freeform 522"/>
              <p:cNvSpPr>
                <a:spLocks/>
              </p:cNvSpPr>
              <p:nvPr/>
            </p:nvSpPr>
            <p:spPr bwMode="auto">
              <a:xfrm>
                <a:off x="696" y="1603"/>
                <a:ext cx="70" cy="144"/>
              </a:xfrm>
              <a:custGeom>
                <a:avLst/>
                <a:gdLst>
                  <a:gd name="T0" fmla="*/ 833 w 28"/>
                  <a:gd name="T1" fmla="*/ 205 h 54"/>
                  <a:gd name="T2" fmla="*/ 708 w 28"/>
                  <a:gd name="T3" fmla="*/ 1421 h 54"/>
                  <a:gd name="T4" fmla="*/ 1095 w 28"/>
                  <a:gd name="T5" fmla="*/ 2731 h 54"/>
                  <a:gd name="T6" fmla="*/ 833 w 28"/>
                  <a:gd name="T7" fmla="*/ 2125 h 54"/>
                  <a:gd name="T8" fmla="*/ 625 w 28"/>
                  <a:gd name="T9" fmla="*/ 1309 h 54"/>
                  <a:gd name="T10" fmla="*/ 83 w 28"/>
                  <a:gd name="T11" fmla="*/ 605 h 54"/>
                  <a:gd name="T12" fmla="*/ 520 w 28"/>
                  <a:gd name="T13" fmla="*/ 0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54">
                    <a:moveTo>
                      <a:pt x="21" y="4"/>
                    </a:moveTo>
                    <a:cubicBezTo>
                      <a:pt x="17" y="12"/>
                      <a:pt x="17" y="20"/>
                      <a:pt x="18" y="28"/>
                    </a:cubicBezTo>
                    <a:cubicBezTo>
                      <a:pt x="19" y="38"/>
                      <a:pt x="26" y="45"/>
                      <a:pt x="28" y="54"/>
                    </a:cubicBezTo>
                    <a:cubicBezTo>
                      <a:pt x="27" y="49"/>
                      <a:pt x="23" y="46"/>
                      <a:pt x="21" y="42"/>
                    </a:cubicBezTo>
                    <a:cubicBezTo>
                      <a:pt x="18" y="37"/>
                      <a:pt x="18" y="32"/>
                      <a:pt x="16" y="26"/>
                    </a:cubicBezTo>
                    <a:cubicBezTo>
                      <a:pt x="15" y="21"/>
                      <a:pt x="9" y="9"/>
                      <a:pt x="2" y="12"/>
                    </a:cubicBezTo>
                    <a:cubicBezTo>
                      <a:pt x="0" y="6"/>
                      <a:pt x="9" y="3"/>
                      <a:pt x="13" y="0"/>
                    </a:cubicBezTo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0" name="Freeform 523"/>
              <p:cNvSpPr>
                <a:spLocks/>
              </p:cNvSpPr>
              <p:nvPr/>
            </p:nvSpPr>
            <p:spPr bwMode="auto">
              <a:xfrm>
                <a:off x="1476" y="1616"/>
                <a:ext cx="75" cy="184"/>
              </a:xfrm>
              <a:custGeom>
                <a:avLst/>
                <a:gdLst>
                  <a:gd name="T0" fmla="*/ 708 w 30"/>
                  <a:gd name="T1" fmla="*/ 1728 h 69"/>
                  <a:gd name="T2" fmla="*/ 750 w 30"/>
                  <a:gd name="T3" fmla="*/ 2637 h 69"/>
                  <a:gd name="T4" fmla="*/ 988 w 30"/>
                  <a:gd name="T5" fmla="*/ 3491 h 69"/>
                  <a:gd name="T6" fmla="*/ 750 w 30"/>
                  <a:gd name="T7" fmla="*/ 2936 h 69"/>
                  <a:gd name="T8" fmla="*/ 395 w 30"/>
                  <a:gd name="T9" fmla="*/ 2027 h 69"/>
                  <a:gd name="T10" fmla="*/ 158 w 30"/>
                  <a:gd name="T11" fmla="*/ 819 h 69"/>
                  <a:gd name="T12" fmla="*/ 0 w 30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69">
                    <a:moveTo>
                      <a:pt x="18" y="34"/>
                    </a:moveTo>
                    <a:cubicBezTo>
                      <a:pt x="17" y="39"/>
                      <a:pt x="18" y="47"/>
                      <a:pt x="19" y="52"/>
                    </a:cubicBezTo>
                    <a:cubicBezTo>
                      <a:pt x="20" y="56"/>
                      <a:pt x="30" y="65"/>
                      <a:pt x="25" y="69"/>
                    </a:cubicBezTo>
                    <a:cubicBezTo>
                      <a:pt x="25" y="65"/>
                      <a:pt x="22" y="61"/>
                      <a:pt x="19" y="58"/>
                    </a:cubicBezTo>
                    <a:cubicBezTo>
                      <a:pt x="14" y="52"/>
                      <a:pt x="11" y="47"/>
                      <a:pt x="10" y="40"/>
                    </a:cubicBezTo>
                    <a:cubicBezTo>
                      <a:pt x="10" y="30"/>
                      <a:pt x="9" y="25"/>
                      <a:pt x="4" y="16"/>
                    </a:cubicBezTo>
                    <a:cubicBezTo>
                      <a:pt x="2" y="11"/>
                      <a:pt x="2" y="5"/>
                      <a:pt x="0" y="0"/>
                    </a:cubicBezTo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1" name="Freeform 524"/>
              <p:cNvSpPr>
                <a:spLocks/>
              </p:cNvSpPr>
              <p:nvPr/>
            </p:nvSpPr>
            <p:spPr bwMode="auto">
              <a:xfrm>
                <a:off x="478" y="733"/>
                <a:ext cx="970" cy="398"/>
              </a:xfrm>
              <a:custGeom>
                <a:avLst/>
                <a:gdLst>
                  <a:gd name="T0" fmla="*/ 125 w 388"/>
                  <a:gd name="T1" fmla="*/ 7583 h 149"/>
                  <a:gd name="T2" fmla="*/ 2970 w 388"/>
                  <a:gd name="T3" fmla="*/ 2190 h 149"/>
                  <a:gd name="T4" fmla="*/ 15158 w 388"/>
                  <a:gd name="T5" fmla="*/ 2289 h 149"/>
                  <a:gd name="T6" fmla="*/ 3020 w 388"/>
                  <a:gd name="T7" fmla="*/ 3010 h 149"/>
                  <a:gd name="T8" fmla="*/ 125 w 388"/>
                  <a:gd name="T9" fmla="*/ 7583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" h="149">
                    <a:moveTo>
                      <a:pt x="3" y="149"/>
                    </a:moveTo>
                    <a:cubicBezTo>
                      <a:pt x="0" y="105"/>
                      <a:pt x="23" y="64"/>
                      <a:pt x="76" y="43"/>
                    </a:cubicBezTo>
                    <a:cubicBezTo>
                      <a:pt x="130" y="23"/>
                      <a:pt x="228" y="0"/>
                      <a:pt x="388" y="45"/>
                    </a:cubicBezTo>
                    <a:cubicBezTo>
                      <a:pt x="301" y="22"/>
                      <a:pt x="156" y="20"/>
                      <a:pt x="77" y="59"/>
                    </a:cubicBezTo>
                    <a:cubicBezTo>
                      <a:pt x="17" y="88"/>
                      <a:pt x="10" y="120"/>
                      <a:pt x="3" y="149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2" name="Freeform 525"/>
              <p:cNvSpPr>
                <a:spLocks/>
              </p:cNvSpPr>
              <p:nvPr/>
            </p:nvSpPr>
            <p:spPr bwMode="auto">
              <a:xfrm>
                <a:off x="1929" y="1016"/>
                <a:ext cx="125" cy="75"/>
              </a:xfrm>
              <a:custGeom>
                <a:avLst/>
                <a:gdLst>
                  <a:gd name="T0" fmla="*/ 0 w 50"/>
                  <a:gd name="T1" fmla="*/ 1441 h 28"/>
                  <a:gd name="T2" fmla="*/ 625 w 50"/>
                  <a:gd name="T3" fmla="*/ 308 h 28"/>
                  <a:gd name="T4" fmla="*/ 1958 w 50"/>
                  <a:gd name="T5" fmla="*/ 209 h 28"/>
                  <a:gd name="T6" fmla="*/ 988 w 50"/>
                  <a:gd name="T7" fmla="*/ 517 h 28"/>
                  <a:gd name="T8" fmla="*/ 283 w 50"/>
                  <a:gd name="T9" fmla="*/ 113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28">
                    <a:moveTo>
                      <a:pt x="0" y="28"/>
                    </a:moveTo>
                    <a:cubicBezTo>
                      <a:pt x="5" y="20"/>
                      <a:pt x="7" y="10"/>
                      <a:pt x="16" y="6"/>
                    </a:cubicBezTo>
                    <a:cubicBezTo>
                      <a:pt x="26" y="0"/>
                      <a:pt x="39" y="4"/>
                      <a:pt x="50" y="4"/>
                    </a:cubicBezTo>
                    <a:cubicBezTo>
                      <a:pt x="42" y="5"/>
                      <a:pt x="33" y="7"/>
                      <a:pt x="25" y="10"/>
                    </a:cubicBezTo>
                    <a:cubicBezTo>
                      <a:pt x="17" y="12"/>
                      <a:pt x="14" y="18"/>
                      <a:pt x="7" y="22"/>
                    </a:cubicBezTo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3" name="Freeform 526"/>
              <p:cNvSpPr>
                <a:spLocks/>
              </p:cNvSpPr>
              <p:nvPr/>
            </p:nvSpPr>
            <p:spPr bwMode="auto">
              <a:xfrm>
                <a:off x="2044" y="1259"/>
                <a:ext cx="110" cy="64"/>
              </a:xfrm>
              <a:custGeom>
                <a:avLst/>
                <a:gdLst>
                  <a:gd name="T0" fmla="*/ 0 w 44"/>
                  <a:gd name="T1" fmla="*/ 0 h 24"/>
                  <a:gd name="T2" fmla="*/ 1720 w 44"/>
                  <a:gd name="T3" fmla="*/ 1117 h 24"/>
                  <a:gd name="T4" fmla="*/ 0 w 44"/>
                  <a:gd name="T5" fmla="*/ 0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4" h="24">
                    <a:moveTo>
                      <a:pt x="0" y="0"/>
                    </a:moveTo>
                    <a:cubicBezTo>
                      <a:pt x="12" y="7"/>
                      <a:pt x="31" y="15"/>
                      <a:pt x="44" y="22"/>
                    </a:cubicBezTo>
                    <a:cubicBezTo>
                      <a:pt x="23" y="24"/>
                      <a:pt x="8" y="13"/>
                      <a:pt x="0" y="0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4" name="Freeform 527"/>
              <p:cNvSpPr>
                <a:spLocks/>
              </p:cNvSpPr>
              <p:nvPr/>
            </p:nvSpPr>
            <p:spPr bwMode="auto">
              <a:xfrm>
                <a:off x="1949" y="1261"/>
                <a:ext cx="40" cy="40"/>
              </a:xfrm>
              <a:custGeom>
                <a:avLst/>
                <a:gdLst>
                  <a:gd name="T0" fmla="*/ 625 w 16"/>
                  <a:gd name="T1" fmla="*/ 248 h 15"/>
                  <a:gd name="T2" fmla="*/ 125 w 16"/>
                  <a:gd name="T3" fmla="*/ 0 h 15"/>
                  <a:gd name="T4" fmla="*/ 625 w 16"/>
                  <a:gd name="T5" fmla="*/ 24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5"/>
                    </a:moveTo>
                    <a:cubicBezTo>
                      <a:pt x="10" y="7"/>
                      <a:pt x="4" y="5"/>
                      <a:pt x="3" y="0"/>
                    </a:cubicBezTo>
                    <a:cubicBezTo>
                      <a:pt x="0" y="5"/>
                      <a:pt x="8" y="15"/>
                      <a:pt x="16" y="5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5" name="Freeform 528"/>
              <p:cNvSpPr>
                <a:spLocks/>
              </p:cNvSpPr>
              <p:nvPr/>
            </p:nvSpPr>
            <p:spPr bwMode="auto">
              <a:xfrm>
                <a:off x="1538" y="1624"/>
                <a:ext cx="50" cy="163"/>
              </a:xfrm>
              <a:custGeom>
                <a:avLst/>
                <a:gdLst>
                  <a:gd name="T0" fmla="*/ 50 w 20"/>
                  <a:gd name="T1" fmla="*/ 150 h 61"/>
                  <a:gd name="T2" fmla="*/ 238 w 20"/>
                  <a:gd name="T3" fmla="*/ 1013 h 61"/>
                  <a:gd name="T4" fmla="*/ 208 w 20"/>
                  <a:gd name="T5" fmla="*/ 1643 h 61"/>
                  <a:gd name="T6" fmla="*/ 675 w 20"/>
                  <a:gd name="T7" fmla="*/ 3113 h 61"/>
                  <a:gd name="T8" fmla="*/ 625 w 20"/>
                  <a:gd name="T9" fmla="*/ 1948 h 61"/>
                  <a:gd name="T10" fmla="*/ 438 w 20"/>
                  <a:gd name="T11" fmla="*/ 1427 h 61"/>
                  <a:gd name="T12" fmla="*/ 0 w 20"/>
                  <a:gd name="T13" fmla="*/ 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61">
                    <a:moveTo>
                      <a:pt x="1" y="3"/>
                    </a:moveTo>
                    <a:cubicBezTo>
                      <a:pt x="3" y="9"/>
                      <a:pt x="6" y="13"/>
                      <a:pt x="6" y="20"/>
                    </a:cubicBezTo>
                    <a:cubicBezTo>
                      <a:pt x="6" y="24"/>
                      <a:pt x="4" y="28"/>
                      <a:pt x="5" y="32"/>
                    </a:cubicBezTo>
                    <a:cubicBezTo>
                      <a:pt x="8" y="41"/>
                      <a:pt x="20" y="50"/>
                      <a:pt x="17" y="61"/>
                    </a:cubicBezTo>
                    <a:cubicBezTo>
                      <a:pt x="19" y="53"/>
                      <a:pt x="19" y="45"/>
                      <a:pt x="16" y="38"/>
                    </a:cubicBezTo>
                    <a:cubicBezTo>
                      <a:pt x="15" y="35"/>
                      <a:pt x="12" y="32"/>
                      <a:pt x="11" y="28"/>
                    </a:cubicBezTo>
                    <a:cubicBezTo>
                      <a:pt x="8" y="18"/>
                      <a:pt x="10" y="7"/>
                      <a:pt x="0" y="0"/>
                    </a:cubicBezTo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6" name="Freeform 529"/>
              <p:cNvSpPr>
                <a:spLocks/>
              </p:cNvSpPr>
              <p:nvPr/>
            </p:nvSpPr>
            <p:spPr bwMode="auto">
              <a:xfrm>
                <a:off x="571" y="1573"/>
                <a:ext cx="57" cy="198"/>
              </a:xfrm>
              <a:custGeom>
                <a:avLst/>
                <a:gdLst>
                  <a:gd name="T0" fmla="*/ 74 w 23"/>
                  <a:gd name="T1" fmla="*/ 364 h 74"/>
                  <a:gd name="T2" fmla="*/ 411 w 23"/>
                  <a:gd name="T3" fmla="*/ 1381 h 74"/>
                  <a:gd name="T4" fmla="*/ 607 w 23"/>
                  <a:gd name="T5" fmla="*/ 2149 h 74"/>
                  <a:gd name="T6" fmla="*/ 711 w 23"/>
                  <a:gd name="T7" fmla="*/ 2721 h 74"/>
                  <a:gd name="T8" fmla="*/ 793 w 23"/>
                  <a:gd name="T9" fmla="*/ 3794 h 74"/>
                  <a:gd name="T10" fmla="*/ 639 w 23"/>
                  <a:gd name="T11" fmla="*/ 1282 h 74"/>
                  <a:gd name="T12" fmla="*/ 0 w 23"/>
                  <a:gd name="T13" fmla="*/ 0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" h="74">
                    <a:moveTo>
                      <a:pt x="2" y="7"/>
                    </a:moveTo>
                    <a:cubicBezTo>
                      <a:pt x="5" y="14"/>
                      <a:pt x="9" y="20"/>
                      <a:pt x="11" y="27"/>
                    </a:cubicBezTo>
                    <a:cubicBezTo>
                      <a:pt x="13" y="32"/>
                      <a:pt x="15" y="37"/>
                      <a:pt x="16" y="42"/>
                    </a:cubicBezTo>
                    <a:cubicBezTo>
                      <a:pt x="17" y="47"/>
                      <a:pt x="18" y="49"/>
                      <a:pt x="19" y="53"/>
                    </a:cubicBezTo>
                    <a:cubicBezTo>
                      <a:pt x="19" y="58"/>
                      <a:pt x="19" y="69"/>
                      <a:pt x="21" y="74"/>
                    </a:cubicBezTo>
                    <a:cubicBezTo>
                      <a:pt x="20" y="58"/>
                      <a:pt x="23" y="41"/>
                      <a:pt x="17" y="25"/>
                    </a:cubicBezTo>
                    <a:cubicBezTo>
                      <a:pt x="14" y="15"/>
                      <a:pt x="7" y="8"/>
                      <a:pt x="0" y="0"/>
                    </a:cubicBezTo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7" name="Freeform 530"/>
              <p:cNvSpPr>
                <a:spLocks/>
              </p:cNvSpPr>
              <p:nvPr/>
            </p:nvSpPr>
            <p:spPr bwMode="auto">
              <a:xfrm>
                <a:off x="2151" y="1355"/>
                <a:ext cx="43" cy="66"/>
              </a:xfrm>
              <a:custGeom>
                <a:avLst/>
                <a:gdLst>
                  <a:gd name="T0" fmla="*/ 698 w 17"/>
                  <a:gd name="T1" fmla="*/ 203 h 25"/>
                  <a:gd name="T2" fmla="*/ 569 w 17"/>
                  <a:gd name="T3" fmla="*/ 55 h 25"/>
                  <a:gd name="T4" fmla="*/ 402 w 17"/>
                  <a:gd name="T5" fmla="*/ 145 h 25"/>
                  <a:gd name="T6" fmla="*/ 293 w 17"/>
                  <a:gd name="T7" fmla="*/ 480 h 25"/>
                  <a:gd name="T8" fmla="*/ 159 w 17"/>
                  <a:gd name="T9" fmla="*/ 829 h 25"/>
                  <a:gd name="T10" fmla="*/ 51 w 17"/>
                  <a:gd name="T11" fmla="*/ 1067 h 25"/>
                  <a:gd name="T12" fmla="*/ 243 w 17"/>
                  <a:gd name="T13" fmla="*/ 1011 h 25"/>
                  <a:gd name="T14" fmla="*/ 372 w 17"/>
                  <a:gd name="T15" fmla="*/ 829 h 25"/>
                  <a:gd name="T16" fmla="*/ 486 w 17"/>
                  <a:gd name="T17" fmla="*/ 684 h 25"/>
                  <a:gd name="T18" fmla="*/ 615 w 17"/>
                  <a:gd name="T19" fmla="*/ 383 h 25"/>
                  <a:gd name="T20" fmla="*/ 698 w 17"/>
                  <a:gd name="T21" fmla="*/ 20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5">
                    <a:moveTo>
                      <a:pt x="17" y="4"/>
                    </a:moveTo>
                    <a:cubicBezTo>
                      <a:pt x="17" y="2"/>
                      <a:pt x="16" y="1"/>
                      <a:pt x="14" y="1"/>
                    </a:cubicBezTo>
                    <a:cubicBezTo>
                      <a:pt x="12" y="0"/>
                      <a:pt x="11" y="2"/>
                      <a:pt x="10" y="3"/>
                    </a:cubicBezTo>
                    <a:cubicBezTo>
                      <a:pt x="9" y="6"/>
                      <a:pt x="8" y="8"/>
                      <a:pt x="7" y="10"/>
                    </a:cubicBezTo>
                    <a:cubicBezTo>
                      <a:pt x="6" y="13"/>
                      <a:pt x="5" y="15"/>
                      <a:pt x="4" y="17"/>
                    </a:cubicBezTo>
                    <a:cubicBezTo>
                      <a:pt x="3" y="18"/>
                      <a:pt x="1" y="20"/>
                      <a:pt x="1" y="22"/>
                    </a:cubicBezTo>
                    <a:cubicBezTo>
                      <a:pt x="0" y="25"/>
                      <a:pt x="5" y="22"/>
                      <a:pt x="6" y="21"/>
                    </a:cubicBezTo>
                    <a:cubicBezTo>
                      <a:pt x="7" y="19"/>
                      <a:pt x="8" y="18"/>
                      <a:pt x="9" y="17"/>
                    </a:cubicBezTo>
                    <a:cubicBezTo>
                      <a:pt x="11" y="16"/>
                      <a:pt x="12" y="16"/>
                      <a:pt x="12" y="14"/>
                    </a:cubicBezTo>
                    <a:cubicBezTo>
                      <a:pt x="14" y="12"/>
                      <a:pt x="14" y="10"/>
                      <a:pt x="15" y="8"/>
                    </a:cubicBezTo>
                    <a:cubicBezTo>
                      <a:pt x="16" y="6"/>
                      <a:pt x="16" y="5"/>
                      <a:pt x="17" y="4"/>
                    </a:cubicBezTo>
                  </a:path>
                </a:pathLst>
              </a:custGeom>
              <a:solidFill>
                <a:srgbClr val="95747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8" name="Freeform 531"/>
              <p:cNvSpPr>
                <a:spLocks/>
              </p:cNvSpPr>
              <p:nvPr/>
            </p:nvSpPr>
            <p:spPr bwMode="auto">
              <a:xfrm>
                <a:off x="648" y="1275"/>
                <a:ext cx="868" cy="528"/>
              </a:xfrm>
              <a:custGeom>
                <a:avLst/>
                <a:gdLst>
                  <a:gd name="T0" fmla="*/ 12520 w 347"/>
                  <a:gd name="T1" fmla="*/ 3848 h 198"/>
                  <a:gd name="T2" fmla="*/ 8452 w 347"/>
                  <a:gd name="T3" fmla="*/ 2880 h 198"/>
                  <a:gd name="T4" fmla="*/ 7402 w 347"/>
                  <a:gd name="T5" fmla="*/ 2581 h 198"/>
                  <a:gd name="T6" fmla="*/ 4818 w 347"/>
                  <a:gd name="T7" fmla="*/ 853 h 198"/>
                  <a:gd name="T8" fmla="*/ 3492 w 347"/>
                  <a:gd name="T9" fmla="*/ 307 h 198"/>
                  <a:gd name="T10" fmla="*/ 2554 w 347"/>
                  <a:gd name="T11" fmla="*/ 2069 h 198"/>
                  <a:gd name="T12" fmla="*/ 2554 w 347"/>
                  <a:gd name="T13" fmla="*/ 2069 h 198"/>
                  <a:gd name="T14" fmla="*/ 2504 w 347"/>
                  <a:gd name="T15" fmla="*/ 2184 h 198"/>
                  <a:gd name="T16" fmla="*/ 1221 w 347"/>
                  <a:gd name="T17" fmla="*/ 4245 h 198"/>
                  <a:gd name="T18" fmla="*/ 50 w 347"/>
                  <a:gd name="T19" fmla="*/ 6520 h 198"/>
                  <a:gd name="T20" fmla="*/ 83 w 347"/>
                  <a:gd name="T21" fmla="*/ 9045 h 198"/>
                  <a:gd name="T22" fmla="*/ 783 w 347"/>
                  <a:gd name="T23" fmla="*/ 10013 h 198"/>
                  <a:gd name="T24" fmla="*/ 395 w 347"/>
                  <a:gd name="T25" fmla="*/ 9501 h 198"/>
                  <a:gd name="T26" fmla="*/ 283 w 347"/>
                  <a:gd name="T27" fmla="*/ 7432 h 198"/>
                  <a:gd name="T28" fmla="*/ 988 w 347"/>
                  <a:gd name="T29" fmla="*/ 5517 h 198"/>
                  <a:gd name="T30" fmla="*/ 2584 w 347"/>
                  <a:gd name="T31" fmla="*/ 2824 h 198"/>
                  <a:gd name="T32" fmla="*/ 3254 w 347"/>
                  <a:gd name="T33" fmla="*/ 1613 h 198"/>
                  <a:gd name="T34" fmla="*/ 3910 w 347"/>
                  <a:gd name="T35" fmla="*/ 1912 h 198"/>
                  <a:gd name="T36" fmla="*/ 4663 w 347"/>
                  <a:gd name="T37" fmla="*/ 2525 h 198"/>
                  <a:gd name="T38" fmla="*/ 6546 w 347"/>
                  <a:gd name="T39" fmla="*/ 3491 h 198"/>
                  <a:gd name="T40" fmla="*/ 11006 w 347"/>
                  <a:gd name="T41" fmla="*/ 5005 h 198"/>
                  <a:gd name="T42" fmla="*/ 12727 w 347"/>
                  <a:gd name="T43" fmla="*/ 5368 h 198"/>
                  <a:gd name="T44" fmla="*/ 13540 w 347"/>
                  <a:gd name="T45" fmla="*/ 6008 h 198"/>
                  <a:gd name="T46" fmla="*/ 12520 w 347"/>
                  <a:gd name="T47" fmla="*/ 3848 h 19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47" h="198">
                    <a:moveTo>
                      <a:pt x="320" y="76"/>
                    </a:moveTo>
                    <a:cubicBezTo>
                      <a:pt x="301" y="63"/>
                      <a:pt x="265" y="74"/>
                      <a:pt x="216" y="57"/>
                    </a:cubicBezTo>
                    <a:cubicBezTo>
                      <a:pt x="207" y="54"/>
                      <a:pt x="198" y="52"/>
                      <a:pt x="189" y="51"/>
                    </a:cubicBezTo>
                    <a:cubicBezTo>
                      <a:pt x="165" y="43"/>
                      <a:pt x="142" y="34"/>
                      <a:pt x="123" y="17"/>
                    </a:cubicBezTo>
                    <a:cubicBezTo>
                      <a:pt x="114" y="9"/>
                      <a:pt x="101" y="0"/>
                      <a:pt x="89" y="6"/>
                    </a:cubicBezTo>
                    <a:cubicBezTo>
                      <a:pt x="74" y="13"/>
                      <a:pt x="71" y="29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4" y="42"/>
                      <a:pt x="64" y="43"/>
                      <a:pt x="64" y="43"/>
                    </a:cubicBezTo>
                    <a:cubicBezTo>
                      <a:pt x="58" y="55"/>
                      <a:pt x="43" y="70"/>
                      <a:pt x="31" y="84"/>
                    </a:cubicBezTo>
                    <a:cubicBezTo>
                      <a:pt x="18" y="98"/>
                      <a:pt x="2" y="111"/>
                      <a:pt x="1" y="129"/>
                    </a:cubicBezTo>
                    <a:cubicBezTo>
                      <a:pt x="0" y="147"/>
                      <a:pt x="1" y="169"/>
                      <a:pt x="2" y="179"/>
                    </a:cubicBezTo>
                    <a:cubicBezTo>
                      <a:pt x="3" y="188"/>
                      <a:pt x="12" y="196"/>
                      <a:pt x="20" y="198"/>
                    </a:cubicBezTo>
                    <a:cubicBezTo>
                      <a:pt x="20" y="198"/>
                      <a:pt x="14" y="195"/>
                      <a:pt x="10" y="188"/>
                    </a:cubicBezTo>
                    <a:cubicBezTo>
                      <a:pt x="7" y="180"/>
                      <a:pt x="5" y="163"/>
                      <a:pt x="7" y="147"/>
                    </a:cubicBezTo>
                    <a:cubicBezTo>
                      <a:pt x="8" y="132"/>
                      <a:pt x="7" y="130"/>
                      <a:pt x="25" y="109"/>
                    </a:cubicBezTo>
                    <a:cubicBezTo>
                      <a:pt x="44" y="89"/>
                      <a:pt x="59" y="68"/>
                      <a:pt x="66" y="56"/>
                    </a:cubicBezTo>
                    <a:cubicBezTo>
                      <a:pt x="72" y="46"/>
                      <a:pt x="76" y="36"/>
                      <a:pt x="83" y="32"/>
                    </a:cubicBezTo>
                    <a:cubicBezTo>
                      <a:pt x="87" y="31"/>
                      <a:pt x="92" y="33"/>
                      <a:pt x="100" y="38"/>
                    </a:cubicBezTo>
                    <a:cubicBezTo>
                      <a:pt x="107" y="42"/>
                      <a:pt x="111" y="46"/>
                      <a:pt x="119" y="50"/>
                    </a:cubicBezTo>
                    <a:cubicBezTo>
                      <a:pt x="130" y="57"/>
                      <a:pt x="142" y="62"/>
                      <a:pt x="167" y="69"/>
                    </a:cubicBezTo>
                    <a:cubicBezTo>
                      <a:pt x="207" y="79"/>
                      <a:pt x="262" y="93"/>
                      <a:pt x="281" y="99"/>
                    </a:cubicBezTo>
                    <a:cubicBezTo>
                      <a:pt x="300" y="105"/>
                      <a:pt x="313" y="105"/>
                      <a:pt x="325" y="106"/>
                    </a:cubicBezTo>
                    <a:cubicBezTo>
                      <a:pt x="336" y="107"/>
                      <a:pt x="343" y="114"/>
                      <a:pt x="346" y="119"/>
                    </a:cubicBezTo>
                    <a:cubicBezTo>
                      <a:pt x="347" y="92"/>
                      <a:pt x="338" y="90"/>
                      <a:pt x="320" y="76"/>
                    </a:cubicBezTo>
                    <a:close/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59" name="Freeform 532"/>
              <p:cNvSpPr>
                <a:spLocks/>
              </p:cNvSpPr>
              <p:nvPr/>
            </p:nvSpPr>
            <p:spPr bwMode="auto">
              <a:xfrm>
                <a:off x="1981" y="1067"/>
                <a:ext cx="100" cy="112"/>
              </a:xfrm>
              <a:custGeom>
                <a:avLst/>
                <a:gdLst>
                  <a:gd name="T0" fmla="*/ 125 w 40"/>
                  <a:gd name="T1" fmla="*/ 2125 h 42"/>
                  <a:gd name="T2" fmla="*/ 988 w 40"/>
                  <a:gd name="T3" fmla="*/ 1571 h 42"/>
                  <a:gd name="T4" fmla="*/ 1300 w 40"/>
                  <a:gd name="T5" fmla="*/ 1003 h 42"/>
                  <a:gd name="T6" fmla="*/ 1563 w 40"/>
                  <a:gd name="T7" fmla="*/ 0 h 42"/>
                  <a:gd name="T8" fmla="*/ 1250 w 40"/>
                  <a:gd name="T9" fmla="*/ 704 h 42"/>
                  <a:gd name="T10" fmla="*/ 938 w 40"/>
                  <a:gd name="T11" fmla="*/ 1365 h 42"/>
                  <a:gd name="T12" fmla="*/ 438 w 40"/>
                  <a:gd name="T13" fmla="*/ 1763 h 42"/>
                  <a:gd name="T14" fmla="*/ 0 w 40"/>
                  <a:gd name="T15" fmla="*/ 2069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0" h="42">
                    <a:moveTo>
                      <a:pt x="3" y="42"/>
                    </a:moveTo>
                    <a:cubicBezTo>
                      <a:pt x="12" y="41"/>
                      <a:pt x="19" y="37"/>
                      <a:pt x="25" y="31"/>
                    </a:cubicBezTo>
                    <a:cubicBezTo>
                      <a:pt x="28" y="28"/>
                      <a:pt x="30" y="24"/>
                      <a:pt x="33" y="20"/>
                    </a:cubicBezTo>
                    <a:cubicBezTo>
                      <a:pt x="35" y="14"/>
                      <a:pt x="36" y="4"/>
                      <a:pt x="40" y="0"/>
                    </a:cubicBezTo>
                    <a:cubicBezTo>
                      <a:pt x="38" y="4"/>
                      <a:pt x="36" y="10"/>
                      <a:pt x="32" y="14"/>
                    </a:cubicBezTo>
                    <a:cubicBezTo>
                      <a:pt x="30" y="18"/>
                      <a:pt x="27" y="23"/>
                      <a:pt x="24" y="27"/>
                    </a:cubicBezTo>
                    <a:cubicBezTo>
                      <a:pt x="20" y="30"/>
                      <a:pt x="15" y="31"/>
                      <a:pt x="11" y="35"/>
                    </a:cubicBezTo>
                    <a:cubicBezTo>
                      <a:pt x="8" y="38"/>
                      <a:pt x="5" y="41"/>
                      <a:pt x="0" y="41"/>
                    </a:cubicBezTo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0" name="Freeform 533"/>
              <p:cNvSpPr>
                <a:spLocks/>
              </p:cNvSpPr>
              <p:nvPr/>
            </p:nvSpPr>
            <p:spPr bwMode="auto">
              <a:xfrm>
                <a:off x="1633" y="1536"/>
                <a:ext cx="171" cy="133"/>
              </a:xfrm>
              <a:custGeom>
                <a:avLst/>
                <a:gdLst>
                  <a:gd name="T0" fmla="*/ 0 w 68"/>
                  <a:gd name="T1" fmla="*/ 2506 h 50"/>
                  <a:gd name="T2" fmla="*/ 526 w 68"/>
                  <a:gd name="T3" fmla="*/ 1359 h 50"/>
                  <a:gd name="T4" fmla="*/ 1323 w 68"/>
                  <a:gd name="T5" fmla="*/ 750 h 50"/>
                  <a:gd name="T6" fmla="*/ 2004 w 68"/>
                  <a:gd name="T7" fmla="*/ 452 h 50"/>
                  <a:gd name="T8" fmla="*/ 2718 w 68"/>
                  <a:gd name="T9" fmla="*/ 0 h 50"/>
                  <a:gd name="T10" fmla="*/ 1365 w 68"/>
                  <a:gd name="T11" fmla="*/ 545 h 50"/>
                  <a:gd name="T12" fmla="*/ 241 w 68"/>
                  <a:gd name="T13" fmla="*/ 1748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8" h="50">
                    <a:moveTo>
                      <a:pt x="0" y="50"/>
                    </a:moveTo>
                    <a:cubicBezTo>
                      <a:pt x="3" y="42"/>
                      <a:pt x="7" y="33"/>
                      <a:pt x="13" y="27"/>
                    </a:cubicBezTo>
                    <a:cubicBezTo>
                      <a:pt x="18" y="22"/>
                      <a:pt x="27" y="18"/>
                      <a:pt x="33" y="15"/>
                    </a:cubicBezTo>
                    <a:cubicBezTo>
                      <a:pt x="39" y="13"/>
                      <a:pt x="45" y="12"/>
                      <a:pt x="50" y="9"/>
                    </a:cubicBezTo>
                    <a:cubicBezTo>
                      <a:pt x="55" y="7"/>
                      <a:pt x="66" y="5"/>
                      <a:pt x="68" y="0"/>
                    </a:cubicBezTo>
                    <a:cubicBezTo>
                      <a:pt x="57" y="8"/>
                      <a:pt x="46" y="7"/>
                      <a:pt x="34" y="11"/>
                    </a:cubicBezTo>
                    <a:cubicBezTo>
                      <a:pt x="22" y="14"/>
                      <a:pt x="11" y="24"/>
                      <a:pt x="6" y="35"/>
                    </a:cubicBezTo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1" name="Freeform 534"/>
              <p:cNvSpPr>
                <a:spLocks/>
              </p:cNvSpPr>
              <p:nvPr/>
            </p:nvSpPr>
            <p:spPr bwMode="auto">
              <a:xfrm>
                <a:off x="1994" y="1411"/>
                <a:ext cx="100" cy="24"/>
              </a:xfrm>
              <a:custGeom>
                <a:avLst/>
                <a:gdLst>
                  <a:gd name="T0" fmla="*/ 0 w 40"/>
                  <a:gd name="T1" fmla="*/ 93 h 9"/>
                  <a:gd name="T2" fmla="*/ 863 w 40"/>
                  <a:gd name="T3" fmla="*/ 149 h 9"/>
                  <a:gd name="T4" fmla="*/ 1563 w 40"/>
                  <a:gd name="T5" fmla="*/ 456 h 9"/>
                  <a:gd name="T6" fmla="*/ 938 w 40"/>
                  <a:gd name="T7" fmla="*/ 363 h 9"/>
                  <a:gd name="T8" fmla="*/ 520 w 40"/>
                  <a:gd name="T9" fmla="*/ 149 h 9"/>
                  <a:gd name="T10" fmla="*/ 50 w 40"/>
                  <a:gd name="T11" fmla="*/ 149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">
                    <a:moveTo>
                      <a:pt x="0" y="2"/>
                    </a:moveTo>
                    <a:cubicBezTo>
                      <a:pt x="8" y="3"/>
                      <a:pt x="15" y="0"/>
                      <a:pt x="22" y="3"/>
                    </a:cubicBezTo>
                    <a:cubicBezTo>
                      <a:pt x="28" y="6"/>
                      <a:pt x="34" y="9"/>
                      <a:pt x="40" y="9"/>
                    </a:cubicBezTo>
                    <a:cubicBezTo>
                      <a:pt x="34" y="9"/>
                      <a:pt x="29" y="9"/>
                      <a:pt x="24" y="7"/>
                    </a:cubicBezTo>
                    <a:cubicBezTo>
                      <a:pt x="20" y="6"/>
                      <a:pt x="17" y="4"/>
                      <a:pt x="13" y="3"/>
                    </a:cubicBezTo>
                    <a:cubicBezTo>
                      <a:pt x="9" y="3"/>
                      <a:pt x="5" y="4"/>
                      <a:pt x="1" y="3"/>
                    </a:cubicBezTo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2" name="Freeform 535"/>
              <p:cNvSpPr>
                <a:spLocks/>
              </p:cNvSpPr>
              <p:nvPr/>
            </p:nvSpPr>
            <p:spPr bwMode="auto">
              <a:xfrm>
                <a:off x="898" y="1376"/>
                <a:ext cx="615" cy="216"/>
              </a:xfrm>
              <a:custGeom>
                <a:avLst/>
                <a:gdLst>
                  <a:gd name="T0" fmla="*/ 2625 w 246"/>
                  <a:gd name="T1" fmla="*/ 1571 h 81"/>
                  <a:gd name="T2" fmla="*/ 7083 w 246"/>
                  <a:gd name="T3" fmla="*/ 3093 h 81"/>
                  <a:gd name="T4" fmla="*/ 8800 w 246"/>
                  <a:gd name="T5" fmla="*/ 3435 h 81"/>
                  <a:gd name="T6" fmla="*/ 9613 w 246"/>
                  <a:gd name="T7" fmla="*/ 4096 h 81"/>
                  <a:gd name="T8" fmla="*/ 9613 w 246"/>
                  <a:gd name="T9" fmla="*/ 4096 h 81"/>
                  <a:gd name="T10" fmla="*/ 9613 w 246"/>
                  <a:gd name="T11" fmla="*/ 4040 h 81"/>
                  <a:gd name="T12" fmla="*/ 9613 w 246"/>
                  <a:gd name="T13" fmla="*/ 4040 h 81"/>
                  <a:gd name="T14" fmla="*/ 8488 w 246"/>
                  <a:gd name="T15" fmla="*/ 3187 h 81"/>
                  <a:gd name="T16" fmla="*/ 7158 w 246"/>
                  <a:gd name="T17" fmla="*/ 2880 h 81"/>
                  <a:gd name="T18" fmla="*/ 4688 w 246"/>
                  <a:gd name="T19" fmla="*/ 2027 h 81"/>
                  <a:gd name="T20" fmla="*/ 1770 w 246"/>
                  <a:gd name="T21" fmla="*/ 968 h 81"/>
                  <a:gd name="T22" fmla="*/ 0 w 246"/>
                  <a:gd name="T23" fmla="*/ 0 h 81"/>
                  <a:gd name="T24" fmla="*/ 750 w 246"/>
                  <a:gd name="T25" fmla="*/ 605 h 81"/>
                  <a:gd name="T26" fmla="*/ 2625 w 246"/>
                  <a:gd name="T27" fmla="*/ 1571 h 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46" h="81">
                    <a:moveTo>
                      <a:pt x="67" y="31"/>
                    </a:moveTo>
                    <a:cubicBezTo>
                      <a:pt x="107" y="41"/>
                      <a:pt x="162" y="55"/>
                      <a:pt x="181" y="61"/>
                    </a:cubicBezTo>
                    <a:cubicBezTo>
                      <a:pt x="200" y="67"/>
                      <a:pt x="213" y="67"/>
                      <a:pt x="225" y="68"/>
                    </a:cubicBezTo>
                    <a:cubicBezTo>
                      <a:pt x="236" y="69"/>
                      <a:pt x="243" y="76"/>
                      <a:pt x="246" y="81"/>
                    </a:cubicBezTo>
                    <a:cubicBezTo>
                      <a:pt x="246" y="81"/>
                      <a:pt x="246" y="81"/>
                      <a:pt x="246" y="81"/>
                    </a:cubicBezTo>
                    <a:cubicBezTo>
                      <a:pt x="246" y="80"/>
                      <a:pt x="246" y="80"/>
                      <a:pt x="246" y="80"/>
                    </a:cubicBezTo>
                    <a:cubicBezTo>
                      <a:pt x="246" y="80"/>
                      <a:pt x="246" y="80"/>
                      <a:pt x="246" y="80"/>
                    </a:cubicBezTo>
                    <a:cubicBezTo>
                      <a:pt x="244" y="74"/>
                      <a:pt x="228" y="64"/>
                      <a:pt x="217" y="63"/>
                    </a:cubicBezTo>
                    <a:cubicBezTo>
                      <a:pt x="206" y="63"/>
                      <a:pt x="196" y="60"/>
                      <a:pt x="183" y="57"/>
                    </a:cubicBezTo>
                    <a:cubicBezTo>
                      <a:pt x="170" y="54"/>
                      <a:pt x="140" y="45"/>
                      <a:pt x="120" y="40"/>
                    </a:cubicBezTo>
                    <a:cubicBezTo>
                      <a:pt x="100" y="35"/>
                      <a:pt x="65" y="26"/>
                      <a:pt x="45" y="19"/>
                    </a:cubicBezTo>
                    <a:cubicBezTo>
                      <a:pt x="24" y="12"/>
                      <a:pt x="14" y="9"/>
                      <a:pt x="0" y="0"/>
                    </a:cubicBezTo>
                    <a:cubicBezTo>
                      <a:pt x="7" y="4"/>
                      <a:pt x="11" y="8"/>
                      <a:pt x="19" y="12"/>
                    </a:cubicBezTo>
                    <a:cubicBezTo>
                      <a:pt x="30" y="19"/>
                      <a:pt x="42" y="24"/>
                      <a:pt x="67" y="31"/>
                    </a:cubicBezTo>
                    <a:close/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3" name="Freeform 536"/>
              <p:cNvSpPr>
                <a:spLocks/>
              </p:cNvSpPr>
              <p:nvPr/>
            </p:nvSpPr>
            <p:spPr bwMode="auto">
              <a:xfrm>
                <a:off x="646" y="1829"/>
                <a:ext cx="55" cy="16"/>
              </a:xfrm>
              <a:custGeom>
                <a:avLst/>
                <a:gdLst>
                  <a:gd name="T0" fmla="*/ 0 w 22"/>
                  <a:gd name="T1" fmla="*/ 0 h 6"/>
                  <a:gd name="T2" fmla="*/ 395 w 22"/>
                  <a:gd name="T3" fmla="*/ 248 h 6"/>
                  <a:gd name="T4" fmla="*/ 863 w 22"/>
                  <a:gd name="T5" fmla="*/ 205 h 6"/>
                  <a:gd name="T6" fmla="*/ 395 w 22"/>
                  <a:gd name="T7" fmla="*/ 149 h 6"/>
                  <a:gd name="T8" fmla="*/ 50 w 22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6">
                    <a:moveTo>
                      <a:pt x="0" y="0"/>
                    </a:moveTo>
                    <a:cubicBezTo>
                      <a:pt x="3" y="3"/>
                      <a:pt x="7" y="4"/>
                      <a:pt x="10" y="5"/>
                    </a:cubicBezTo>
                    <a:cubicBezTo>
                      <a:pt x="13" y="6"/>
                      <a:pt x="19" y="6"/>
                      <a:pt x="22" y="4"/>
                    </a:cubicBezTo>
                    <a:cubicBezTo>
                      <a:pt x="18" y="4"/>
                      <a:pt x="14" y="3"/>
                      <a:pt x="10" y="3"/>
                    </a:cubicBezTo>
                    <a:cubicBezTo>
                      <a:pt x="7" y="3"/>
                      <a:pt x="4" y="2"/>
                      <a:pt x="1" y="0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4" name="Freeform 537"/>
              <p:cNvSpPr>
                <a:spLocks/>
              </p:cNvSpPr>
              <p:nvPr/>
            </p:nvSpPr>
            <p:spPr bwMode="auto">
              <a:xfrm>
                <a:off x="711" y="1816"/>
                <a:ext cx="7" cy="13"/>
              </a:xfrm>
              <a:custGeom>
                <a:avLst/>
                <a:gdLst>
                  <a:gd name="T0" fmla="*/ 0 w 3"/>
                  <a:gd name="T1" fmla="*/ 229 h 5"/>
                  <a:gd name="T2" fmla="*/ 86 w 3"/>
                  <a:gd name="T3" fmla="*/ 0 h 5"/>
                  <a:gd name="T4" fmla="*/ 28 w 3"/>
                  <a:gd name="T5" fmla="*/ 229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2" y="4"/>
                      <a:pt x="2" y="2"/>
                      <a:pt x="3" y="0"/>
                    </a:cubicBezTo>
                    <a:cubicBezTo>
                      <a:pt x="3" y="2"/>
                      <a:pt x="2" y="3"/>
                      <a:pt x="1" y="5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5" name="Freeform 538"/>
              <p:cNvSpPr>
                <a:spLocks/>
              </p:cNvSpPr>
              <p:nvPr/>
            </p:nvSpPr>
            <p:spPr bwMode="auto">
              <a:xfrm>
                <a:off x="753" y="1768"/>
                <a:ext cx="38" cy="13"/>
              </a:xfrm>
              <a:custGeom>
                <a:avLst/>
                <a:gdLst>
                  <a:gd name="T0" fmla="*/ 0 w 15"/>
                  <a:gd name="T1" fmla="*/ 177 h 5"/>
                  <a:gd name="T2" fmla="*/ 616 w 15"/>
                  <a:gd name="T3" fmla="*/ 0 h 5"/>
                  <a:gd name="T4" fmla="*/ 160 w 15"/>
                  <a:gd name="T5" fmla="*/ 143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0" y="4"/>
                    </a:moveTo>
                    <a:cubicBezTo>
                      <a:pt x="3" y="5"/>
                      <a:pt x="15" y="3"/>
                      <a:pt x="15" y="0"/>
                    </a:cubicBezTo>
                    <a:cubicBezTo>
                      <a:pt x="11" y="1"/>
                      <a:pt x="8" y="2"/>
                      <a:pt x="4" y="3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6" name="Freeform 539"/>
              <p:cNvSpPr>
                <a:spLocks/>
              </p:cNvSpPr>
              <p:nvPr/>
            </p:nvSpPr>
            <p:spPr bwMode="auto">
              <a:xfrm>
                <a:off x="1636" y="1819"/>
                <a:ext cx="38" cy="32"/>
              </a:xfrm>
              <a:custGeom>
                <a:avLst/>
                <a:gdLst>
                  <a:gd name="T0" fmla="*/ 0 w 15"/>
                  <a:gd name="T1" fmla="*/ 605 h 12"/>
                  <a:gd name="T2" fmla="*/ 616 w 15"/>
                  <a:gd name="T3" fmla="*/ 0 h 12"/>
                  <a:gd name="T4" fmla="*/ 405 w 15"/>
                  <a:gd name="T5" fmla="*/ 456 h 12"/>
                  <a:gd name="T6" fmla="*/ 84 w 15"/>
                  <a:gd name="T7" fmla="*/ 605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" h="12">
                    <a:moveTo>
                      <a:pt x="0" y="12"/>
                    </a:moveTo>
                    <a:cubicBezTo>
                      <a:pt x="6" y="11"/>
                      <a:pt x="12" y="6"/>
                      <a:pt x="15" y="0"/>
                    </a:cubicBezTo>
                    <a:cubicBezTo>
                      <a:pt x="15" y="3"/>
                      <a:pt x="13" y="7"/>
                      <a:pt x="10" y="9"/>
                    </a:cubicBezTo>
                    <a:cubicBezTo>
                      <a:pt x="8" y="11"/>
                      <a:pt x="5" y="11"/>
                      <a:pt x="2" y="12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7" name="Freeform 540"/>
              <p:cNvSpPr>
                <a:spLocks/>
              </p:cNvSpPr>
              <p:nvPr/>
            </p:nvSpPr>
            <p:spPr bwMode="auto">
              <a:xfrm>
                <a:off x="466" y="677"/>
                <a:ext cx="1765" cy="1200"/>
              </a:xfrm>
              <a:custGeom>
                <a:avLst/>
                <a:gdLst>
                  <a:gd name="T0" fmla="*/ 24220 w 706"/>
                  <a:gd name="T1" fmla="*/ 9651 h 450"/>
                  <a:gd name="T2" fmla="*/ 25783 w 706"/>
                  <a:gd name="T3" fmla="*/ 11528 h 450"/>
                  <a:gd name="T4" fmla="*/ 27113 w 706"/>
                  <a:gd name="T5" fmla="*/ 12288 h 450"/>
                  <a:gd name="T6" fmla="*/ 26613 w 706"/>
                  <a:gd name="T7" fmla="*/ 14051 h 450"/>
                  <a:gd name="T8" fmla="*/ 25708 w 706"/>
                  <a:gd name="T9" fmla="*/ 14413 h 450"/>
                  <a:gd name="T10" fmla="*/ 25158 w 706"/>
                  <a:gd name="T11" fmla="*/ 14869 h 450"/>
                  <a:gd name="T12" fmla="*/ 23595 w 706"/>
                  <a:gd name="T13" fmla="*/ 15267 h 450"/>
                  <a:gd name="T14" fmla="*/ 21645 w 706"/>
                  <a:gd name="T15" fmla="*/ 15987 h 450"/>
                  <a:gd name="T16" fmla="*/ 20395 w 706"/>
                  <a:gd name="T17" fmla="*/ 16840 h 450"/>
                  <a:gd name="T18" fmla="*/ 18645 w 706"/>
                  <a:gd name="T19" fmla="*/ 18205 h 450"/>
                  <a:gd name="T20" fmla="*/ 18333 w 706"/>
                  <a:gd name="T21" fmla="*/ 20024 h 450"/>
                  <a:gd name="T22" fmla="*/ 18833 w 706"/>
                  <a:gd name="T23" fmla="*/ 21240 h 450"/>
                  <a:gd name="T24" fmla="*/ 19500 w 706"/>
                  <a:gd name="T25" fmla="*/ 22243 h 450"/>
                  <a:gd name="T26" fmla="*/ 19458 w 706"/>
                  <a:gd name="T27" fmla="*/ 22549 h 450"/>
                  <a:gd name="T28" fmla="*/ 19063 w 706"/>
                  <a:gd name="T29" fmla="*/ 22243 h 450"/>
                  <a:gd name="T30" fmla="*/ 19220 w 706"/>
                  <a:gd name="T31" fmla="*/ 22664 h 450"/>
                  <a:gd name="T32" fmla="*/ 18208 w 706"/>
                  <a:gd name="T33" fmla="*/ 22549 h 450"/>
                  <a:gd name="T34" fmla="*/ 17970 w 706"/>
                  <a:gd name="T35" fmla="*/ 22093 h 450"/>
                  <a:gd name="T36" fmla="*/ 17708 w 706"/>
                  <a:gd name="T37" fmla="*/ 22664 h 450"/>
                  <a:gd name="T38" fmla="*/ 17425 w 706"/>
                  <a:gd name="T39" fmla="*/ 21901 h 450"/>
                  <a:gd name="T40" fmla="*/ 17158 w 706"/>
                  <a:gd name="T41" fmla="*/ 20787 h 450"/>
                  <a:gd name="T42" fmla="*/ 16770 w 706"/>
                  <a:gd name="T43" fmla="*/ 19720 h 450"/>
                  <a:gd name="T44" fmla="*/ 16563 w 706"/>
                  <a:gd name="T45" fmla="*/ 18296 h 450"/>
                  <a:gd name="T46" fmla="*/ 15938 w 706"/>
                  <a:gd name="T47" fmla="*/ 17144 h 450"/>
                  <a:gd name="T48" fmla="*/ 14770 w 706"/>
                  <a:gd name="T49" fmla="*/ 16931 h 450"/>
                  <a:gd name="T50" fmla="*/ 9345 w 706"/>
                  <a:gd name="T51" fmla="*/ 15112 h 450"/>
                  <a:gd name="T52" fmla="*/ 6563 w 706"/>
                  <a:gd name="T53" fmla="*/ 13448 h 450"/>
                  <a:gd name="T54" fmla="*/ 6220 w 706"/>
                  <a:gd name="T55" fmla="*/ 13291 h 450"/>
                  <a:gd name="T56" fmla="*/ 5750 w 706"/>
                  <a:gd name="T57" fmla="*/ 14016 h 450"/>
                  <a:gd name="T58" fmla="*/ 3488 w 706"/>
                  <a:gd name="T59" fmla="*/ 17843 h 450"/>
                  <a:gd name="T60" fmla="*/ 3283 w 706"/>
                  <a:gd name="T61" fmla="*/ 19720 h 450"/>
                  <a:gd name="T62" fmla="*/ 3645 w 706"/>
                  <a:gd name="T63" fmla="*/ 21141 h 450"/>
                  <a:gd name="T64" fmla="*/ 4270 w 706"/>
                  <a:gd name="T65" fmla="*/ 21845 h 450"/>
                  <a:gd name="T66" fmla="*/ 4300 w 706"/>
                  <a:gd name="T67" fmla="*/ 22357 h 450"/>
                  <a:gd name="T68" fmla="*/ 3988 w 706"/>
                  <a:gd name="T69" fmla="*/ 22301 h 450"/>
                  <a:gd name="T70" fmla="*/ 3958 w 706"/>
                  <a:gd name="T71" fmla="*/ 22605 h 450"/>
                  <a:gd name="T72" fmla="*/ 3563 w 706"/>
                  <a:gd name="T73" fmla="*/ 22605 h 450"/>
                  <a:gd name="T74" fmla="*/ 2813 w 706"/>
                  <a:gd name="T75" fmla="*/ 22357 h 450"/>
                  <a:gd name="T76" fmla="*/ 2658 w 706"/>
                  <a:gd name="T77" fmla="*/ 21752 h 450"/>
                  <a:gd name="T78" fmla="*/ 2395 w 706"/>
                  <a:gd name="T79" fmla="*/ 21448 h 450"/>
                  <a:gd name="T80" fmla="*/ 2270 w 706"/>
                  <a:gd name="T81" fmla="*/ 20685 h 450"/>
                  <a:gd name="T82" fmla="*/ 2083 w 706"/>
                  <a:gd name="T83" fmla="*/ 19059 h 450"/>
                  <a:gd name="T84" fmla="*/ 1408 w 706"/>
                  <a:gd name="T85" fmla="*/ 16931 h 450"/>
                  <a:gd name="T86" fmla="*/ 1645 w 706"/>
                  <a:gd name="T87" fmla="*/ 15680 h 450"/>
                  <a:gd name="T88" fmla="*/ 1533 w 706"/>
                  <a:gd name="T89" fmla="*/ 14357 h 450"/>
                  <a:gd name="T90" fmla="*/ 283 w 706"/>
                  <a:gd name="T91" fmla="*/ 11584 h 450"/>
                  <a:gd name="T92" fmla="*/ 0 w 706"/>
                  <a:gd name="T93" fmla="*/ 8397 h 450"/>
                  <a:gd name="T94" fmla="*/ 833 w 706"/>
                  <a:gd name="T95" fmla="*/ 4949 h 450"/>
                  <a:gd name="T96" fmla="*/ 19375 w 706"/>
                  <a:gd name="T97" fmla="*/ 4757 h 450"/>
                  <a:gd name="T98" fmla="*/ 22033 w 706"/>
                  <a:gd name="T99" fmla="*/ 6520 h 450"/>
                  <a:gd name="T100" fmla="*/ 23020 w 706"/>
                  <a:gd name="T101" fmla="*/ 6827 h 450"/>
                  <a:gd name="T102" fmla="*/ 24738 w 706"/>
                  <a:gd name="T103" fmla="*/ 6221 h 450"/>
                  <a:gd name="T104" fmla="*/ 25783 w 706"/>
                  <a:gd name="T105" fmla="*/ 6280 h 450"/>
                  <a:gd name="T106" fmla="*/ 25595 w 706"/>
                  <a:gd name="T107" fmla="*/ 7339 h 450"/>
                  <a:gd name="T108" fmla="*/ 25000 w 706"/>
                  <a:gd name="T109" fmla="*/ 8853 h 450"/>
                  <a:gd name="T110" fmla="*/ 24300 w 706"/>
                  <a:gd name="T111" fmla="*/ 9613 h 450"/>
                  <a:gd name="T112" fmla="*/ 23488 w 706"/>
                  <a:gd name="T113" fmla="*/ 9805 h 4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706" h="450">
                    <a:moveTo>
                      <a:pt x="620" y="191"/>
                    </a:moveTo>
                    <a:cubicBezTo>
                      <a:pt x="620" y="205"/>
                      <a:pt x="639" y="217"/>
                      <a:pt x="660" y="228"/>
                    </a:cubicBezTo>
                    <a:cubicBezTo>
                      <a:pt x="682" y="238"/>
                      <a:pt x="682" y="241"/>
                      <a:pt x="694" y="243"/>
                    </a:cubicBezTo>
                    <a:cubicBezTo>
                      <a:pt x="706" y="246"/>
                      <a:pt x="688" y="273"/>
                      <a:pt x="681" y="278"/>
                    </a:cubicBezTo>
                    <a:cubicBezTo>
                      <a:pt x="675" y="283"/>
                      <a:pt x="669" y="286"/>
                      <a:pt x="658" y="285"/>
                    </a:cubicBezTo>
                    <a:cubicBezTo>
                      <a:pt x="658" y="285"/>
                      <a:pt x="658" y="291"/>
                      <a:pt x="644" y="294"/>
                    </a:cubicBezTo>
                    <a:cubicBezTo>
                      <a:pt x="630" y="298"/>
                      <a:pt x="626" y="298"/>
                      <a:pt x="604" y="302"/>
                    </a:cubicBezTo>
                    <a:cubicBezTo>
                      <a:pt x="573" y="307"/>
                      <a:pt x="586" y="310"/>
                      <a:pt x="554" y="316"/>
                    </a:cubicBezTo>
                    <a:cubicBezTo>
                      <a:pt x="545" y="320"/>
                      <a:pt x="536" y="330"/>
                      <a:pt x="522" y="333"/>
                    </a:cubicBezTo>
                    <a:cubicBezTo>
                      <a:pt x="507" y="337"/>
                      <a:pt x="484" y="347"/>
                      <a:pt x="477" y="360"/>
                    </a:cubicBezTo>
                    <a:cubicBezTo>
                      <a:pt x="474" y="367"/>
                      <a:pt x="468" y="380"/>
                      <a:pt x="469" y="396"/>
                    </a:cubicBezTo>
                    <a:cubicBezTo>
                      <a:pt x="471" y="412"/>
                      <a:pt x="477" y="417"/>
                      <a:pt x="482" y="420"/>
                    </a:cubicBezTo>
                    <a:cubicBezTo>
                      <a:pt x="487" y="424"/>
                      <a:pt x="495" y="435"/>
                      <a:pt x="499" y="440"/>
                    </a:cubicBezTo>
                    <a:cubicBezTo>
                      <a:pt x="501" y="443"/>
                      <a:pt x="500" y="443"/>
                      <a:pt x="498" y="446"/>
                    </a:cubicBezTo>
                    <a:cubicBezTo>
                      <a:pt x="496" y="448"/>
                      <a:pt x="492" y="440"/>
                      <a:pt x="488" y="440"/>
                    </a:cubicBezTo>
                    <a:cubicBezTo>
                      <a:pt x="491" y="442"/>
                      <a:pt x="494" y="448"/>
                      <a:pt x="492" y="448"/>
                    </a:cubicBezTo>
                    <a:cubicBezTo>
                      <a:pt x="489" y="449"/>
                      <a:pt x="472" y="448"/>
                      <a:pt x="466" y="446"/>
                    </a:cubicBezTo>
                    <a:cubicBezTo>
                      <a:pt x="460" y="444"/>
                      <a:pt x="464" y="436"/>
                      <a:pt x="460" y="437"/>
                    </a:cubicBezTo>
                    <a:cubicBezTo>
                      <a:pt x="455" y="438"/>
                      <a:pt x="457" y="450"/>
                      <a:pt x="453" y="448"/>
                    </a:cubicBezTo>
                    <a:cubicBezTo>
                      <a:pt x="450" y="447"/>
                      <a:pt x="449" y="441"/>
                      <a:pt x="446" y="433"/>
                    </a:cubicBezTo>
                    <a:cubicBezTo>
                      <a:pt x="444" y="425"/>
                      <a:pt x="440" y="422"/>
                      <a:pt x="439" y="411"/>
                    </a:cubicBezTo>
                    <a:cubicBezTo>
                      <a:pt x="439" y="399"/>
                      <a:pt x="429" y="400"/>
                      <a:pt x="429" y="390"/>
                    </a:cubicBezTo>
                    <a:cubicBezTo>
                      <a:pt x="428" y="380"/>
                      <a:pt x="432" y="368"/>
                      <a:pt x="424" y="362"/>
                    </a:cubicBezTo>
                    <a:cubicBezTo>
                      <a:pt x="416" y="356"/>
                      <a:pt x="418" y="343"/>
                      <a:pt x="408" y="339"/>
                    </a:cubicBezTo>
                    <a:cubicBezTo>
                      <a:pt x="401" y="336"/>
                      <a:pt x="397" y="338"/>
                      <a:pt x="378" y="335"/>
                    </a:cubicBezTo>
                    <a:cubicBezTo>
                      <a:pt x="372" y="335"/>
                      <a:pt x="292" y="313"/>
                      <a:pt x="239" y="299"/>
                    </a:cubicBezTo>
                    <a:cubicBezTo>
                      <a:pt x="192" y="286"/>
                      <a:pt x="170" y="267"/>
                      <a:pt x="168" y="266"/>
                    </a:cubicBezTo>
                    <a:cubicBezTo>
                      <a:pt x="164" y="264"/>
                      <a:pt x="161" y="263"/>
                      <a:pt x="159" y="263"/>
                    </a:cubicBezTo>
                    <a:cubicBezTo>
                      <a:pt x="153" y="263"/>
                      <a:pt x="150" y="269"/>
                      <a:pt x="147" y="277"/>
                    </a:cubicBezTo>
                    <a:cubicBezTo>
                      <a:pt x="131" y="307"/>
                      <a:pt x="95" y="341"/>
                      <a:pt x="89" y="353"/>
                    </a:cubicBezTo>
                    <a:cubicBezTo>
                      <a:pt x="84" y="364"/>
                      <a:pt x="83" y="375"/>
                      <a:pt x="84" y="390"/>
                    </a:cubicBezTo>
                    <a:cubicBezTo>
                      <a:pt x="85" y="405"/>
                      <a:pt x="88" y="413"/>
                      <a:pt x="93" y="418"/>
                    </a:cubicBezTo>
                    <a:cubicBezTo>
                      <a:pt x="98" y="423"/>
                      <a:pt x="107" y="429"/>
                      <a:pt x="109" y="432"/>
                    </a:cubicBezTo>
                    <a:cubicBezTo>
                      <a:pt x="111" y="435"/>
                      <a:pt x="110" y="442"/>
                      <a:pt x="110" y="442"/>
                    </a:cubicBezTo>
                    <a:cubicBezTo>
                      <a:pt x="110" y="442"/>
                      <a:pt x="107" y="444"/>
                      <a:pt x="102" y="441"/>
                    </a:cubicBezTo>
                    <a:cubicBezTo>
                      <a:pt x="102" y="441"/>
                      <a:pt x="104" y="445"/>
                      <a:pt x="101" y="447"/>
                    </a:cubicBezTo>
                    <a:cubicBezTo>
                      <a:pt x="99" y="448"/>
                      <a:pt x="98" y="450"/>
                      <a:pt x="91" y="447"/>
                    </a:cubicBezTo>
                    <a:cubicBezTo>
                      <a:pt x="84" y="444"/>
                      <a:pt x="77" y="443"/>
                      <a:pt x="72" y="442"/>
                    </a:cubicBezTo>
                    <a:cubicBezTo>
                      <a:pt x="67" y="441"/>
                      <a:pt x="69" y="436"/>
                      <a:pt x="68" y="430"/>
                    </a:cubicBezTo>
                    <a:cubicBezTo>
                      <a:pt x="68" y="423"/>
                      <a:pt x="66" y="426"/>
                      <a:pt x="61" y="424"/>
                    </a:cubicBezTo>
                    <a:cubicBezTo>
                      <a:pt x="57" y="422"/>
                      <a:pt x="58" y="421"/>
                      <a:pt x="58" y="409"/>
                    </a:cubicBezTo>
                    <a:cubicBezTo>
                      <a:pt x="59" y="396"/>
                      <a:pt x="56" y="388"/>
                      <a:pt x="53" y="377"/>
                    </a:cubicBezTo>
                    <a:cubicBezTo>
                      <a:pt x="50" y="365"/>
                      <a:pt x="40" y="345"/>
                      <a:pt x="36" y="335"/>
                    </a:cubicBezTo>
                    <a:cubicBezTo>
                      <a:pt x="33" y="325"/>
                      <a:pt x="39" y="319"/>
                      <a:pt x="42" y="310"/>
                    </a:cubicBezTo>
                    <a:cubicBezTo>
                      <a:pt x="45" y="301"/>
                      <a:pt x="46" y="297"/>
                      <a:pt x="39" y="284"/>
                    </a:cubicBezTo>
                    <a:cubicBezTo>
                      <a:pt x="32" y="270"/>
                      <a:pt x="14" y="255"/>
                      <a:pt x="7" y="229"/>
                    </a:cubicBezTo>
                    <a:cubicBezTo>
                      <a:pt x="2" y="212"/>
                      <a:pt x="0" y="173"/>
                      <a:pt x="0" y="166"/>
                    </a:cubicBezTo>
                    <a:cubicBezTo>
                      <a:pt x="0" y="129"/>
                      <a:pt x="10" y="109"/>
                      <a:pt x="21" y="98"/>
                    </a:cubicBezTo>
                    <a:cubicBezTo>
                      <a:pt x="84" y="27"/>
                      <a:pt x="254" y="0"/>
                      <a:pt x="496" y="94"/>
                    </a:cubicBezTo>
                    <a:cubicBezTo>
                      <a:pt x="519" y="103"/>
                      <a:pt x="544" y="115"/>
                      <a:pt x="564" y="129"/>
                    </a:cubicBezTo>
                    <a:cubicBezTo>
                      <a:pt x="570" y="134"/>
                      <a:pt x="585" y="141"/>
                      <a:pt x="589" y="135"/>
                    </a:cubicBezTo>
                    <a:cubicBezTo>
                      <a:pt x="600" y="119"/>
                      <a:pt x="618" y="124"/>
                      <a:pt x="633" y="123"/>
                    </a:cubicBezTo>
                    <a:cubicBezTo>
                      <a:pt x="640" y="123"/>
                      <a:pt x="658" y="114"/>
                      <a:pt x="660" y="124"/>
                    </a:cubicBezTo>
                    <a:cubicBezTo>
                      <a:pt x="662" y="129"/>
                      <a:pt x="656" y="140"/>
                      <a:pt x="655" y="145"/>
                    </a:cubicBezTo>
                    <a:cubicBezTo>
                      <a:pt x="652" y="156"/>
                      <a:pt x="647" y="166"/>
                      <a:pt x="640" y="175"/>
                    </a:cubicBezTo>
                    <a:cubicBezTo>
                      <a:pt x="635" y="182"/>
                      <a:pt x="629" y="187"/>
                      <a:pt x="622" y="190"/>
                    </a:cubicBezTo>
                    <a:cubicBezTo>
                      <a:pt x="615" y="193"/>
                      <a:pt x="607" y="191"/>
                      <a:pt x="601" y="194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8" name="Freeform 541"/>
              <p:cNvSpPr>
                <a:spLocks/>
              </p:cNvSpPr>
              <p:nvPr/>
            </p:nvSpPr>
            <p:spPr bwMode="auto">
              <a:xfrm>
                <a:off x="673" y="1379"/>
                <a:ext cx="208" cy="424"/>
              </a:xfrm>
              <a:custGeom>
                <a:avLst/>
                <a:gdLst>
                  <a:gd name="T0" fmla="*/ 2990 w 83"/>
                  <a:gd name="T1" fmla="*/ 0 h 159"/>
                  <a:gd name="T2" fmla="*/ 2519 w 83"/>
                  <a:gd name="T3" fmla="*/ 704 h 159"/>
                  <a:gd name="T4" fmla="*/ 238 w 83"/>
                  <a:gd name="T5" fmla="*/ 4552 h 159"/>
                  <a:gd name="T6" fmla="*/ 0 w 83"/>
                  <a:gd name="T7" fmla="*/ 5917 h 159"/>
                  <a:gd name="T8" fmla="*/ 754 w 83"/>
                  <a:gd name="T9" fmla="*/ 7645 h 159"/>
                  <a:gd name="T10" fmla="*/ 992 w 83"/>
                  <a:gd name="T11" fmla="*/ 7795 h 159"/>
                  <a:gd name="T12" fmla="*/ 992 w 83"/>
                  <a:gd name="T13" fmla="*/ 7488 h 159"/>
                  <a:gd name="T14" fmla="*/ 1100 w 83"/>
                  <a:gd name="T15" fmla="*/ 7373 h 159"/>
                  <a:gd name="T16" fmla="*/ 1225 w 83"/>
                  <a:gd name="T17" fmla="*/ 7795 h 159"/>
                  <a:gd name="T18" fmla="*/ 1576 w 83"/>
                  <a:gd name="T19" fmla="*/ 7885 h 159"/>
                  <a:gd name="T20" fmla="*/ 2280 w 83"/>
                  <a:gd name="T21" fmla="*/ 7829 h 159"/>
                  <a:gd name="T22" fmla="*/ 1777 w 83"/>
                  <a:gd name="T23" fmla="*/ 7032 h 159"/>
                  <a:gd name="T24" fmla="*/ 1256 w 83"/>
                  <a:gd name="T25" fmla="*/ 5973 h 159"/>
                  <a:gd name="T26" fmla="*/ 1256 w 83"/>
                  <a:gd name="T27" fmla="*/ 4152 h 159"/>
                  <a:gd name="T28" fmla="*/ 2280 w 83"/>
                  <a:gd name="T29" fmla="*/ 2368 h 159"/>
                  <a:gd name="T30" fmla="*/ 3198 w 83"/>
                  <a:gd name="T31" fmla="*/ 605 h 159"/>
                  <a:gd name="T32" fmla="*/ 3148 w 83"/>
                  <a:gd name="T33" fmla="*/ 56 h 159"/>
                  <a:gd name="T34" fmla="*/ 2990 w 83"/>
                  <a:gd name="T35" fmla="*/ 0 h 1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159">
                    <a:moveTo>
                      <a:pt x="76" y="0"/>
                    </a:moveTo>
                    <a:cubicBezTo>
                      <a:pt x="70" y="0"/>
                      <a:pt x="67" y="6"/>
                      <a:pt x="64" y="14"/>
                    </a:cubicBezTo>
                    <a:cubicBezTo>
                      <a:pt x="48" y="44"/>
                      <a:pt x="12" y="78"/>
                      <a:pt x="6" y="90"/>
                    </a:cubicBezTo>
                    <a:cubicBezTo>
                      <a:pt x="2" y="98"/>
                      <a:pt x="0" y="107"/>
                      <a:pt x="0" y="117"/>
                    </a:cubicBezTo>
                    <a:cubicBezTo>
                      <a:pt x="11" y="134"/>
                      <a:pt x="18" y="149"/>
                      <a:pt x="19" y="151"/>
                    </a:cubicBezTo>
                    <a:cubicBezTo>
                      <a:pt x="21" y="154"/>
                      <a:pt x="23" y="155"/>
                      <a:pt x="25" y="154"/>
                    </a:cubicBezTo>
                    <a:cubicBezTo>
                      <a:pt x="27" y="153"/>
                      <a:pt x="26" y="150"/>
                      <a:pt x="25" y="148"/>
                    </a:cubicBezTo>
                    <a:cubicBezTo>
                      <a:pt x="25" y="146"/>
                      <a:pt x="25" y="144"/>
                      <a:pt x="28" y="146"/>
                    </a:cubicBezTo>
                    <a:cubicBezTo>
                      <a:pt x="30" y="147"/>
                      <a:pt x="28" y="152"/>
                      <a:pt x="31" y="154"/>
                    </a:cubicBezTo>
                    <a:cubicBezTo>
                      <a:pt x="33" y="157"/>
                      <a:pt x="29" y="156"/>
                      <a:pt x="40" y="156"/>
                    </a:cubicBezTo>
                    <a:cubicBezTo>
                      <a:pt x="51" y="155"/>
                      <a:pt x="57" y="159"/>
                      <a:pt x="58" y="155"/>
                    </a:cubicBezTo>
                    <a:cubicBezTo>
                      <a:pt x="59" y="151"/>
                      <a:pt x="50" y="147"/>
                      <a:pt x="45" y="139"/>
                    </a:cubicBezTo>
                    <a:cubicBezTo>
                      <a:pt x="39" y="131"/>
                      <a:pt x="35" y="128"/>
                      <a:pt x="32" y="118"/>
                    </a:cubicBezTo>
                    <a:cubicBezTo>
                      <a:pt x="29" y="109"/>
                      <a:pt x="31" y="94"/>
                      <a:pt x="32" y="82"/>
                    </a:cubicBezTo>
                    <a:cubicBezTo>
                      <a:pt x="34" y="71"/>
                      <a:pt x="41" y="64"/>
                      <a:pt x="58" y="47"/>
                    </a:cubicBezTo>
                    <a:cubicBezTo>
                      <a:pt x="75" y="30"/>
                      <a:pt x="72" y="29"/>
                      <a:pt x="81" y="12"/>
                    </a:cubicBezTo>
                    <a:cubicBezTo>
                      <a:pt x="82" y="7"/>
                      <a:pt x="83" y="2"/>
                      <a:pt x="80" y="1"/>
                    </a:cubicBezTo>
                    <a:cubicBezTo>
                      <a:pt x="79" y="1"/>
                      <a:pt x="77" y="0"/>
                      <a:pt x="76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69" name="Freeform 542"/>
              <p:cNvSpPr>
                <a:spLocks/>
              </p:cNvSpPr>
              <p:nvPr/>
            </p:nvSpPr>
            <p:spPr bwMode="auto">
              <a:xfrm>
                <a:off x="1441" y="1576"/>
                <a:ext cx="137" cy="243"/>
              </a:xfrm>
              <a:custGeom>
                <a:avLst/>
                <a:gdLst>
                  <a:gd name="T0" fmla="*/ 1960 w 55"/>
                  <a:gd name="T1" fmla="*/ 4171 h 91"/>
                  <a:gd name="T2" fmla="*/ 1656 w 55"/>
                  <a:gd name="T3" fmla="*/ 3714 h 91"/>
                  <a:gd name="T4" fmla="*/ 1348 w 55"/>
                  <a:gd name="T5" fmla="*/ 2745 h 91"/>
                  <a:gd name="T6" fmla="*/ 1502 w 55"/>
                  <a:gd name="T7" fmla="*/ 2040 h 91"/>
                  <a:gd name="T8" fmla="*/ 1315 w 55"/>
                  <a:gd name="T9" fmla="*/ 1276 h 91"/>
                  <a:gd name="T10" fmla="*/ 695 w 55"/>
                  <a:gd name="T11" fmla="*/ 93 h 91"/>
                  <a:gd name="T12" fmla="*/ 229 w 55"/>
                  <a:gd name="T13" fmla="*/ 0 h 91"/>
                  <a:gd name="T14" fmla="*/ 154 w 55"/>
                  <a:gd name="T15" fmla="*/ 1370 h 91"/>
                  <a:gd name="T16" fmla="*/ 75 w 55"/>
                  <a:gd name="T17" fmla="*/ 2646 h 91"/>
                  <a:gd name="T18" fmla="*/ 541 w 55"/>
                  <a:gd name="T19" fmla="*/ 3616 h 91"/>
                  <a:gd name="T20" fmla="*/ 807 w 55"/>
                  <a:gd name="T21" fmla="*/ 4422 h 91"/>
                  <a:gd name="T22" fmla="*/ 1006 w 55"/>
                  <a:gd name="T23" fmla="*/ 4628 h 91"/>
                  <a:gd name="T24" fmla="*/ 1161 w 55"/>
                  <a:gd name="T25" fmla="*/ 4321 h 91"/>
                  <a:gd name="T26" fmla="*/ 1348 w 55"/>
                  <a:gd name="T27" fmla="*/ 4572 h 91"/>
                  <a:gd name="T28" fmla="*/ 2043 w 55"/>
                  <a:gd name="T29" fmla="*/ 4628 h 91"/>
                  <a:gd name="T30" fmla="*/ 2010 w 55"/>
                  <a:gd name="T31" fmla="*/ 4321 h 91"/>
                  <a:gd name="T32" fmla="*/ 1960 w 55"/>
                  <a:gd name="T33" fmla="*/ 4171 h 9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5" h="91">
                    <a:moveTo>
                      <a:pt x="51" y="82"/>
                    </a:moveTo>
                    <a:cubicBezTo>
                      <a:pt x="48" y="81"/>
                      <a:pt x="46" y="77"/>
                      <a:pt x="43" y="73"/>
                    </a:cubicBezTo>
                    <a:cubicBezTo>
                      <a:pt x="37" y="65"/>
                      <a:pt x="35" y="59"/>
                      <a:pt x="35" y="54"/>
                    </a:cubicBezTo>
                    <a:cubicBezTo>
                      <a:pt x="35" y="50"/>
                      <a:pt x="37" y="45"/>
                      <a:pt x="39" y="40"/>
                    </a:cubicBezTo>
                    <a:cubicBezTo>
                      <a:pt x="39" y="34"/>
                      <a:pt x="39" y="28"/>
                      <a:pt x="34" y="25"/>
                    </a:cubicBezTo>
                    <a:cubicBezTo>
                      <a:pt x="26" y="19"/>
                      <a:pt x="28" y="6"/>
                      <a:pt x="18" y="2"/>
                    </a:cubicBezTo>
                    <a:cubicBezTo>
                      <a:pt x="14" y="0"/>
                      <a:pt x="11" y="0"/>
                      <a:pt x="6" y="0"/>
                    </a:cubicBezTo>
                    <a:cubicBezTo>
                      <a:pt x="7" y="11"/>
                      <a:pt x="5" y="18"/>
                      <a:pt x="4" y="27"/>
                    </a:cubicBezTo>
                    <a:cubicBezTo>
                      <a:pt x="3" y="38"/>
                      <a:pt x="0" y="40"/>
                      <a:pt x="2" y="52"/>
                    </a:cubicBezTo>
                    <a:cubicBezTo>
                      <a:pt x="4" y="63"/>
                      <a:pt x="11" y="57"/>
                      <a:pt x="14" y="71"/>
                    </a:cubicBezTo>
                    <a:cubicBezTo>
                      <a:pt x="18" y="85"/>
                      <a:pt x="19" y="83"/>
                      <a:pt x="21" y="87"/>
                    </a:cubicBezTo>
                    <a:cubicBezTo>
                      <a:pt x="22" y="91"/>
                      <a:pt x="24" y="91"/>
                      <a:pt x="26" y="91"/>
                    </a:cubicBezTo>
                    <a:cubicBezTo>
                      <a:pt x="28" y="91"/>
                      <a:pt x="30" y="85"/>
                      <a:pt x="30" y="85"/>
                    </a:cubicBezTo>
                    <a:cubicBezTo>
                      <a:pt x="30" y="85"/>
                      <a:pt x="31" y="89"/>
                      <a:pt x="35" y="90"/>
                    </a:cubicBezTo>
                    <a:cubicBezTo>
                      <a:pt x="40" y="90"/>
                      <a:pt x="51" y="91"/>
                      <a:pt x="53" y="91"/>
                    </a:cubicBezTo>
                    <a:cubicBezTo>
                      <a:pt x="55" y="91"/>
                      <a:pt x="50" y="87"/>
                      <a:pt x="52" y="85"/>
                    </a:cubicBezTo>
                    <a:cubicBezTo>
                      <a:pt x="51" y="84"/>
                      <a:pt x="51" y="83"/>
                      <a:pt x="51" y="8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0" name="Freeform 543"/>
              <p:cNvSpPr>
                <a:spLocks/>
              </p:cNvSpPr>
              <p:nvPr/>
            </p:nvSpPr>
            <p:spPr bwMode="auto">
              <a:xfrm>
                <a:off x="2061" y="1048"/>
                <a:ext cx="80" cy="101"/>
              </a:xfrm>
              <a:custGeom>
                <a:avLst/>
                <a:gdLst>
                  <a:gd name="T0" fmla="*/ 708 w 32"/>
                  <a:gd name="T1" fmla="*/ 205 h 38"/>
                  <a:gd name="T2" fmla="*/ 675 w 32"/>
                  <a:gd name="T3" fmla="*/ 303 h 38"/>
                  <a:gd name="T4" fmla="*/ 83 w 32"/>
                  <a:gd name="T5" fmla="*/ 1802 h 38"/>
                  <a:gd name="T6" fmla="*/ 0 w 32"/>
                  <a:gd name="T7" fmla="*/ 1892 h 38"/>
                  <a:gd name="T8" fmla="*/ 988 w 32"/>
                  <a:gd name="T9" fmla="*/ 960 h 38"/>
                  <a:gd name="T10" fmla="*/ 1145 w 32"/>
                  <a:gd name="T11" fmla="*/ 93 h 38"/>
                  <a:gd name="T12" fmla="*/ 708 w 32"/>
                  <a:gd name="T13" fmla="*/ 205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38">
                    <a:moveTo>
                      <a:pt x="18" y="4"/>
                    </a:moveTo>
                    <a:cubicBezTo>
                      <a:pt x="17" y="5"/>
                      <a:pt x="17" y="5"/>
                      <a:pt x="17" y="6"/>
                    </a:cubicBezTo>
                    <a:cubicBezTo>
                      <a:pt x="14" y="17"/>
                      <a:pt x="9" y="27"/>
                      <a:pt x="2" y="36"/>
                    </a:cubicBezTo>
                    <a:cubicBezTo>
                      <a:pt x="1" y="37"/>
                      <a:pt x="1" y="37"/>
                      <a:pt x="0" y="38"/>
                    </a:cubicBezTo>
                    <a:cubicBezTo>
                      <a:pt x="5" y="37"/>
                      <a:pt x="16" y="33"/>
                      <a:pt x="25" y="19"/>
                    </a:cubicBezTo>
                    <a:cubicBezTo>
                      <a:pt x="27" y="15"/>
                      <a:pt x="32" y="6"/>
                      <a:pt x="29" y="2"/>
                    </a:cubicBezTo>
                    <a:cubicBezTo>
                      <a:pt x="27" y="0"/>
                      <a:pt x="22" y="4"/>
                      <a:pt x="18" y="4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1" name="Line 544"/>
              <p:cNvSpPr>
                <a:spLocks noChangeShapeType="1"/>
              </p:cNvSpPr>
              <p:nvPr/>
            </p:nvSpPr>
            <p:spPr bwMode="auto">
              <a:xfrm>
                <a:off x="476" y="1075"/>
                <a:ext cx="1" cy="1"/>
              </a:xfrm>
              <a:prstGeom prst="line">
                <a:avLst/>
              </a:prstGeom>
              <a:noFill/>
              <a:ln w="7938" cap="rnd">
                <a:solidFill>
                  <a:srgbClr val="1A171B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2" name="Freeform 545"/>
              <p:cNvSpPr>
                <a:spLocks/>
              </p:cNvSpPr>
              <p:nvPr/>
            </p:nvSpPr>
            <p:spPr bwMode="auto">
              <a:xfrm>
                <a:off x="368" y="899"/>
                <a:ext cx="118" cy="154"/>
              </a:xfrm>
              <a:custGeom>
                <a:avLst/>
                <a:gdLst>
                  <a:gd name="T0" fmla="*/ 1185 w 47"/>
                  <a:gd name="T1" fmla="*/ 2037 h 58"/>
                  <a:gd name="T2" fmla="*/ 1707 w 47"/>
                  <a:gd name="T3" fmla="*/ 1798 h 58"/>
                  <a:gd name="T4" fmla="*/ 1268 w 47"/>
                  <a:gd name="T5" fmla="*/ 247 h 58"/>
                  <a:gd name="T6" fmla="*/ 239 w 47"/>
                  <a:gd name="T7" fmla="*/ 656 h 58"/>
                  <a:gd name="T8" fmla="*/ 367 w 47"/>
                  <a:gd name="T9" fmla="*/ 2342 h 58"/>
                  <a:gd name="T10" fmla="*/ 1665 w 47"/>
                  <a:gd name="T11" fmla="*/ 2637 h 58"/>
                  <a:gd name="T12" fmla="*/ 1790 w 47"/>
                  <a:gd name="T13" fmla="*/ 2037 h 58"/>
                  <a:gd name="T14" fmla="*/ 1632 w 47"/>
                  <a:gd name="T15" fmla="*/ 2095 h 58"/>
                  <a:gd name="T16" fmla="*/ 680 w 47"/>
                  <a:gd name="T17" fmla="*/ 1946 h 58"/>
                  <a:gd name="T18" fmla="*/ 600 w 47"/>
                  <a:gd name="T19" fmla="*/ 937 h 58"/>
                  <a:gd name="T20" fmla="*/ 1077 w 47"/>
                  <a:gd name="T21" fmla="*/ 746 h 58"/>
                  <a:gd name="T22" fmla="*/ 1268 w 47"/>
                  <a:gd name="T23" fmla="*/ 1649 h 58"/>
                  <a:gd name="T24" fmla="*/ 1185 w 47"/>
                  <a:gd name="T25" fmla="*/ 2037 h 5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7" h="58">
                    <a:moveTo>
                      <a:pt x="30" y="41"/>
                    </a:moveTo>
                    <a:cubicBezTo>
                      <a:pt x="34" y="41"/>
                      <a:pt x="42" y="38"/>
                      <a:pt x="43" y="36"/>
                    </a:cubicBezTo>
                    <a:cubicBezTo>
                      <a:pt x="47" y="25"/>
                      <a:pt x="44" y="11"/>
                      <a:pt x="32" y="5"/>
                    </a:cubicBezTo>
                    <a:cubicBezTo>
                      <a:pt x="23" y="0"/>
                      <a:pt x="12" y="4"/>
                      <a:pt x="6" y="13"/>
                    </a:cubicBezTo>
                    <a:cubicBezTo>
                      <a:pt x="0" y="24"/>
                      <a:pt x="1" y="38"/>
                      <a:pt x="9" y="47"/>
                    </a:cubicBezTo>
                    <a:cubicBezTo>
                      <a:pt x="17" y="56"/>
                      <a:pt x="29" y="58"/>
                      <a:pt x="42" y="53"/>
                    </a:cubicBezTo>
                    <a:cubicBezTo>
                      <a:pt x="42" y="49"/>
                      <a:pt x="43" y="45"/>
                      <a:pt x="45" y="41"/>
                    </a:cubicBezTo>
                    <a:cubicBezTo>
                      <a:pt x="43" y="41"/>
                      <a:pt x="42" y="41"/>
                      <a:pt x="41" y="42"/>
                    </a:cubicBezTo>
                    <a:cubicBezTo>
                      <a:pt x="31" y="46"/>
                      <a:pt x="23" y="45"/>
                      <a:pt x="17" y="39"/>
                    </a:cubicBezTo>
                    <a:cubicBezTo>
                      <a:pt x="13" y="34"/>
                      <a:pt x="12" y="25"/>
                      <a:pt x="15" y="19"/>
                    </a:cubicBezTo>
                    <a:cubicBezTo>
                      <a:pt x="18" y="15"/>
                      <a:pt x="23" y="12"/>
                      <a:pt x="27" y="15"/>
                    </a:cubicBezTo>
                    <a:cubicBezTo>
                      <a:pt x="33" y="18"/>
                      <a:pt x="35" y="27"/>
                      <a:pt x="32" y="33"/>
                    </a:cubicBezTo>
                    <a:cubicBezTo>
                      <a:pt x="32" y="35"/>
                      <a:pt x="30" y="41"/>
                      <a:pt x="30" y="41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3" name="Freeform 546"/>
              <p:cNvSpPr>
                <a:spLocks/>
              </p:cNvSpPr>
              <p:nvPr/>
            </p:nvSpPr>
            <p:spPr bwMode="auto">
              <a:xfrm>
                <a:off x="336" y="1053"/>
                <a:ext cx="125" cy="75"/>
              </a:xfrm>
              <a:custGeom>
                <a:avLst/>
                <a:gdLst>
                  <a:gd name="T0" fmla="*/ 1488 w 50"/>
                  <a:gd name="T1" fmla="*/ 150 h 28"/>
                  <a:gd name="T2" fmla="*/ 208 w 50"/>
                  <a:gd name="T3" fmla="*/ 983 h 28"/>
                  <a:gd name="T4" fmla="*/ 0 w 50"/>
                  <a:gd name="T5" fmla="*/ 1133 h 28"/>
                  <a:gd name="T6" fmla="*/ 208 w 50"/>
                  <a:gd name="T7" fmla="*/ 1350 h 28"/>
                  <a:gd name="T8" fmla="*/ 1925 w 50"/>
                  <a:gd name="T9" fmla="*/ 308 h 28"/>
                  <a:gd name="T10" fmla="*/ 1958 w 50"/>
                  <a:gd name="T11" fmla="*/ 0 h 28"/>
                  <a:gd name="T12" fmla="*/ 1488 w 50"/>
                  <a:gd name="T13" fmla="*/ 56 h 28"/>
                  <a:gd name="T14" fmla="*/ 1488 w 50"/>
                  <a:gd name="T15" fmla="*/ 150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" h="28">
                    <a:moveTo>
                      <a:pt x="38" y="3"/>
                    </a:moveTo>
                    <a:cubicBezTo>
                      <a:pt x="34" y="16"/>
                      <a:pt x="23" y="19"/>
                      <a:pt x="5" y="19"/>
                    </a:cubicBezTo>
                    <a:cubicBezTo>
                      <a:pt x="2" y="19"/>
                      <a:pt x="0" y="20"/>
                      <a:pt x="0" y="22"/>
                    </a:cubicBezTo>
                    <a:cubicBezTo>
                      <a:pt x="0" y="25"/>
                      <a:pt x="2" y="26"/>
                      <a:pt x="5" y="26"/>
                    </a:cubicBezTo>
                    <a:cubicBezTo>
                      <a:pt x="21" y="26"/>
                      <a:pt x="42" y="28"/>
                      <a:pt x="49" y="6"/>
                    </a:cubicBezTo>
                    <a:cubicBezTo>
                      <a:pt x="49" y="3"/>
                      <a:pt x="50" y="0"/>
                      <a:pt x="50" y="0"/>
                    </a:cubicBezTo>
                    <a:cubicBezTo>
                      <a:pt x="49" y="2"/>
                      <a:pt x="38" y="1"/>
                      <a:pt x="38" y="1"/>
                    </a:cubicBezTo>
                    <a:lnTo>
                      <a:pt x="38" y="3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4" name="Freeform 547"/>
              <p:cNvSpPr>
                <a:spLocks/>
              </p:cNvSpPr>
              <p:nvPr/>
            </p:nvSpPr>
            <p:spPr bwMode="auto">
              <a:xfrm>
                <a:off x="631" y="1781"/>
                <a:ext cx="5" cy="43"/>
              </a:xfrm>
              <a:custGeom>
                <a:avLst/>
                <a:gdLst>
                  <a:gd name="T0" fmla="*/ 0 w 2"/>
                  <a:gd name="T1" fmla="*/ 0 h 16"/>
                  <a:gd name="T2" fmla="*/ 83 w 2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6">
                    <a:moveTo>
                      <a:pt x="0" y="0"/>
                    </a:moveTo>
                    <a:cubicBezTo>
                      <a:pt x="2" y="5"/>
                      <a:pt x="1" y="15"/>
                      <a:pt x="2" y="1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5" name="Freeform 548"/>
              <p:cNvSpPr>
                <a:spLocks/>
              </p:cNvSpPr>
              <p:nvPr/>
            </p:nvSpPr>
            <p:spPr bwMode="auto">
              <a:xfrm>
                <a:off x="768" y="1728"/>
                <a:ext cx="60" cy="64"/>
              </a:xfrm>
              <a:custGeom>
                <a:avLst/>
                <a:gdLst>
                  <a:gd name="T0" fmla="*/ 550 w 24"/>
                  <a:gd name="T1" fmla="*/ 547 h 24"/>
                  <a:gd name="T2" fmla="*/ 0 w 24"/>
                  <a:gd name="T3" fmla="*/ 0 h 24"/>
                  <a:gd name="T4" fmla="*/ 283 w 24"/>
                  <a:gd name="T5" fmla="*/ 397 h 24"/>
                  <a:gd name="T6" fmla="*/ 783 w 24"/>
                  <a:gd name="T7" fmla="*/ 1216 h 24"/>
                  <a:gd name="T8" fmla="*/ 863 w 24"/>
                  <a:gd name="T9" fmla="*/ 819 h 24"/>
                  <a:gd name="T10" fmla="*/ 550 w 24"/>
                  <a:gd name="T11" fmla="*/ 547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4">
                    <a:moveTo>
                      <a:pt x="14" y="11"/>
                    </a:moveTo>
                    <a:cubicBezTo>
                      <a:pt x="10" y="8"/>
                      <a:pt x="4" y="2"/>
                      <a:pt x="0" y="0"/>
                    </a:cubicBezTo>
                    <a:cubicBezTo>
                      <a:pt x="2" y="2"/>
                      <a:pt x="4" y="5"/>
                      <a:pt x="7" y="8"/>
                    </a:cubicBezTo>
                    <a:cubicBezTo>
                      <a:pt x="12" y="16"/>
                      <a:pt x="21" y="20"/>
                      <a:pt x="20" y="24"/>
                    </a:cubicBezTo>
                    <a:cubicBezTo>
                      <a:pt x="20" y="24"/>
                      <a:pt x="24" y="20"/>
                      <a:pt x="22" y="16"/>
                    </a:cubicBezTo>
                    <a:cubicBezTo>
                      <a:pt x="22" y="14"/>
                      <a:pt x="18" y="14"/>
                      <a:pt x="14" y="11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6" name="Freeform 549"/>
              <p:cNvSpPr>
                <a:spLocks/>
              </p:cNvSpPr>
              <p:nvPr/>
            </p:nvSpPr>
            <p:spPr bwMode="auto">
              <a:xfrm>
                <a:off x="1626" y="1797"/>
                <a:ext cx="48" cy="51"/>
              </a:xfrm>
              <a:custGeom>
                <a:avLst/>
                <a:gdLst>
                  <a:gd name="T0" fmla="*/ 728 w 19"/>
                  <a:gd name="T1" fmla="*/ 0 h 19"/>
                  <a:gd name="T2" fmla="*/ 0 w 19"/>
                  <a:gd name="T3" fmla="*/ 988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19">
                    <a:moveTo>
                      <a:pt x="18" y="0"/>
                    </a:moveTo>
                    <a:cubicBezTo>
                      <a:pt x="19" y="6"/>
                      <a:pt x="8" y="16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7" name="Freeform 550"/>
              <p:cNvSpPr>
                <a:spLocks/>
              </p:cNvSpPr>
              <p:nvPr/>
            </p:nvSpPr>
            <p:spPr bwMode="auto">
              <a:xfrm>
                <a:off x="1603" y="1816"/>
                <a:ext cx="13" cy="27"/>
              </a:xfrm>
              <a:custGeom>
                <a:avLst/>
                <a:gdLst>
                  <a:gd name="T0" fmla="*/ 0 w 5"/>
                  <a:gd name="T1" fmla="*/ 0 h 10"/>
                  <a:gd name="T2" fmla="*/ 229 w 5"/>
                  <a:gd name="T3" fmla="*/ 532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cubicBezTo>
                      <a:pt x="4" y="6"/>
                      <a:pt x="3" y="8"/>
                      <a:pt x="5" y="1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8" name="Freeform 551"/>
              <p:cNvSpPr>
                <a:spLocks/>
              </p:cNvSpPr>
              <p:nvPr/>
            </p:nvSpPr>
            <p:spPr bwMode="auto">
              <a:xfrm>
                <a:off x="1588" y="1840"/>
                <a:ext cx="20" cy="16"/>
              </a:xfrm>
              <a:custGeom>
                <a:avLst/>
                <a:gdLst>
                  <a:gd name="T0" fmla="*/ 0 w 8"/>
                  <a:gd name="T1" fmla="*/ 205 h 6"/>
                  <a:gd name="T2" fmla="*/ 313 w 8"/>
                  <a:gd name="T3" fmla="*/ 30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6">
                    <a:moveTo>
                      <a:pt x="0" y="4"/>
                    </a:moveTo>
                    <a:cubicBezTo>
                      <a:pt x="4" y="0"/>
                      <a:pt x="8" y="6"/>
                      <a:pt x="8" y="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79" name="Freeform 552"/>
              <p:cNvSpPr>
                <a:spLocks/>
              </p:cNvSpPr>
              <p:nvPr/>
            </p:nvSpPr>
            <p:spPr bwMode="auto">
              <a:xfrm>
                <a:off x="638" y="1811"/>
                <a:ext cx="75" cy="24"/>
              </a:xfrm>
              <a:custGeom>
                <a:avLst/>
                <a:gdLst>
                  <a:gd name="T0" fmla="*/ 0 w 30"/>
                  <a:gd name="T1" fmla="*/ 0 h 9"/>
                  <a:gd name="T2" fmla="*/ 988 w 30"/>
                  <a:gd name="T3" fmla="*/ 363 h 9"/>
                  <a:gd name="T4" fmla="*/ 1175 w 30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9">
                    <a:moveTo>
                      <a:pt x="0" y="0"/>
                    </a:moveTo>
                    <a:cubicBezTo>
                      <a:pt x="12" y="9"/>
                      <a:pt x="21" y="8"/>
                      <a:pt x="25" y="7"/>
                    </a:cubicBezTo>
                    <a:cubicBezTo>
                      <a:pt x="29" y="5"/>
                      <a:pt x="30" y="0"/>
                      <a:pt x="30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0" name="Freeform 553"/>
              <p:cNvSpPr>
                <a:spLocks/>
              </p:cNvSpPr>
              <p:nvPr/>
            </p:nvSpPr>
            <p:spPr bwMode="auto">
              <a:xfrm>
                <a:off x="613" y="1792"/>
                <a:ext cx="18" cy="8"/>
              </a:xfrm>
              <a:custGeom>
                <a:avLst/>
                <a:gdLst>
                  <a:gd name="T0" fmla="*/ 0 w 7"/>
                  <a:gd name="T1" fmla="*/ 0 h 3"/>
                  <a:gd name="T2" fmla="*/ 303 w 7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4" y="3"/>
                      <a:pt x="7" y="2"/>
                      <a:pt x="7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1" name="Freeform 554"/>
              <p:cNvSpPr>
                <a:spLocks/>
              </p:cNvSpPr>
              <p:nvPr/>
            </p:nvSpPr>
            <p:spPr bwMode="auto">
              <a:xfrm>
                <a:off x="1976" y="1411"/>
                <a:ext cx="135" cy="26"/>
              </a:xfrm>
              <a:custGeom>
                <a:avLst/>
                <a:gdLst>
                  <a:gd name="T0" fmla="*/ 2113 w 54"/>
                  <a:gd name="T1" fmla="*/ 460 h 10"/>
                  <a:gd name="T2" fmla="*/ 625 w 54"/>
                  <a:gd name="T3" fmla="*/ 0 h 10"/>
                  <a:gd name="T4" fmla="*/ 0 w 54"/>
                  <a:gd name="T5" fmla="*/ 8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" h="10">
                    <a:moveTo>
                      <a:pt x="54" y="10"/>
                    </a:moveTo>
                    <a:cubicBezTo>
                      <a:pt x="42" y="10"/>
                      <a:pt x="28" y="0"/>
                      <a:pt x="16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2" name="Freeform 555"/>
              <p:cNvSpPr>
                <a:spLocks/>
              </p:cNvSpPr>
              <p:nvPr/>
            </p:nvSpPr>
            <p:spPr bwMode="auto">
              <a:xfrm>
                <a:off x="2129" y="1328"/>
                <a:ext cx="65" cy="107"/>
              </a:xfrm>
              <a:custGeom>
                <a:avLst/>
                <a:gdLst>
                  <a:gd name="T0" fmla="*/ 1020 w 26"/>
                  <a:gd name="T1" fmla="*/ 0 h 40"/>
                  <a:gd name="T2" fmla="*/ 625 w 26"/>
                  <a:gd name="T3" fmla="*/ 559 h 40"/>
                  <a:gd name="T4" fmla="*/ 313 w 26"/>
                  <a:gd name="T5" fmla="*/ 1338 h 40"/>
                  <a:gd name="T6" fmla="*/ 125 w 26"/>
                  <a:gd name="T7" fmla="*/ 2046 h 4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40">
                    <a:moveTo>
                      <a:pt x="26" y="0"/>
                    </a:moveTo>
                    <a:cubicBezTo>
                      <a:pt x="19" y="0"/>
                      <a:pt x="18" y="6"/>
                      <a:pt x="16" y="11"/>
                    </a:cubicBezTo>
                    <a:cubicBezTo>
                      <a:pt x="13" y="16"/>
                      <a:pt x="12" y="20"/>
                      <a:pt x="8" y="26"/>
                    </a:cubicBezTo>
                    <a:cubicBezTo>
                      <a:pt x="4" y="32"/>
                      <a:pt x="0" y="39"/>
                      <a:pt x="3" y="4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3" name="Freeform 556"/>
              <p:cNvSpPr>
                <a:spLocks/>
              </p:cNvSpPr>
              <p:nvPr/>
            </p:nvSpPr>
            <p:spPr bwMode="auto">
              <a:xfrm>
                <a:off x="2149" y="1352"/>
                <a:ext cx="35" cy="64"/>
              </a:xfrm>
              <a:custGeom>
                <a:avLst/>
                <a:gdLst>
                  <a:gd name="T0" fmla="*/ 550 w 14"/>
                  <a:gd name="T1" fmla="*/ 93 h 24"/>
                  <a:gd name="T2" fmla="*/ 238 w 14"/>
                  <a:gd name="T3" fmla="*/ 704 h 24"/>
                  <a:gd name="T4" fmla="*/ 50 w 14"/>
                  <a:gd name="T5" fmla="*/ 1216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4">
                    <a:moveTo>
                      <a:pt x="14" y="2"/>
                    </a:moveTo>
                    <a:cubicBezTo>
                      <a:pt x="11" y="0"/>
                      <a:pt x="9" y="9"/>
                      <a:pt x="6" y="14"/>
                    </a:cubicBezTo>
                    <a:cubicBezTo>
                      <a:pt x="3" y="19"/>
                      <a:pt x="0" y="22"/>
                      <a:pt x="1" y="24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4" name="Freeform 557"/>
              <p:cNvSpPr>
                <a:spLocks/>
              </p:cNvSpPr>
              <p:nvPr/>
            </p:nvSpPr>
            <p:spPr bwMode="auto">
              <a:xfrm>
                <a:off x="2176" y="1355"/>
                <a:ext cx="23" cy="42"/>
              </a:xfrm>
              <a:custGeom>
                <a:avLst/>
                <a:gdLst>
                  <a:gd name="T0" fmla="*/ 302 w 9"/>
                  <a:gd name="T1" fmla="*/ 89 h 16"/>
                  <a:gd name="T2" fmla="*/ 0 w 9"/>
                  <a:gd name="T3" fmla="*/ 75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6">
                    <a:moveTo>
                      <a:pt x="7" y="2"/>
                    </a:moveTo>
                    <a:cubicBezTo>
                      <a:pt x="9" y="0"/>
                      <a:pt x="5" y="10"/>
                      <a:pt x="0" y="1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5" name="Freeform 558"/>
              <p:cNvSpPr>
                <a:spLocks/>
              </p:cNvSpPr>
              <p:nvPr/>
            </p:nvSpPr>
            <p:spPr bwMode="auto">
              <a:xfrm>
                <a:off x="1751" y="1520"/>
                <a:ext cx="100" cy="19"/>
              </a:xfrm>
              <a:custGeom>
                <a:avLst/>
                <a:gdLst>
                  <a:gd name="T0" fmla="*/ 0 w 40"/>
                  <a:gd name="T1" fmla="*/ 383 h 7"/>
                  <a:gd name="T2" fmla="*/ 1563 w 40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0" h="7">
                    <a:moveTo>
                      <a:pt x="0" y="7"/>
                    </a:moveTo>
                    <a:cubicBezTo>
                      <a:pt x="16" y="4"/>
                      <a:pt x="26" y="0"/>
                      <a:pt x="40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6" name="Freeform 559"/>
              <p:cNvSpPr>
                <a:spLocks/>
              </p:cNvSpPr>
              <p:nvPr/>
            </p:nvSpPr>
            <p:spPr bwMode="auto">
              <a:xfrm>
                <a:off x="1966" y="1245"/>
                <a:ext cx="23" cy="27"/>
              </a:xfrm>
              <a:custGeom>
                <a:avLst/>
                <a:gdLst>
                  <a:gd name="T0" fmla="*/ 0 w 9"/>
                  <a:gd name="T1" fmla="*/ 103 h 10"/>
                  <a:gd name="T2" fmla="*/ 332 w 9"/>
                  <a:gd name="T3" fmla="*/ 429 h 10"/>
                  <a:gd name="T4" fmla="*/ 0 w 9"/>
                  <a:gd name="T5" fmla="*/ 10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2"/>
                    </a:moveTo>
                    <a:cubicBezTo>
                      <a:pt x="0" y="10"/>
                      <a:pt x="8" y="8"/>
                      <a:pt x="8" y="8"/>
                    </a:cubicBezTo>
                    <a:cubicBezTo>
                      <a:pt x="9" y="4"/>
                      <a:pt x="1" y="0"/>
                      <a:pt x="0" y="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7" name="Freeform 560"/>
              <p:cNvSpPr>
                <a:spLocks/>
              </p:cNvSpPr>
              <p:nvPr/>
            </p:nvSpPr>
            <p:spPr bwMode="auto">
              <a:xfrm>
                <a:off x="1914" y="1037"/>
                <a:ext cx="25" cy="43"/>
              </a:xfrm>
              <a:custGeom>
                <a:avLst/>
                <a:gdLst>
                  <a:gd name="T0" fmla="*/ 395 w 10"/>
                  <a:gd name="T1" fmla="*/ 0 h 16"/>
                  <a:gd name="T2" fmla="*/ 0 w 10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16">
                    <a:moveTo>
                      <a:pt x="10" y="0"/>
                    </a:moveTo>
                    <a:cubicBezTo>
                      <a:pt x="4" y="8"/>
                      <a:pt x="5" y="13"/>
                      <a:pt x="0" y="1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8" name="Freeform 561"/>
              <p:cNvSpPr>
                <a:spLocks/>
              </p:cNvSpPr>
              <p:nvPr/>
            </p:nvSpPr>
            <p:spPr bwMode="auto">
              <a:xfrm>
                <a:off x="1493" y="1797"/>
                <a:ext cx="23" cy="6"/>
              </a:xfrm>
              <a:custGeom>
                <a:avLst/>
                <a:gdLst>
                  <a:gd name="T0" fmla="*/ 0 w 9"/>
                  <a:gd name="T1" fmla="*/ 0 h 2"/>
                  <a:gd name="T2" fmla="*/ 386 w 9"/>
                  <a:gd name="T3" fmla="*/ 16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6" y="0"/>
                      <a:pt x="9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89" name="Freeform 562"/>
              <p:cNvSpPr>
                <a:spLocks/>
              </p:cNvSpPr>
              <p:nvPr/>
            </p:nvSpPr>
            <p:spPr bwMode="auto">
              <a:xfrm>
                <a:off x="1541" y="1784"/>
                <a:ext cx="17" cy="32"/>
              </a:xfrm>
              <a:custGeom>
                <a:avLst/>
                <a:gdLst>
                  <a:gd name="T0" fmla="*/ 211 w 7"/>
                  <a:gd name="T1" fmla="*/ 0 h 12"/>
                  <a:gd name="T2" fmla="*/ 0 w 7"/>
                  <a:gd name="T3" fmla="*/ 605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6" y="0"/>
                    </a:moveTo>
                    <a:cubicBezTo>
                      <a:pt x="7" y="4"/>
                      <a:pt x="3" y="10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0" name="Freeform 563"/>
              <p:cNvSpPr>
                <a:spLocks/>
              </p:cNvSpPr>
              <p:nvPr/>
            </p:nvSpPr>
            <p:spPr bwMode="auto">
              <a:xfrm>
                <a:off x="716" y="1763"/>
                <a:ext cx="20" cy="8"/>
              </a:xfrm>
              <a:custGeom>
                <a:avLst/>
                <a:gdLst>
                  <a:gd name="T0" fmla="*/ 0 w 8"/>
                  <a:gd name="T1" fmla="*/ 0 h 3"/>
                  <a:gd name="T2" fmla="*/ 313 w 8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3" y="3"/>
                      <a:pt x="8" y="2"/>
                      <a:pt x="8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1" name="Freeform 564"/>
              <p:cNvSpPr>
                <a:spLocks/>
              </p:cNvSpPr>
              <p:nvPr/>
            </p:nvSpPr>
            <p:spPr bwMode="auto">
              <a:xfrm>
                <a:off x="748" y="1760"/>
                <a:ext cx="45" cy="13"/>
              </a:xfrm>
              <a:custGeom>
                <a:avLst/>
                <a:gdLst>
                  <a:gd name="T0" fmla="*/ 0 w 18"/>
                  <a:gd name="T1" fmla="*/ 229 h 5"/>
                  <a:gd name="T2" fmla="*/ 708 w 1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5">
                    <a:moveTo>
                      <a:pt x="0" y="5"/>
                    </a:moveTo>
                    <a:cubicBezTo>
                      <a:pt x="6" y="5"/>
                      <a:pt x="18" y="0"/>
                      <a:pt x="18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2" name="Freeform 565"/>
              <p:cNvSpPr>
                <a:spLocks/>
              </p:cNvSpPr>
              <p:nvPr/>
            </p:nvSpPr>
            <p:spPr bwMode="auto">
              <a:xfrm>
                <a:off x="801" y="1757"/>
                <a:ext cx="2" cy="8"/>
              </a:xfrm>
              <a:custGeom>
                <a:avLst/>
                <a:gdLst>
                  <a:gd name="T0" fmla="*/ 0 w 1"/>
                  <a:gd name="T1" fmla="*/ 149 h 3"/>
                  <a:gd name="T2" fmla="*/ 16 w 1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0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3" name="Freeform 566"/>
              <p:cNvSpPr>
                <a:spLocks/>
              </p:cNvSpPr>
              <p:nvPr/>
            </p:nvSpPr>
            <p:spPr bwMode="auto">
              <a:xfrm>
                <a:off x="706" y="1827"/>
                <a:ext cx="17" cy="29"/>
              </a:xfrm>
              <a:custGeom>
                <a:avLst/>
                <a:gdLst>
                  <a:gd name="T0" fmla="*/ 0 w 7"/>
                  <a:gd name="T1" fmla="*/ 0 h 11"/>
                  <a:gd name="T2" fmla="*/ 243 w 7"/>
                  <a:gd name="T3" fmla="*/ 527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1">
                    <a:moveTo>
                      <a:pt x="0" y="0"/>
                    </a:moveTo>
                    <a:cubicBezTo>
                      <a:pt x="1" y="3"/>
                      <a:pt x="5" y="9"/>
                      <a:pt x="7" y="11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4" name="Freeform 567"/>
              <p:cNvSpPr>
                <a:spLocks/>
              </p:cNvSpPr>
              <p:nvPr/>
            </p:nvSpPr>
            <p:spPr bwMode="auto">
              <a:xfrm>
                <a:off x="1981" y="1408"/>
                <a:ext cx="1" cy="8"/>
              </a:xfrm>
              <a:custGeom>
                <a:avLst/>
                <a:gdLst>
                  <a:gd name="T0" fmla="*/ 0 w 1"/>
                  <a:gd name="T1" fmla="*/ 149 h 3"/>
                  <a:gd name="T2" fmla="*/ 0 w 1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CEBE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5" name="Freeform 568"/>
              <p:cNvSpPr>
                <a:spLocks/>
              </p:cNvSpPr>
              <p:nvPr/>
            </p:nvSpPr>
            <p:spPr bwMode="auto">
              <a:xfrm>
                <a:off x="1976" y="1184"/>
                <a:ext cx="3" cy="11"/>
              </a:xfrm>
              <a:custGeom>
                <a:avLst/>
                <a:gdLst>
                  <a:gd name="T0" fmla="*/ 81 w 1"/>
                  <a:gd name="T1" fmla="*/ 228 h 4"/>
                  <a:gd name="T2" fmla="*/ 0 w 1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1" y="3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CEBE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496" name="Freeform 569"/>
              <p:cNvSpPr>
                <a:spLocks/>
              </p:cNvSpPr>
              <p:nvPr/>
            </p:nvSpPr>
            <p:spPr bwMode="auto">
              <a:xfrm>
                <a:off x="1751" y="1525"/>
                <a:ext cx="15" cy="16"/>
              </a:xfrm>
              <a:custGeom>
                <a:avLst/>
                <a:gdLst>
                  <a:gd name="T0" fmla="*/ 50 w 6"/>
                  <a:gd name="T1" fmla="*/ 307 h 6"/>
                  <a:gd name="T2" fmla="*/ 125 w 6"/>
                  <a:gd name="T3" fmla="*/ 0 h 6"/>
                  <a:gd name="T4" fmla="*/ 238 w 6"/>
                  <a:gd name="T5" fmla="*/ 205 h 6"/>
                  <a:gd name="T6" fmla="*/ 238 w 6"/>
                  <a:gd name="T7" fmla="*/ 248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1" y="6"/>
                    </a:moveTo>
                    <a:cubicBezTo>
                      <a:pt x="1" y="4"/>
                      <a:pt x="0" y="0"/>
                      <a:pt x="3" y="0"/>
                    </a:cubicBezTo>
                    <a:cubicBezTo>
                      <a:pt x="6" y="0"/>
                      <a:pt x="5" y="3"/>
                      <a:pt x="6" y="4"/>
                    </a:cubicBezTo>
                    <a:cubicBezTo>
                      <a:pt x="6" y="5"/>
                      <a:pt x="6" y="6"/>
                      <a:pt x="6" y="5"/>
                    </a:cubicBezTo>
                  </a:path>
                </a:pathLst>
              </a:custGeom>
              <a:noFill/>
              <a:ln w="7938" cap="rnd">
                <a:solidFill>
                  <a:srgbClr val="F6E6E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497" name="ZoneTexte 496"/>
            <p:cNvSpPr txBox="1"/>
            <p:nvPr/>
          </p:nvSpPr>
          <p:spPr>
            <a:xfrm>
              <a:off x="317407" y="706199"/>
              <a:ext cx="34178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8" name="ZoneTexte 497"/>
            <p:cNvSpPr txBox="1"/>
            <p:nvPr/>
          </p:nvSpPr>
          <p:spPr>
            <a:xfrm>
              <a:off x="671630" y="791928"/>
              <a:ext cx="2956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9" name="ZoneTexte 498"/>
            <p:cNvSpPr txBox="1"/>
            <p:nvPr/>
          </p:nvSpPr>
          <p:spPr>
            <a:xfrm>
              <a:off x="480400" y="196948"/>
              <a:ext cx="64084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 1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00" name="Connecteur droit avec flèche 499"/>
            <p:cNvCxnSpPr>
              <a:stCxn id="497" idx="0"/>
            </p:cNvCxnSpPr>
            <p:nvPr/>
          </p:nvCxnSpPr>
          <p:spPr>
            <a:xfrm flipV="1">
              <a:off x="488301" y="662005"/>
              <a:ext cx="140018" cy="44194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01" name="Connecteur droit avec flèche 500"/>
            <p:cNvCxnSpPr>
              <a:stCxn id="498" idx="0"/>
            </p:cNvCxnSpPr>
            <p:nvPr/>
          </p:nvCxnSpPr>
          <p:spPr>
            <a:xfrm flipH="1" flipV="1">
              <a:off x="796672" y="646979"/>
              <a:ext cx="22802" cy="144949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502" name="Groupe 501"/>
            <p:cNvGrpSpPr/>
            <p:nvPr/>
          </p:nvGrpSpPr>
          <p:grpSpPr>
            <a:xfrm>
              <a:off x="1309512" y="1175454"/>
              <a:ext cx="760319" cy="473467"/>
              <a:chOff x="6836081" y="1100801"/>
              <a:chExt cx="848357" cy="558631"/>
            </a:xfrm>
          </p:grpSpPr>
          <p:sp>
            <p:nvSpPr>
              <p:cNvPr id="503" name="ZoneTexte 502"/>
              <p:cNvSpPr txBox="1"/>
              <p:nvPr/>
            </p:nvSpPr>
            <p:spPr>
              <a:xfrm>
                <a:off x="6909236" y="1100801"/>
                <a:ext cx="7752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Pig n°878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4" name="ZoneTexte 503"/>
              <p:cNvSpPr txBox="1"/>
              <p:nvPr/>
            </p:nvSpPr>
            <p:spPr>
              <a:xfrm>
                <a:off x="6909235" y="1276608"/>
                <a:ext cx="775203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Pig n°866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5" name="ZoneTexte 504"/>
              <p:cNvSpPr txBox="1"/>
              <p:nvPr/>
            </p:nvSpPr>
            <p:spPr>
              <a:xfrm>
                <a:off x="6909236" y="1443988"/>
                <a:ext cx="775202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Pig n°925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506" name="Rectangle 505"/>
              <p:cNvSpPr/>
              <p:nvPr/>
            </p:nvSpPr>
            <p:spPr>
              <a:xfrm rot="2664102">
                <a:off x="6849111" y="1344592"/>
                <a:ext cx="75267" cy="77273"/>
              </a:xfrm>
              <a:prstGeom prst="rect">
                <a:avLst/>
              </a:prstGeom>
              <a:solidFill>
                <a:schemeClr val="bg1"/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507" name="Triangle isocèle 506"/>
              <p:cNvSpPr/>
              <p:nvPr/>
            </p:nvSpPr>
            <p:spPr>
              <a:xfrm rot="10800000">
                <a:off x="6845138" y="1172746"/>
                <a:ext cx="85970" cy="85237"/>
              </a:xfrm>
              <a:prstGeom prst="triangle">
                <a:avLst/>
              </a:prstGeom>
              <a:solidFill>
                <a:schemeClr val="bg1"/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  <p:sp>
            <p:nvSpPr>
              <p:cNvPr id="508" name="Hexagone 507"/>
              <p:cNvSpPr/>
              <p:nvPr/>
            </p:nvSpPr>
            <p:spPr>
              <a:xfrm>
                <a:off x="6836081" y="1501433"/>
                <a:ext cx="103706" cy="88365"/>
              </a:xfrm>
              <a:prstGeom prst="hexagon">
                <a:avLst/>
              </a:prstGeom>
              <a:solidFill>
                <a:schemeClr val="bg1"/>
              </a:solidFill>
              <a:ln w="3175"/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fr-FR" sz="800"/>
              </a:p>
            </p:txBody>
          </p:sp>
        </p:grpSp>
        <p:grpSp>
          <p:nvGrpSpPr>
            <p:cNvPr id="509" name="Group 570"/>
            <p:cNvGrpSpPr>
              <a:grpSpLocks/>
            </p:cNvGrpSpPr>
            <p:nvPr/>
          </p:nvGrpSpPr>
          <p:grpSpPr bwMode="auto">
            <a:xfrm>
              <a:off x="504205" y="1213107"/>
              <a:ext cx="629134" cy="391805"/>
              <a:chOff x="336" y="677"/>
              <a:chExt cx="1895" cy="1203"/>
            </a:xfrm>
          </p:grpSpPr>
          <p:sp>
            <p:nvSpPr>
              <p:cNvPr id="510" name="Freeform 473"/>
              <p:cNvSpPr>
                <a:spLocks/>
              </p:cNvSpPr>
              <p:nvPr/>
            </p:nvSpPr>
            <p:spPr bwMode="auto">
              <a:xfrm>
                <a:off x="466" y="677"/>
                <a:ext cx="1765" cy="1200"/>
              </a:xfrm>
              <a:custGeom>
                <a:avLst/>
                <a:gdLst>
                  <a:gd name="T0" fmla="*/ 24220 w 706"/>
                  <a:gd name="T1" fmla="*/ 9651 h 450"/>
                  <a:gd name="T2" fmla="*/ 25783 w 706"/>
                  <a:gd name="T3" fmla="*/ 11528 h 450"/>
                  <a:gd name="T4" fmla="*/ 27113 w 706"/>
                  <a:gd name="T5" fmla="*/ 12288 h 450"/>
                  <a:gd name="T6" fmla="*/ 26613 w 706"/>
                  <a:gd name="T7" fmla="*/ 14051 h 450"/>
                  <a:gd name="T8" fmla="*/ 25708 w 706"/>
                  <a:gd name="T9" fmla="*/ 14413 h 450"/>
                  <a:gd name="T10" fmla="*/ 25158 w 706"/>
                  <a:gd name="T11" fmla="*/ 14869 h 450"/>
                  <a:gd name="T12" fmla="*/ 23595 w 706"/>
                  <a:gd name="T13" fmla="*/ 15267 h 450"/>
                  <a:gd name="T14" fmla="*/ 21645 w 706"/>
                  <a:gd name="T15" fmla="*/ 15987 h 450"/>
                  <a:gd name="T16" fmla="*/ 20395 w 706"/>
                  <a:gd name="T17" fmla="*/ 16840 h 450"/>
                  <a:gd name="T18" fmla="*/ 18645 w 706"/>
                  <a:gd name="T19" fmla="*/ 18205 h 450"/>
                  <a:gd name="T20" fmla="*/ 18333 w 706"/>
                  <a:gd name="T21" fmla="*/ 20024 h 450"/>
                  <a:gd name="T22" fmla="*/ 18833 w 706"/>
                  <a:gd name="T23" fmla="*/ 21240 h 450"/>
                  <a:gd name="T24" fmla="*/ 19500 w 706"/>
                  <a:gd name="T25" fmla="*/ 22243 h 450"/>
                  <a:gd name="T26" fmla="*/ 19458 w 706"/>
                  <a:gd name="T27" fmla="*/ 22549 h 450"/>
                  <a:gd name="T28" fmla="*/ 19063 w 706"/>
                  <a:gd name="T29" fmla="*/ 22243 h 450"/>
                  <a:gd name="T30" fmla="*/ 19220 w 706"/>
                  <a:gd name="T31" fmla="*/ 22664 h 450"/>
                  <a:gd name="T32" fmla="*/ 18208 w 706"/>
                  <a:gd name="T33" fmla="*/ 22549 h 450"/>
                  <a:gd name="T34" fmla="*/ 17970 w 706"/>
                  <a:gd name="T35" fmla="*/ 22093 h 450"/>
                  <a:gd name="T36" fmla="*/ 17708 w 706"/>
                  <a:gd name="T37" fmla="*/ 22664 h 450"/>
                  <a:gd name="T38" fmla="*/ 17425 w 706"/>
                  <a:gd name="T39" fmla="*/ 21901 h 450"/>
                  <a:gd name="T40" fmla="*/ 17158 w 706"/>
                  <a:gd name="T41" fmla="*/ 20787 h 450"/>
                  <a:gd name="T42" fmla="*/ 16770 w 706"/>
                  <a:gd name="T43" fmla="*/ 19720 h 450"/>
                  <a:gd name="T44" fmla="*/ 16563 w 706"/>
                  <a:gd name="T45" fmla="*/ 18296 h 450"/>
                  <a:gd name="T46" fmla="*/ 15938 w 706"/>
                  <a:gd name="T47" fmla="*/ 17144 h 450"/>
                  <a:gd name="T48" fmla="*/ 14770 w 706"/>
                  <a:gd name="T49" fmla="*/ 16931 h 450"/>
                  <a:gd name="T50" fmla="*/ 9345 w 706"/>
                  <a:gd name="T51" fmla="*/ 15112 h 450"/>
                  <a:gd name="T52" fmla="*/ 6563 w 706"/>
                  <a:gd name="T53" fmla="*/ 13448 h 450"/>
                  <a:gd name="T54" fmla="*/ 6220 w 706"/>
                  <a:gd name="T55" fmla="*/ 13291 h 450"/>
                  <a:gd name="T56" fmla="*/ 5750 w 706"/>
                  <a:gd name="T57" fmla="*/ 14016 h 450"/>
                  <a:gd name="T58" fmla="*/ 3488 w 706"/>
                  <a:gd name="T59" fmla="*/ 17843 h 450"/>
                  <a:gd name="T60" fmla="*/ 3283 w 706"/>
                  <a:gd name="T61" fmla="*/ 19720 h 450"/>
                  <a:gd name="T62" fmla="*/ 3645 w 706"/>
                  <a:gd name="T63" fmla="*/ 21141 h 450"/>
                  <a:gd name="T64" fmla="*/ 4270 w 706"/>
                  <a:gd name="T65" fmla="*/ 21845 h 450"/>
                  <a:gd name="T66" fmla="*/ 4300 w 706"/>
                  <a:gd name="T67" fmla="*/ 22357 h 450"/>
                  <a:gd name="T68" fmla="*/ 3988 w 706"/>
                  <a:gd name="T69" fmla="*/ 22301 h 450"/>
                  <a:gd name="T70" fmla="*/ 3958 w 706"/>
                  <a:gd name="T71" fmla="*/ 22605 h 450"/>
                  <a:gd name="T72" fmla="*/ 3563 w 706"/>
                  <a:gd name="T73" fmla="*/ 22605 h 450"/>
                  <a:gd name="T74" fmla="*/ 2813 w 706"/>
                  <a:gd name="T75" fmla="*/ 22357 h 450"/>
                  <a:gd name="T76" fmla="*/ 2658 w 706"/>
                  <a:gd name="T77" fmla="*/ 21752 h 450"/>
                  <a:gd name="T78" fmla="*/ 2395 w 706"/>
                  <a:gd name="T79" fmla="*/ 21448 h 450"/>
                  <a:gd name="T80" fmla="*/ 2270 w 706"/>
                  <a:gd name="T81" fmla="*/ 20685 h 450"/>
                  <a:gd name="T82" fmla="*/ 2083 w 706"/>
                  <a:gd name="T83" fmla="*/ 19059 h 450"/>
                  <a:gd name="T84" fmla="*/ 1408 w 706"/>
                  <a:gd name="T85" fmla="*/ 16931 h 450"/>
                  <a:gd name="T86" fmla="*/ 1645 w 706"/>
                  <a:gd name="T87" fmla="*/ 15680 h 450"/>
                  <a:gd name="T88" fmla="*/ 1533 w 706"/>
                  <a:gd name="T89" fmla="*/ 14357 h 450"/>
                  <a:gd name="T90" fmla="*/ 283 w 706"/>
                  <a:gd name="T91" fmla="*/ 11584 h 450"/>
                  <a:gd name="T92" fmla="*/ 0 w 706"/>
                  <a:gd name="T93" fmla="*/ 8397 h 450"/>
                  <a:gd name="T94" fmla="*/ 833 w 706"/>
                  <a:gd name="T95" fmla="*/ 4949 h 450"/>
                  <a:gd name="T96" fmla="*/ 19375 w 706"/>
                  <a:gd name="T97" fmla="*/ 4757 h 450"/>
                  <a:gd name="T98" fmla="*/ 22033 w 706"/>
                  <a:gd name="T99" fmla="*/ 6520 h 450"/>
                  <a:gd name="T100" fmla="*/ 23020 w 706"/>
                  <a:gd name="T101" fmla="*/ 6827 h 450"/>
                  <a:gd name="T102" fmla="*/ 24738 w 706"/>
                  <a:gd name="T103" fmla="*/ 6221 h 450"/>
                  <a:gd name="T104" fmla="*/ 25783 w 706"/>
                  <a:gd name="T105" fmla="*/ 6280 h 450"/>
                  <a:gd name="T106" fmla="*/ 25595 w 706"/>
                  <a:gd name="T107" fmla="*/ 7339 h 450"/>
                  <a:gd name="T108" fmla="*/ 25000 w 706"/>
                  <a:gd name="T109" fmla="*/ 8853 h 450"/>
                  <a:gd name="T110" fmla="*/ 24300 w 706"/>
                  <a:gd name="T111" fmla="*/ 9613 h 450"/>
                  <a:gd name="T112" fmla="*/ 23488 w 706"/>
                  <a:gd name="T113" fmla="*/ 9805 h 4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706" h="450">
                    <a:moveTo>
                      <a:pt x="620" y="191"/>
                    </a:moveTo>
                    <a:cubicBezTo>
                      <a:pt x="620" y="205"/>
                      <a:pt x="639" y="217"/>
                      <a:pt x="660" y="228"/>
                    </a:cubicBezTo>
                    <a:cubicBezTo>
                      <a:pt x="682" y="238"/>
                      <a:pt x="682" y="241"/>
                      <a:pt x="694" y="243"/>
                    </a:cubicBezTo>
                    <a:cubicBezTo>
                      <a:pt x="706" y="246"/>
                      <a:pt x="688" y="273"/>
                      <a:pt x="681" y="278"/>
                    </a:cubicBezTo>
                    <a:cubicBezTo>
                      <a:pt x="675" y="283"/>
                      <a:pt x="669" y="286"/>
                      <a:pt x="658" y="285"/>
                    </a:cubicBezTo>
                    <a:cubicBezTo>
                      <a:pt x="658" y="285"/>
                      <a:pt x="658" y="291"/>
                      <a:pt x="644" y="294"/>
                    </a:cubicBezTo>
                    <a:cubicBezTo>
                      <a:pt x="630" y="298"/>
                      <a:pt x="626" y="298"/>
                      <a:pt x="604" y="302"/>
                    </a:cubicBezTo>
                    <a:cubicBezTo>
                      <a:pt x="573" y="307"/>
                      <a:pt x="586" y="310"/>
                      <a:pt x="554" y="316"/>
                    </a:cubicBezTo>
                    <a:cubicBezTo>
                      <a:pt x="545" y="320"/>
                      <a:pt x="536" y="330"/>
                      <a:pt x="522" y="333"/>
                    </a:cubicBezTo>
                    <a:cubicBezTo>
                      <a:pt x="507" y="337"/>
                      <a:pt x="484" y="347"/>
                      <a:pt x="477" y="360"/>
                    </a:cubicBezTo>
                    <a:cubicBezTo>
                      <a:pt x="474" y="367"/>
                      <a:pt x="468" y="380"/>
                      <a:pt x="469" y="396"/>
                    </a:cubicBezTo>
                    <a:cubicBezTo>
                      <a:pt x="471" y="412"/>
                      <a:pt x="477" y="417"/>
                      <a:pt x="482" y="420"/>
                    </a:cubicBezTo>
                    <a:cubicBezTo>
                      <a:pt x="487" y="424"/>
                      <a:pt x="495" y="435"/>
                      <a:pt x="499" y="440"/>
                    </a:cubicBezTo>
                    <a:cubicBezTo>
                      <a:pt x="501" y="443"/>
                      <a:pt x="500" y="443"/>
                      <a:pt x="498" y="446"/>
                    </a:cubicBezTo>
                    <a:cubicBezTo>
                      <a:pt x="496" y="448"/>
                      <a:pt x="492" y="440"/>
                      <a:pt x="488" y="440"/>
                    </a:cubicBezTo>
                    <a:cubicBezTo>
                      <a:pt x="491" y="442"/>
                      <a:pt x="494" y="448"/>
                      <a:pt x="492" y="448"/>
                    </a:cubicBezTo>
                    <a:cubicBezTo>
                      <a:pt x="489" y="449"/>
                      <a:pt x="472" y="448"/>
                      <a:pt x="466" y="446"/>
                    </a:cubicBezTo>
                    <a:cubicBezTo>
                      <a:pt x="460" y="444"/>
                      <a:pt x="464" y="436"/>
                      <a:pt x="460" y="437"/>
                    </a:cubicBezTo>
                    <a:cubicBezTo>
                      <a:pt x="455" y="438"/>
                      <a:pt x="457" y="450"/>
                      <a:pt x="453" y="448"/>
                    </a:cubicBezTo>
                    <a:cubicBezTo>
                      <a:pt x="450" y="447"/>
                      <a:pt x="449" y="441"/>
                      <a:pt x="446" y="433"/>
                    </a:cubicBezTo>
                    <a:cubicBezTo>
                      <a:pt x="444" y="425"/>
                      <a:pt x="440" y="422"/>
                      <a:pt x="439" y="411"/>
                    </a:cubicBezTo>
                    <a:cubicBezTo>
                      <a:pt x="439" y="399"/>
                      <a:pt x="429" y="400"/>
                      <a:pt x="429" y="390"/>
                    </a:cubicBezTo>
                    <a:cubicBezTo>
                      <a:pt x="428" y="380"/>
                      <a:pt x="432" y="368"/>
                      <a:pt x="424" y="362"/>
                    </a:cubicBezTo>
                    <a:cubicBezTo>
                      <a:pt x="416" y="356"/>
                      <a:pt x="418" y="343"/>
                      <a:pt x="408" y="339"/>
                    </a:cubicBezTo>
                    <a:cubicBezTo>
                      <a:pt x="401" y="336"/>
                      <a:pt x="397" y="338"/>
                      <a:pt x="378" y="335"/>
                    </a:cubicBezTo>
                    <a:cubicBezTo>
                      <a:pt x="372" y="335"/>
                      <a:pt x="292" y="313"/>
                      <a:pt x="239" y="299"/>
                    </a:cubicBezTo>
                    <a:cubicBezTo>
                      <a:pt x="192" y="286"/>
                      <a:pt x="170" y="267"/>
                      <a:pt x="168" y="266"/>
                    </a:cubicBezTo>
                    <a:cubicBezTo>
                      <a:pt x="164" y="264"/>
                      <a:pt x="161" y="263"/>
                      <a:pt x="159" y="263"/>
                    </a:cubicBezTo>
                    <a:cubicBezTo>
                      <a:pt x="153" y="263"/>
                      <a:pt x="150" y="269"/>
                      <a:pt x="147" y="277"/>
                    </a:cubicBezTo>
                    <a:cubicBezTo>
                      <a:pt x="131" y="307"/>
                      <a:pt x="95" y="341"/>
                      <a:pt x="89" y="353"/>
                    </a:cubicBezTo>
                    <a:cubicBezTo>
                      <a:pt x="84" y="364"/>
                      <a:pt x="83" y="375"/>
                      <a:pt x="84" y="390"/>
                    </a:cubicBezTo>
                    <a:cubicBezTo>
                      <a:pt x="85" y="405"/>
                      <a:pt x="88" y="413"/>
                      <a:pt x="93" y="418"/>
                    </a:cubicBezTo>
                    <a:cubicBezTo>
                      <a:pt x="98" y="423"/>
                      <a:pt x="107" y="429"/>
                      <a:pt x="109" y="432"/>
                    </a:cubicBezTo>
                    <a:cubicBezTo>
                      <a:pt x="111" y="435"/>
                      <a:pt x="110" y="442"/>
                      <a:pt x="110" y="442"/>
                    </a:cubicBezTo>
                    <a:cubicBezTo>
                      <a:pt x="110" y="442"/>
                      <a:pt x="107" y="444"/>
                      <a:pt x="102" y="441"/>
                    </a:cubicBezTo>
                    <a:cubicBezTo>
                      <a:pt x="102" y="441"/>
                      <a:pt x="104" y="445"/>
                      <a:pt x="101" y="447"/>
                    </a:cubicBezTo>
                    <a:cubicBezTo>
                      <a:pt x="99" y="448"/>
                      <a:pt x="98" y="450"/>
                      <a:pt x="91" y="447"/>
                    </a:cubicBezTo>
                    <a:cubicBezTo>
                      <a:pt x="84" y="444"/>
                      <a:pt x="77" y="443"/>
                      <a:pt x="72" y="442"/>
                    </a:cubicBezTo>
                    <a:cubicBezTo>
                      <a:pt x="67" y="441"/>
                      <a:pt x="69" y="436"/>
                      <a:pt x="68" y="430"/>
                    </a:cubicBezTo>
                    <a:cubicBezTo>
                      <a:pt x="68" y="423"/>
                      <a:pt x="66" y="426"/>
                      <a:pt x="61" y="424"/>
                    </a:cubicBezTo>
                    <a:cubicBezTo>
                      <a:pt x="57" y="422"/>
                      <a:pt x="58" y="421"/>
                      <a:pt x="58" y="409"/>
                    </a:cubicBezTo>
                    <a:cubicBezTo>
                      <a:pt x="59" y="396"/>
                      <a:pt x="56" y="388"/>
                      <a:pt x="53" y="377"/>
                    </a:cubicBezTo>
                    <a:cubicBezTo>
                      <a:pt x="50" y="365"/>
                      <a:pt x="40" y="345"/>
                      <a:pt x="36" y="335"/>
                    </a:cubicBezTo>
                    <a:cubicBezTo>
                      <a:pt x="33" y="325"/>
                      <a:pt x="39" y="319"/>
                      <a:pt x="42" y="310"/>
                    </a:cubicBezTo>
                    <a:cubicBezTo>
                      <a:pt x="45" y="301"/>
                      <a:pt x="46" y="297"/>
                      <a:pt x="39" y="284"/>
                    </a:cubicBezTo>
                    <a:cubicBezTo>
                      <a:pt x="32" y="270"/>
                      <a:pt x="14" y="255"/>
                      <a:pt x="7" y="229"/>
                    </a:cubicBezTo>
                    <a:cubicBezTo>
                      <a:pt x="2" y="212"/>
                      <a:pt x="0" y="173"/>
                      <a:pt x="0" y="166"/>
                    </a:cubicBezTo>
                    <a:cubicBezTo>
                      <a:pt x="0" y="129"/>
                      <a:pt x="10" y="109"/>
                      <a:pt x="21" y="98"/>
                    </a:cubicBezTo>
                    <a:cubicBezTo>
                      <a:pt x="84" y="27"/>
                      <a:pt x="254" y="0"/>
                      <a:pt x="496" y="94"/>
                    </a:cubicBezTo>
                    <a:cubicBezTo>
                      <a:pt x="519" y="103"/>
                      <a:pt x="544" y="115"/>
                      <a:pt x="564" y="129"/>
                    </a:cubicBezTo>
                    <a:cubicBezTo>
                      <a:pt x="570" y="134"/>
                      <a:pt x="585" y="141"/>
                      <a:pt x="589" y="135"/>
                    </a:cubicBezTo>
                    <a:cubicBezTo>
                      <a:pt x="600" y="119"/>
                      <a:pt x="618" y="124"/>
                      <a:pt x="633" y="123"/>
                    </a:cubicBezTo>
                    <a:cubicBezTo>
                      <a:pt x="640" y="123"/>
                      <a:pt x="658" y="114"/>
                      <a:pt x="660" y="124"/>
                    </a:cubicBezTo>
                    <a:cubicBezTo>
                      <a:pt x="662" y="129"/>
                      <a:pt x="656" y="140"/>
                      <a:pt x="655" y="145"/>
                    </a:cubicBezTo>
                    <a:cubicBezTo>
                      <a:pt x="652" y="156"/>
                      <a:pt x="647" y="166"/>
                      <a:pt x="640" y="175"/>
                    </a:cubicBezTo>
                    <a:cubicBezTo>
                      <a:pt x="635" y="182"/>
                      <a:pt x="629" y="187"/>
                      <a:pt x="622" y="190"/>
                    </a:cubicBezTo>
                    <a:cubicBezTo>
                      <a:pt x="615" y="193"/>
                      <a:pt x="607" y="191"/>
                      <a:pt x="601" y="194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1" name="Freeform 474"/>
              <p:cNvSpPr>
                <a:spLocks/>
              </p:cNvSpPr>
              <p:nvPr/>
            </p:nvSpPr>
            <p:spPr bwMode="auto">
              <a:xfrm>
                <a:off x="653" y="1120"/>
                <a:ext cx="1316" cy="576"/>
              </a:xfrm>
              <a:custGeom>
                <a:avLst/>
                <a:gdLst>
                  <a:gd name="T0" fmla="*/ 125 w 526"/>
                  <a:gd name="T1" fmla="*/ 9763 h 216"/>
                  <a:gd name="T2" fmla="*/ 625 w 526"/>
                  <a:gd name="T3" fmla="*/ 8555 h 216"/>
                  <a:gd name="T4" fmla="*/ 1301 w 526"/>
                  <a:gd name="T5" fmla="*/ 7488 h 216"/>
                  <a:gd name="T6" fmla="*/ 1959 w 526"/>
                  <a:gd name="T7" fmla="*/ 6371 h 216"/>
                  <a:gd name="T8" fmla="*/ 2317 w 526"/>
                  <a:gd name="T9" fmla="*/ 5405 h 216"/>
                  <a:gd name="T10" fmla="*/ 3285 w 526"/>
                  <a:gd name="T11" fmla="*/ 4096 h 216"/>
                  <a:gd name="T12" fmla="*/ 3525 w 526"/>
                  <a:gd name="T13" fmla="*/ 4096 h 216"/>
                  <a:gd name="T14" fmla="*/ 4901 w 526"/>
                  <a:gd name="T15" fmla="*/ 5405 h 216"/>
                  <a:gd name="T16" fmla="*/ 9320 w 526"/>
                  <a:gd name="T17" fmla="*/ 6920 h 216"/>
                  <a:gd name="T18" fmla="*/ 12419 w 526"/>
                  <a:gd name="T19" fmla="*/ 7829 h 216"/>
                  <a:gd name="T20" fmla="*/ 13095 w 526"/>
                  <a:gd name="T21" fmla="*/ 8499 h 216"/>
                  <a:gd name="T22" fmla="*/ 13908 w 526"/>
                  <a:gd name="T23" fmla="*/ 9501 h 216"/>
                  <a:gd name="T24" fmla="*/ 14346 w 526"/>
                  <a:gd name="T25" fmla="*/ 9195 h 216"/>
                  <a:gd name="T26" fmla="*/ 14849 w 526"/>
                  <a:gd name="T27" fmla="*/ 10104 h 216"/>
                  <a:gd name="T28" fmla="*/ 14891 w 526"/>
                  <a:gd name="T29" fmla="*/ 10923 h 216"/>
                  <a:gd name="T30" fmla="*/ 15830 w 526"/>
                  <a:gd name="T31" fmla="*/ 9160 h 216"/>
                  <a:gd name="T32" fmla="*/ 16808 w 526"/>
                  <a:gd name="T33" fmla="*/ 8704 h 216"/>
                  <a:gd name="T34" fmla="*/ 18059 w 526"/>
                  <a:gd name="T35" fmla="*/ 7944 h 216"/>
                  <a:gd name="T36" fmla="*/ 18604 w 526"/>
                  <a:gd name="T37" fmla="*/ 7432 h 216"/>
                  <a:gd name="T38" fmla="*/ 19355 w 526"/>
                  <a:gd name="T39" fmla="*/ 7032 h 216"/>
                  <a:gd name="T40" fmla="*/ 20613 w 526"/>
                  <a:gd name="T41" fmla="*/ 5709 h 216"/>
                  <a:gd name="T42" fmla="*/ 19435 w 526"/>
                  <a:gd name="T43" fmla="*/ 6221 h 216"/>
                  <a:gd name="T44" fmla="*/ 16142 w 526"/>
                  <a:gd name="T45" fmla="*/ 5517 h 216"/>
                  <a:gd name="T46" fmla="*/ 14849 w 526"/>
                  <a:gd name="T47" fmla="*/ 4189 h 216"/>
                  <a:gd name="T48" fmla="*/ 13358 w 526"/>
                  <a:gd name="T49" fmla="*/ 2787 h 216"/>
                  <a:gd name="T50" fmla="*/ 7248 w 526"/>
                  <a:gd name="T51" fmla="*/ 397 h 216"/>
                  <a:gd name="T52" fmla="*/ 2867 w 526"/>
                  <a:gd name="T53" fmla="*/ 1365 h 216"/>
                  <a:gd name="T54" fmla="*/ 1804 w 526"/>
                  <a:gd name="T55" fmla="*/ 4344 h 216"/>
                  <a:gd name="T56" fmla="*/ 0 w 526"/>
                  <a:gd name="T57" fmla="*/ 9011 h 216"/>
                  <a:gd name="T58" fmla="*/ 158 w 526"/>
                  <a:gd name="T59" fmla="*/ 9464 h 21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</a:gdLst>
                <a:ahLst/>
                <a:cxnLst>
                  <a:cxn ang="T60">
                    <a:pos x="T0" y="T1"/>
                  </a:cxn>
                  <a:cxn ang="T61">
                    <a:pos x="T2" y="T3"/>
                  </a:cxn>
                  <a:cxn ang="T62">
                    <a:pos x="T4" y="T5"/>
                  </a:cxn>
                  <a:cxn ang="T63">
                    <a:pos x="T6" y="T7"/>
                  </a:cxn>
                  <a:cxn ang="T64">
                    <a:pos x="T8" y="T9"/>
                  </a:cxn>
                  <a:cxn ang="T65">
                    <a:pos x="T10" y="T11"/>
                  </a:cxn>
                  <a:cxn ang="T66">
                    <a:pos x="T12" y="T13"/>
                  </a:cxn>
                  <a:cxn ang="T67">
                    <a:pos x="T14" y="T15"/>
                  </a:cxn>
                  <a:cxn ang="T68">
                    <a:pos x="T16" y="T17"/>
                  </a:cxn>
                  <a:cxn ang="T69">
                    <a:pos x="T18" y="T19"/>
                  </a:cxn>
                  <a:cxn ang="T70">
                    <a:pos x="T20" y="T21"/>
                  </a:cxn>
                  <a:cxn ang="T71">
                    <a:pos x="T22" y="T23"/>
                  </a:cxn>
                  <a:cxn ang="T72">
                    <a:pos x="T24" y="T25"/>
                  </a:cxn>
                  <a:cxn ang="T73">
                    <a:pos x="T26" y="T27"/>
                  </a:cxn>
                  <a:cxn ang="T74">
                    <a:pos x="T28" y="T29"/>
                  </a:cxn>
                  <a:cxn ang="T75">
                    <a:pos x="T30" y="T31"/>
                  </a:cxn>
                  <a:cxn ang="T76">
                    <a:pos x="T32" y="T33"/>
                  </a:cxn>
                  <a:cxn ang="T77">
                    <a:pos x="T34" y="T35"/>
                  </a:cxn>
                  <a:cxn ang="T78">
                    <a:pos x="T36" y="T37"/>
                  </a:cxn>
                  <a:cxn ang="T79">
                    <a:pos x="T38" y="T39"/>
                  </a:cxn>
                  <a:cxn ang="T80">
                    <a:pos x="T40" y="T41"/>
                  </a:cxn>
                  <a:cxn ang="T81">
                    <a:pos x="T42" y="T43"/>
                  </a:cxn>
                  <a:cxn ang="T82">
                    <a:pos x="T44" y="T45"/>
                  </a:cxn>
                  <a:cxn ang="T83">
                    <a:pos x="T46" y="T47"/>
                  </a:cxn>
                  <a:cxn ang="T84">
                    <a:pos x="T48" y="T49"/>
                  </a:cxn>
                  <a:cxn ang="T85">
                    <a:pos x="T50" y="T51"/>
                  </a:cxn>
                  <a:cxn ang="T86">
                    <a:pos x="T52" y="T53"/>
                  </a:cxn>
                  <a:cxn ang="T87">
                    <a:pos x="T54" y="T55"/>
                  </a:cxn>
                  <a:cxn ang="T88">
                    <a:pos x="T56" y="T57"/>
                  </a:cxn>
                  <a:cxn ang="T89">
                    <a:pos x="T58" y="T59"/>
                  </a:cxn>
                </a:cxnLst>
                <a:rect l="0" t="0" r="r" b="b"/>
                <a:pathLst>
                  <a:path w="526" h="216">
                    <a:moveTo>
                      <a:pt x="3" y="193"/>
                    </a:moveTo>
                    <a:cubicBezTo>
                      <a:pt x="6" y="183"/>
                      <a:pt x="8" y="176"/>
                      <a:pt x="16" y="169"/>
                    </a:cubicBezTo>
                    <a:cubicBezTo>
                      <a:pt x="22" y="162"/>
                      <a:pt x="28" y="156"/>
                      <a:pt x="33" y="148"/>
                    </a:cubicBezTo>
                    <a:cubicBezTo>
                      <a:pt x="38" y="141"/>
                      <a:pt x="45" y="134"/>
                      <a:pt x="50" y="126"/>
                    </a:cubicBezTo>
                    <a:cubicBezTo>
                      <a:pt x="53" y="120"/>
                      <a:pt x="55" y="113"/>
                      <a:pt x="59" y="107"/>
                    </a:cubicBezTo>
                    <a:cubicBezTo>
                      <a:pt x="65" y="99"/>
                      <a:pt x="74" y="82"/>
                      <a:pt x="84" y="81"/>
                    </a:cubicBezTo>
                    <a:cubicBezTo>
                      <a:pt x="86" y="81"/>
                      <a:pt x="88" y="81"/>
                      <a:pt x="90" y="81"/>
                    </a:cubicBezTo>
                    <a:cubicBezTo>
                      <a:pt x="104" y="83"/>
                      <a:pt x="111" y="102"/>
                      <a:pt x="125" y="107"/>
                    </a:cubicBezTo>
                    <a:cubicBezTo>
                      <a:pt x="163" y="121"/>
                      <a:pt x="200" y="129"/>
                      <a:pt x="238" y="137"/>
                    </a:cubicBezTo>
                    <a:cubicBezTo>
                      <a:pt x="265" y="142"/>
                      <a:pt x="293" y="145"/>
                      <a:pt x="317" y="155"/>
                    </a:cubicBezTo>
                    <a:cubicBezTo>
                      <a:pt x="324" y="158"/>
                      <a:pt x="329" y="164"/>
                      <a:pt x="334" y="168"/>
                    </a:cubicBezTo>
                    <a:cubicBezTo>
                      <a:pt x="342" y="174"/>
                      <a:pt x="351" y="179"/>
                      <a:pt x="355" y="188"/>
                    </a:cubicBezTo>
                    <a:cubicBezTo>
                      <a:pt x="351" y="181"/>
                      <a:pt x="361" y="179"/>
                      <a:pt x="366" y="182"/>
                    </a:cubicBezTo>
                    <a:cubicBezTo>
                      <a:pt x="371" y="185"/>
                      <a:pt x="378" y="193"/>
                      <a:pt x="379" y="200"/>
                    </a:cubicBezTo>
                    <a:cubicBezTo>
                      <a:pt x="380" y="205"/>
                      <a:pt x="378" y="211"/>
                      <a:pt x="380" y="216"/>
                    </a:cubicBezTo>
                    <a:cubicBezTo>
                      <a:pt x="384" y="203"/>
                      <a:pt x="393" y="190"/>
                      <a:pt x="404" y="181"/>
                    </a:cubicBezTo>
                    <a:cubicBezTo>
                      <a:pt x="412" y="174"/>
                      <a:pt x="419" y="174"/>
                      <a:pt x="429" y="172"/>
                    </a:cubicBezTo>
                    <a:cubicBezTo>
                      <a:pt x="441" y="170"/>
                      <a:pt x="451" y="165"/>
                      <a:pt x="461" y="157"/>
                    </a:cubicBezTo>
                    <a:cubicBezTo>
                      <a:pt x="466" y="152"/>
                      <a:pt x="468" y="149"/>
                      <a:pt x="475" y="147"/>
                    </a:cubicBezTo>
                    <a:cubicBezTo>
                      <a:pt x="481" y="145"/>
                      <a:pt x="487" y="142"/>
                      <a:pt x="494" y="139"/>
                    </a:cubicBezTo>
                    <a:cubicBezTo>
                      <a:pt x="506" y="134"/>
                      <a:pt x="523" y="128"/>
                      <a:pt x="526" y="113"/>
                    </a:cubicBezTo>
                    <a:cubicBezTo>
                      <a:pt x="517" y="125"/>
                      <a:pt x="509" y="126"/>
                      <a:pt x="496" y="123"/>
                    </a:cubicBezTo>
                    <a:cubicBezTo>
                      <a:pt x="469" y="116"/>
                      <a:pt x="438" y="118"/>
                      <a:pt x="412" y="109"/>
                    </a:cubicBezTo>
                    <a:cubicBezTo>
                      <a:pt x="399" y="104"/>
                      <a:pt x="389" y="93"/>
                      <a:pt x="379" y="83"/>
                    </a:cubicBezTo>
                    <a:cubicBezTo>
                      <a:pt x="367" y="72"/>
                      <a:pt x="355" y="63"/>
                      <a:pt x="341" y="55"/>
                    </a:cubicBezTo>
                    <a:cubicBezTo>
                      <a:pt x="299" y="28"/>
                      <a:pt x="235" y="11"/>
                      <a:pt x="185" y="8"/>
                    </a:cubicBezTo>
                    <a:cubicBezTo>
                      <a:pt x="144" y="5"/>
                      <a:pt x="107" y="0"/>
                      <a:pt x="73" y="27"/>
                    </a:cubicBezTo>
                    <a:cubicBezTo>
                      <a:pt x="59" y="39"/>
                      <a:pt x="56" y="62"/>
                      <a:pt x="46" y="86"/>
                    </a:cubicBezTo>
                    <a:cubicBezTo>
                      <a:pt x="28" y="134"/>
                      <a:pt x="3" y="153"/>
                      <a:pt x="0" y="178"/>
                    </a:cubicBezTo>
                    <a:cubicBezTo>
                      <a:pt x="0" y="184"/>
                      <a:pt x="9" y="184"/>
                      <a:pt x="4" y="187"/>
                    </a:cubicBezTo>
                  </a:path>
                </a:pathLst>
              </a:custGeom>
              <a:solidFill>
                <a:srgbClr val="F6E6E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2" name="Freeform 475"/>
              <p:cNvSpPr>
                <a:spLocks/>
              </p:cNvSpPr>
              <p:nvPr/>
            </p:nvSpPr>
            <p:spPr bwMode="auto">
              <a:xfrm>
                <a:off x="673" y="1379"/>
                <a:ext cx="208" cy="424"/>
              </a:xfrm>
              <a:custGeom>
                <a:avLst/>
                <a:gdLst>
                  <a:gd name="T0" fmla="*/ 2990 w 83"/>
                  <a:gd name="T1" fmla="*/ 0 h 159"/>
                  <a:gd name="T2" fmla="*/ 2519 w 83"/>
                  <a:gd name="T3" fmla="*/ 704 h 159"/>
                  <a:gd name="T4" fmla="*/ 238 w 83"/>
                  <a:gd name="T5" fmla="*/ 4552 h 159"/>
                  <a:gd name="T6" fmla="*/ 0 w 83"/>
                  <a:gd name="T7" fmla="*/ 5917 h 159"/>
                  <a:gd name="T8" fmla="*/ 754 w 83"/>
                  <a:gd name="T9" fmla="*/ 7645 h 159"/>
                  <a:gd name="T10" fmla="*/ 992 w 83"/>
                  <a:gd name="T11" fmla="*/ 7795 h 159"/>
                  <a:gd name="T12" fmla="*/ 992 w 83"/>
                  <a:gd name="T13" fmla="*/ 7488 h 159"/>
                  <a:gd name="T14" fmla="*/ 1100 w 83"/>
                  <a:gd name="T15" fmla="*/ 7373 h 159"/>
                  <a:gd name="T16" fmla="*/ 1225 w 83"/>
                  <a:gd name="T17" fmla="*/ 7795 h 159"/>
                  <a:gd name="T18" fmla="*/ 1576 w 83"/>
                  <a:gd name="T19" fmla="*/ 7885 h 159"/>
                  <a:gd name="T20" fmla="*/ 2280 w 83"/>
                  <a:gd name="T21" fmla="*/ 7829 h 159"/>
                  <a:gd name="T22" fmla="*/ 1777 w 83"/>
                  <a:gd name="T23" fmla="*/ 7032 h 159"/>
                  <a:gd name="T24" fmla="*/ 1256 w 83"/>
                  <a:gd name="T25" fmla="*/ 5973 h 159"/>
                  <a:gd name="T26" fmla="*/ 1256 w 83"/>
                  <a:gd name="T27" fmla="*/ 4152 h 159"/>
                  <a:gd name="T28" fmla="*/ 2280 w 83"/>
                  <a:gd name="T29" fmla="*/ 2368 h 159"/>
                  <a:gd name="T30" fmla="*/ 3198 w 83"/>
                  <a:gd name="T31" fmla="*/ 605 h 159"/>
                  <a:gd name="T32" fmla="*/ 3148 w 83"/>
                  <a:gd name="T33" fmla="*/ 56 h 159"/>
                  <a:gd name="T34" fmla="*/ 2990 w 83"/>
                  <a:gd name="T35" fmla="*/ 0 h 1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159">
                    <a:moveTo>
                      <a:pt x="76" y="0"/>
                    </a:moveTo>
                    <a:cubicBezTo>
                      <a:pt x="70" y="0"/>
                      <a:pt x="67" y="6"/>
                      <a:pt x="64" y="14"/>
                    </a:cubicBezTo>
                    <a:cubicBezTo>
                      <a:pt x="48" y="44"/>
                      <a:pt x="12" y="78"/>
                      <a:pt x="6" y="90"/>
                    </a:cubicBezTo>
                    <a:cubicBezTo>
                      <a:pt x="2" y="98"/>
                      <a:pt x="0" y="107"/>
                      <a:pt x="0" y="117"/>
                    </a:cubicBezTo>
                    <a:cubicBezTo>
                      <a:pt x="11" y="134"/>
                      <a:pt x="18" y="149"/>
                      <a:pt x="19" y="151"/>
                    </a:cubicBezTo>
                    <a:cubicBezTo>
                      <a:pt x="21" y="154"/>
                      <a:pt x="23" y="155"/>
                      <a:pt x="25" y="154"/>
                    </a:cubicBezTo>
                    <a:cubicBezTo>
                      <a:pt x="27" y="153"/>
                      <a:pt x="26" y="150"/>
                      <a:pt x="25" y="148"/>
                    </a:cubicBezTo>
                    <a:cubicBezTo>
                      <a:pt x="25" y="146"/>
                      <a:pt x="25" y="144"/>
                      <a:pt x="28" y="146"/>
                    </a:cubicBezTo>
                    <a:cubicBezTo>
                      <a:pt x="30" y="147"/>
                      <a:pt x="28" y="152"/>
                      <a:pt x="31" y="154"/>
                    </a:cubicBezTo>
                    <a:cubicBezTo>
                      <a:pt x="33" y="157"/>
                      <a:pt x="29" y="156"/>
                      <a:pt x="40" y="156"/>
                    </a:cubicBezTo>
                    <a:cubicBezTo>
                      <a:pt x="51" y="155"/>
                      <a:pt x="57" y="159"/>
                      <a:pt x="58" y="155"/>
                    </a:cubicBezTo>
                    <a:cubicBezTo>
                      <a:pt x="59" y="151"/>
                      <a:pt x="50" y="147"/>
                      <a:pt x="45" y="139"/>
                    </a:cubicBezTo>
                    <a:cubicBezTo>
                      <a:pt x="39" y="131"/>
                      <a:pt x="35" y="128"/>
                      <a:pt x="32" y="118"/>
                    </a:cubicBezTo>
                    <a:cubicBezTo>
                      <a:pt x="29" y="109"/>
                      <a:pt x="31" y="94"/>
                      <a:pt x="32" y="82"/>
                    </a:cubicBezTo>
                    <a:cubicBezTo>
                      <a:pt x="34" y="71"/>
                      <a:pt x="41" y="64"/>
                      <a:pt x="58" y="47"/>
                    </a:cubicBezTo>
                    <a:cubicBezTo>
                      <a:pt x="75" y="30"/>
                      <a:pt x="72" y="29"/>
                      <a:pt x="81" y="12"/>
                    </a:cubicBezTo>
                    <a:cubicBezTo>
                      <a:pt x="82" y="7"/>
                      <a:pt x="83" y="2"/>
                      <a:pt x="80" y="1"/>
                    </a:cubicBezTo>
                    <a:cubicBezTo>
                      <a:pt x="79" y="1"/>
                      <a:pt x="77" y="0"/>
                      <a:pt x="76" y="0"/>
                    </a:cubicBezTo>
                    <a:close/>
                  </a:path>
                </a:pathLst>
              </a:custGeom>
              <a:solidFill>
                <a:srgbClr val="FAE2E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3" name="Freeform 476"/>
              <p:cNvSpPr>
                <a:spLocks/>
              </p:cNvSpPr>
              <p:nvPr/>
            </p:nvSpPr>
            <p:spPr bwMode="auto">
              <a:xfrm>
                <a:off x="1441" y="1576"/>
                <a:ext cx="137" cy="243"/>
              </a:xfrm>
              <a:custGeom>
                <a:avLst/>
                <a:gdLst>
                  <a:gd name="T0" fmla="*/ 1960 w 55"/>
                  <a:gd name="T1" fmla="*/ 4171 h 91"/>
                  <a:gd name="T2" fmla="*/ 1656 w 55"/>
                  <a:gd name="T3" fmla="*/ 3714 h 91"/>
                  <a:gd name="T4" fmla="*/ 1348 w 55"/>
                  <a:gd name="T5" fmla="*/ 2745 h 91"/>
                  <a:gd name="T6" fmla="*/ 1502 w 55"/>
                  <a:gd name="T7" fmla="*/ 2040 h 91"/>
                  <a:gd name="T8" fmla="*/ 1315 w 55"/>
                  <a:gd name="T9" fmla="*/ 1276 h 91"/>
                  <a:gd name="T10" fmla="*/ 695 w 55"/>
                  <a:gd name="T11" fmla="*/ 93 h 91"/>
                  <a:gd name="T12" fmla="*/ 229 w 55"/>
                  <a:gd name="T13" fmla="*/ 0 h 91"/>
                  <a:gd name="T14" fmla="*/ 154 w 55"/>
                  <a:gd name="T15" fmla="*/ 1370 h 91"/>
                  <a:gd name="T16" fmla="*/ 75 w 55"/>
                  <a:gd name="T17" fmla="*/ 2646 h 91"/>
                  <a:gd name="T18" fmla="*/ 541 w 55"/>
                  <a:gd name="T19" fmla="*/ 3616 h 91"/>
                  <a:gd name="T20" fmla="*/ 807 w 55"/>
                  <a:gd name="T21" fmla="*/ 4422 h 91"/>
                  <a:gd name="T22" fmla="*/ 1006 w 55"/>
                  <a:gd name="T23" fmla="*/ 4628 h 91"/>
                  <a:gd name="T24" fmla="*/ 1161 w 55"/>
                  <a:gd name="T25" fmla="*/ 4321 h 91"/>
                  <a:gd name="T26" fmla="*/ 1348 w 55"/>
                  <a:gd name="T27" fmla="*/ 4572 h 91"/>
                  <a:gd name="T28" fmla="*/ 2043 w 55"/>
                  <a:gd name="T29" fmla="*/ 4628 h 91"/>
                  <a:gd name="T30" fmla="*/ 2010 w 55"/>
                  <a:gd name="T31" fmla="*/ 4321 h 91"/>
                  <a:gd name="T32" fmla="*/ 1960 w 55"/>
                  <a:gd name="T33" fmla="*/ 4171 h 9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5" h="91">
                    <a:moveTo>
                      <a:pt x="51" y="82"/>
                    </a:moveTo>
                    <a:cubicBezTo>
                      <a:pt x="48" y="81"/>
                      <a:pt x="46" y="77"/>
                      <a:pt x="43" y="73"/>
                    </a:cubicBezTo>
                    <a:cubicBezTo>
                      <a:pt x="37" y="65"/>
                      <a:pt x="35" y="59"/>
                      <a:pt x="35" y="54"/>
                    </a:cubicBezTo>
                    <a:cubicBezTo>
                      <a:pt x="35" y="50"/>
                      <a:pt x="37" y="45"/>
                      <a:pt x="39" y="40"/>
                    </a:cubicBezTo>
                    <a:cubicBezTo>
                      <a:pt x="39" y="34"/>
                      <a:pt x="39" y="28"/>
                      <a:pt x="34" y="25"/>
                    </a:cubicBezTo>
                    <a:cubicBezTo>
                      <a:pt x="26" y="19"/>
                      <a:pt x="28" y="6"/>
                      <a:pt x="18" y="2"/>
                    </a:cubicBezTo>
                    <a:cubicBezTo>
                      <a:pt x="14" y="0"/>
                      <a:pt x="11" y="0"/>
                      <a:pt x="6" y="0"/>
                    </a:cubicBezTo>
                    <a:cubicBezTo>
                      <a:pt x="7" y="11"/>
                      <a:pt x="5" y="18"/>
                      <a:pt x="4" y="27"/>
                    </a:cubicBezTo>
                    <a:cubicBezTo>
                      <a:pt x="3" y="38"/>
                      <a:pt x="0" y="40"/>
                      <a:pt x="2" y="52"/>
                    </a:cubicBezTo>
                    <a:cubicBezTo>
                      <a:pt x="4" y="63"/>
                      <a:pt x="11" y="57"/>
                      <a:pt x="14" y="71"/>
                    </a:cubicBezTo>
                    <a:cubicBezTo>
                      <a:pt x="18" y="85"/>
                      <a:pt x="19" y="83"/>
                      <a:pt x="21" y="87"/>
                    </a:cubicBezTo>
                    <a:cubicBezTo>
                      <a:pt x="22" y="91"/>
                      <a:pt x="24" y="91"/>
                      <a:pt x="26" y="91"/>
                    </a:cubicBezTo>
                    <a:cubicBezTo>
                      <a:pt x="28" y="91"/>
                      <a:pt x="30" y="85"/>
                      <a:pt x="30" y="85"/>
                    </a:cubicBezTo>
                    <a:cubicBezTo>
                      <a:pt x="30" y="85"/>
                      <a:pt x="31" y="89"/>
                      <a:pt x="35" y="90"/>
                    </a:cubicBezTo>
                    <a:cubicBezTo>
                      <a:pt x="40" y="90"/>
                      <a:pt x="51" y="91"/>
                      <a:pt x="53" y="91"/>
                    </a:cubicBezTo>
                    <a:cubicBezTo>
                      <a:pt x="55" y="91"/>
                      <a:pt x="50" y="87"/>
                      <a:pt x="52" y="85"/>
                    </a:cubicBezTo>
                    <a:cubicBezTo>
                      <a:pt x="51" y="84"/>
                      <a:pt x="51" y="83"/>
                      <a:pt x="51" y="82"/>
                    </a:cubicBezTo>
                    <a:close/>
                  </a:path>
                </a:pathLst>
              </a:custGeom>
              <a:solidFill>
                <a:srgbClr val="FAE2E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4" name="Freeform 477"/>
              <p:cNvSpPr>
                <a:spLocks/>
              </p:cNvSpPr>
              <p:nvPr/>
            </p:nvSpPr>
            <p:spPr bwMode="auto">
              <a:xfrm>
                <a:off x="2061" y="1048"/>
                <a:ext cx="80" cy="101"/>
              </a:xfrm>
              <a:custGeom>
                <a:avLst/>
                <a:gdLst>
                  <a:gd name="T0" fmla="*/ 708 w 32"/>
                  <a:gd name="T1" fmla="*/ 205 h 38"/>
                  <a:gd name="T2" fmla="*/ 675 w 32"/>
                  <a:gd name="T3" fmla="*/ 303 h 38"/>
                  <a:gd name="T4" fmla="*/ 83 w 32"/>
                  <a:gd name="T5" fmla="*/ 1802 h 38"/>
                  <a:gd name="T6" fmla="*/ 0 w 32"/>
                  <a:gd name="T7" fmla="*/ 1892 h 38"/>
                  <a:gd name="T8" fmla="*/ 988 w 32"/>
                  <a:gd name="T9" fmla="*/ 960 h 38"/>
                  <a:gd name="T10" fmla="*/ 1145 w 32"/>
                  <a:gd name="T11" fmla="*/ 93 h 38"/>
                  <a:gd name="T12" fmla="*/ 708 w 32"/>
                  <a:gd name="T13" fmla="*/ 205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38">
                    <a:moveTo>
                      <a:pt x="18" y="4"/>
                    </a:moveTo>
                    <a:cubicBezTo>
                      <a:pt x="17" y="5"/>
                      <a:pt x="17" y="5"/>
                      <a:pt x="17" y="6"/>
                    </a:cubicBezTo>
                    <a:cubicBezTo>
                      <a:pt x="14" y="17"/>
                      <a:pt x="9" y="27"/>
                      <a:pt x="2" y="36"/>
                    </a:cubicBezTo>
                    <a:cubicBezTo>
                      <a:pt x="1" y="37"/>
                      <a:pt x="1" y="37"/>
                      <a:pt x="0" y="38"/>
                    </a:cubicBezTo>
                    <a:cubicBezTo>
                      <a:pt x="5" y="37"/>
                      <a:pt x="16" y="33"/>
                      <a:pt x="25" y="19"/>
                    </a:cubicBezTo>
                    <a:cubicBezTo>
                      <a:pt x="27" y="15"/>
                      <a:pt x="32" y="6"/>
                      <a:pt x="29" y="2"/>
                    </a:cubicBezTo>
                    <a:cubicBezTo>
                      <a:pt x="27" y="0"/>
                      <a:pt x="22" y="4"/>
                      <a:pt x="18" y="4"/>
                    </a:cubicBezTo>
                    <a:close/>
                  </a:path>
                </a:pathLst>
              </a:custGeom>
              <a:solidFill>
                <a:srgbClr val="FAE2E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5" name="Line 478"/>
              <p:cNvSpPr>
                <a:spLocks noChangeShapeType="1"/>
              </p:cNvSpPr>
              <p:nvPr/>
            </p:nvSpPr>
            <p:spPr bwMode="auto">
              <a:xfrm>
                <a:off x="476" y="1075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6" name="Line 479"/>
              <p:cNvSpPr>
                <a:spLocks noChangeShapeType="1"/>
              </p:cNvSpPr>
              <p:nvPr/>
            </p:nvSpPr>
            <p:spPr bwMode="auto">
              <a:xfrm>
                <a:off x="476" y="1075"/>
                <a:ext cx="1" cy="1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7" name="Freeform 480"/>
              <p:cNvSpPr>
                <a:spLocks/>
              </p:cNvSpPr>
              <p:nvPr/>
            </p:nvSpPr>
            <p:spPr bwMode="auto">
              <a:xfrm>
                <a:off x="368" y="899"/>
                <a:ext cx="118" cy="154"/>
              </a:xfrm>
              <a:custGeom>
                <a:avLst/>
                <a:gdLst>
                  <a:gd name="T0" fmla="*/ 1185 w 47"/>
                  <a:gd name="T1" fmla="*/ 2037 h 58"/>
                  <a:gd name="T2" fmla="*/ 1707 w 47"/>
                  <a:gd name="T3" fmla="*/ 1798 h 58"/>
                  <a:gd name="T4" fmla="*/ 1268 w 47"/>
                  <a:gd name="T5" fmla="*/ 247 h 58"/>
                  <a:gd name="T6" fmla="*/ 239 w 47"/>
                  <a:gd name="T7" fmla="*/ 656 h 58"/>
                  <a:gd name="T8" fmla="*/ 367 w 47"/>
                  <a:gd name="T9" fmla="*/ 2342 h 58"/>
                  <a:gd name="T10" fmla="*/ 1665 w 47"/>
                  <a:gd name="T11" fmla="*/ 2637 h 58"/>
                  <a:gd name="T12" fmla="*/ 1790 w 47"/>
                  <a:gd name="T13" fmla="*/ 2037 h 58"/>
                  <a:gd name="T14" fmla="*/ 1632 w 47"/>
                  <a:gd name="T15" fmla="*/ 2095 h 58"/>
                  <a:gd name="T16" fmla="*/ 680 w 47"/>
                  <a:gd name="T17" fmla="*/ 1946 h 58"/>
                  <a:gd name="T18" fmla="*/ 600 w 47"/>
                  <a:gd name="T19" fmla="*/ 937 h 58"/>
                  <a:gd name="T20" fmla="*/ 1077 w 47"/>
                  <a:gd name="T21" fmla="*/ 746 h 58"/>
                  <a:gd name="T22" fmla="*/ 1268 w 47"/>
                  <a:gd name="T23" fmla="*/ 1649 h 58"/>
                  <a:gd name="T24" fmla="*/ 1185 w 47"/>
                  <a:gd name="T25" fmla="*/ 2037 h 5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7" h="58">
                    <a:moveTo>
                      <a:pt x="30" y="41"/>
                    </a:moveTo>
                    <a:cubicBezTo>
                      <a:pt x="34" y="41"/>
                      <a:pt x="42" y="38"/>
                      <a:pt x="43" y="36"/>
                    </a:cubicBezTo>
                    <a:cubicBezTo>
                      <a:pt x="47" y="25"/>
                      <a:pt x="44" y="11"/>
                      <a:pt x="32" y="5"/>
                    </a:cubicBezTo>
                    <a:cubicBezTo>
                      <a:pt x="23" y="0"/>
                      <a:pt x="12" y="4"/>
                      <a:pt x="6" y="13"/>
                    </a:cubicBezTo>
                    <a:cubicBezTo>
                      <a:pt x="0" y="24"/>
                      <a:pt x="1" y="38"/>
                      <a:pt x="9" y="47"/>
                    </a:cubicBezTo>
                    <a:cubicBezTo>
                      <a:pt x="17" y="56"/>
                      <a:pt x="29" y="58"/>
                      <a:pt x="42" y="53"/>
                    </a:cubicBezTo>
                    <a:cubicBezTo>
                      <a:pt x="42" y="49"/>
                      <a:pt x="43" y="45"/>
                      <a:pt x="45" y="41"/>
                    </a:cubicBezTo>
                    <a:cubicBezTo>
                      <a:pt x="43" y="41"/>
                      <a:pt x="42" y="41"/>
                      <a:pt x="41" y="42"/>
                    </a:cubicBezTo>
                    <a:cubicBezTo>
                      <a:pt x="31" y="46"/>
                      <a:pt x="23" y="45"/>
                      <a:pt x="17" y="39"/>
                    </a:cubicBezTo>
                    <a:cubicBezTo>
                      <a:pt x="13" y="34"/>
                      <a:pt x="12" y="25"/>
                      <a:pt x="15" y="19"/>
                    </a:cubicBezTo>
                    <a:cubicBezTo>
                      <a:pt x="18" y="15"/>
                      <a:pt x="23" y="12"/>
                      <a:pt x="27" y="15"/>
                    </a:cubicBezTo>
                    <a:cubicBezTo>
                      <a:pt x="33" y="18"/>
                      <a:pt x="35" y="27"/>
                      <a:pt x="32" y="33"/>
                    </a:cubicBezTo>
                    <a:cubicBezTo>
                      <a:pt x="32" y="35"/>
                      <a:pt x="30" y="41"/>
                      <a:pt x="30" y="41"/>
                    </a:cubicBezTo>
                    <a:close/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8" name="Freeform 481"/>
              <p:cNvSpPr>
                <a:spLocks/>
              </p:cNvSpPr>
              <p:nvPr/>
            </p:nvSpPr>
            <p:spPr bwMode="auto">
              <a:xfrm>
                <a:off x="336" y="1053"/>
                <a:ext cx="125" cy="75"/>
              </a:xfrm>
              <a:custGeom>
                <a:avLst/>
                <a:gdLst>
                  <a:gd name="T0" fmla="*/ 1488 w 50"/>
                  <a:gd name="T1" fmla="*/ 150 h 28"/>
                  <a:gd name="T2" fmla="*/ 208 w 50"/>
                  <a:gd name="T3" fmla="*/ 983 h 28"/>
                  <a:gd name="T4" fmla="*/ 0 w 50"/>
                  <a:gd name="T5" fmla="*/ 1133 h 28"/>
                  <a:gd name="T6" fmla="*/ 208 w 50"/>
                  <a:gd name="T7" fmla="*/ 1350 h 28"/>
                  <a:gd name="T8" fmla="*/ 1925 w 50"/>
                  <a:gd name="T9" fmla="*/ 308 h 28"/>
                  <a:gd name="T10" fmla="*/ 1958 w 50"/>
                  <a:gd name="T11" fmla="*/ 0 h 28"/>
                  <a:gd name="T12" fmla="*/ 1488 w 50"/>
                  <a:gd name="T13" fmla="*/ 56 h 28"/>
                  <a:gd name="T14" fmla="*/ 1488 w 50"/>
                  <a:gd name="T15" fmla="*/ 150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" h="28">
                    <a:moveTo>
                      <a:pt x="38" y="3"/>
                    </a:moveTo>
                    <a:cubicBezTo>
                      <a:pt x="34" y="16"/>
                      <a:pt x="23" y="19"/>
                      <a:pt x="5" y="19"/>
                    </a:cubicBezTo>
                    <a:cubicBezTo>
                      <a:pt x="2" y="19"/>
                      <a:pt x="0" y="20"/>
                      <a:pt x="0" y="22"/>
                    </a:cubicBezTo>
                    <a:cubicBezTo>
                      <a:pt x="0" y="25"/>
                      <a:pt x="2" y="26"/>
                      <a:pt x="5" y="26"/>
                    </a:cubicBezTo>
                    <a:cubicBezTo>
                      <a:pt x="21" y="26"/>
                      <a:pt x="42" y="28"/>
                      <a:pt x="49" y="6"/>
                    </a:cubicBezTo>
                    <a:cubicBezTo>
                      <a:pt x="49" y="3"/>
                      <a:pt x="50" y="0"/>
                      <a:pt x="50" y="0"/>
                    </a:cubicBezTo>
                    <a:cubicBezTo>
                      <a:pt x="49" y="2"/>
                      <a:pt x="38" y="1"/>
                      <a:pt x="38" y="1"/>
                    </a:cubicBezTo>
                    <a:lnTo>
                      <a:pt x="38" y="3"/>
                    </a:lnTo>
                    <a:close/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19" name="Freeform 482"/>
              <p:cNvSpPr>
                <a:spLocks/>
              </p:cNvSpPr>
              <p:nvPr/>
            </p:nvSpPr>
            <p:spPr bwMode="auto">
              <a:xfrm>
                <a:off x="631" y="1781"/>
                <a:ext cx="5" cy="43"/>
              </a:xfrm>
              <a:custGeom>
                <a:avLst/>
                <a:gdLst>
                  <a:gd name="T0" fmla="*/ 0 w 2"/>
                  <a:gd name="T1" fmla="*/ 0 h 16"/>
                  <a:gd name="T2" fmla="*/ 83 w 2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6">
                    <a:moveTo>
                      <a:pt x="0" y="0"/>
                    </a:moveTo>
                    <a:cubicBezTo>
                      <a:pt x="2" y="5"/>
                      <a:pt x="1" y="15"/>
                      <a:pt x="2" y="16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0" name="Freeform 483"/>
              <p:cNvSpPr>
                <a:spLocks/>
              </p:cNvSpPr>
              <p:nvPr/>
            </p:nvSpPr>
            <p:spPr bwMode="auto">
              <a:xfrm>
                <a:off x="768" y="1728"/>
                <a:ext cx="60" cy="64"/>
              </a:xfrm>
              <a:custGeom>
                <a:avLst/>
                <a:gdLst>
                  <a:gd name="T0" fmla="*/ 550 w 24"/>
                  <a:gd name="T1" fmla="*/ 547 h 24"/>
                  <a:gd name="T2" fmla="*/ 0 w 24"/>
                  <a:gd name="T3" fmla="*/ 0 h 24"/>
                  <a:gd name="T4" fmla="*/ 283 w 24"/>
                  <a:gd name="T5" fmla="*/ 397 h 24"/>
                  <a:gd name="T6" fmla="*/ 783 w 24"/>
                  <a:gd name="T7" fmla="*/ 1216 h 24"/>
                  <a:gd name="T8" fmla="*/ 863 w 24"/>
                  <a:gd name="T9" fmla="*/ 819 h 24"/>
                  <a:gd name="T10" fmla="*/ 550 w 24"/>
                  <a:gd name="T11" fmla="*/ 547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4">
                    <a:moveTo>
                      <a:pt x="14" y="11"/>
                    </a:moveTo>
                    <a:cubicBezTo>
                      <a:pt x="10" y="8"/>
                      <a:pt x="4" y="2"/>
                      <a:pt x="0" y="0"/>
                    </a:cubicBezTo>
                    <a:cubicBezTo>
                      <a:pt x="2" y="2"/>
                      <a:pt x="4" y="5"/>
                      <a:pt x="7" y="8"/>
                    </a:cubicBezTo>
                    <a:cubicBezTo>
                      <a:pt x="12" y="16"/>
                      <a:pt x="21" y="20"/>
                      <a:pt x="20" y="24"/>
                    </a:cubicBezTo>
                    <a:cubicBezTo>
                      <a:pt x="20" y="24"/>
                      <a:pt x="24" y="20"/>
                      <a:pt x="22" y="16"/>
                    </a:cubicBezTo>
                    <a:cubicBezTo>
                      <a:pt x="22" y="14"/>
                      <a:pt x="18" y="14"/>
                      <a:pt x="14" y="11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1" name="Freeform 484"/>
              <p:cNvSpPr>
                <a:spLocks/>
              </p:cNvSpPr>
              <p:nvPr/>
            </p:nvSpPr>
            <p:spPr bwMode="auto">
              <a:xfrm>
                <a:off x="1626" y="1797"/>
                <a:ext cx="48" cy="51"/>
              </a:xfrm>
              <a:custGeom>
                <a:avLst/>
                <a:gdLst>
                  <a:gd name="T0" fmla="*/ 728 w 19"/>
                  <a:gd name="T1" fmla="*/ 0 h 19"/>
                  <a:gd name="T2" fmla="*/ 0 w 19"/>
                  <a:gd name="T3" fmla="*/ 988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19">
                    <a:moveTo>
                      <a:pt x="18" y="0"/>
                    </a:moveTo>
                    <a:cubicBezTo>
                      <a:pt x="19" y="6"/>
                      <a:pt x="8" y="16"/>
                      <a:pt x="0" y="19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2" name="Freeform 485"/>
              <p:cNvSpPr>
                <a:spLocks/>
              </p:cNvSpPr>
              <p:nvPr/>
            </p:nvSpPr>
            <p:spPr bwMode="auto">
              <a:xfrm>
                <a:off x="1603" y="1816"/>
                <a:ext cx="13" cy="27"/>
              </a:xfrm>
              <a:custGeom>
                <a:avLst/>
                <a:gdLst>
                  <a:gd name="T0" fmla="*/ 0 w 5"/>
                  <a:gd name="T1" fmla="*/ 0 h 10"/>
                  <a:gd name="T2" fmla="*/ 229 w 5"/>
                  <a:gd name="T3" fmla="*/ 532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cubicBezTo>
                      <a:pt x="4" y="6"/>
                      <a:pt x="3" y="8"/>
                      <a:pt x="5" y="1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3" name="Freeform 486"/>
              <p:cNvSpPr>
                <a:spLocks/>
              </p:cNvSpPr>
              <p:nvPr/>
            </p:nvSpPr>
            <p:spPr bwMode="auto">
              <a:xfrm>
                <a:off x="1588" y="1840"/>
                <a:ext cx="20" cy="16"/>
              </a:xfrm>
              <a:custGeom>
                <a:avLst/>
                <a:gdLst>
                  <a:gd name="T0" fmla="*/ 0 w 8"/>
                  <a:gd name="T1" fmla="*/ 205 h 6"/>
                  <a:gd name="T2" fmla="*/ 313 w 8"/>
                  <a:gd name="T3" fmla="*/ 30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6">
                    <a:moveTo>
                      <a:pt x="0" y="4"/>
                    </a:moveTo>
                    <a:cubicBezTo>
                      <a:pt x="4" y="0"/>
                      <a:pt x="8" y="6"/>
                      <a:pt x="8" y="6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4" name="Freeform 487"/>
              <p:cNvSpPr>
                <a:spLocks/>
              </p:cNvSpPr>
              <p:nvPr/>
            </p:nvSpPr>
            <p:spPr bwMode="auto">
              <a:xfrm>
                <a:off x="638" y="1811"/>
                <a:ext cx="75" cy="24"/>
              </a:xfrm>
              <a:custGeom>
                <a:avLst/>
                <a:gdLst>
                  <a:gd name="T0" fmla="*/ 0 w 30"/>
                  <a:gd name="T1" fmla="*/ 0 h 9"/>
                  <a:gd name="T2" fmla="*/ 988 w 30"/>
                  <a:gd name="T3" fmla="*/ 363 h 9"/>
                  <a:gd name="T4" fmla="*/ 1175 w 30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9">
                    <a:moveTo>
                      <a:pt x="0" y="0"/>
                    </a:moveTo>
                    <a:cubicBezTo>
                      <a:pt x="12" y="9"/>
                      <a:pt x="21" y="8"/>
                      <a:pt x="25" y="7"/>
                    </a:cubicBezTo>
                    <a:cubicBezTo>
                      <a:pt x="29" y="5"/>
                      <a:pt x="30" y="0"/>
                      <a:pt x="30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5" name="Freeform 488"/>
              <p:cNvSpPr>
                <a:spLocks/>
              </p:cNvSpPr>
              <p:nvPr/>
            </p:nvSpPr>
            <p:spPr bwMode="auto">
              <a:xfrm>
                <a:off x="613" y="1792"/>
                <a:ext cx="18" cy="8"/>
              </a:xfrm>
              <a:custGeom>
                <a:avLst/>
                <a:gdLst>
                  <a:gd name="T0" fmla="*/ 0 w 7"/>
                  <a:gd name="T1" fmla="*/ 0 h 3"/>
                  <a:gd name="T2" fmla="*/ 303 w 7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4" y="3"/>
                      <a:pt x="7" y="2"/>
                      <a:pt x="7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6" name="Freeform 489"/>
              <p:cNvSpPr>
                <a:spLocks/>
              </p:cNvSpPr>
              <p:nvPr/>
            </p:nvSpPr>
            <p:spPr bwMode="auto">
              <a:xfrm>
                <a:off x="1976" y="1411"/>
                <a:ext cx="135" cy="26"/>
              </a:xfrm>
              <a:custGeom>
                <a:avLst/>
                <a:gdLst>
                  <a:gd name="T0" fmla="*/ 2113 w 54"/>
                  <a:gd name="T1" fmla="*/ 460 h 10"/>
                  <a:gd name="T2" fmla="*/ 625 w 54"/>
                  <a:gd name="T3" fmla="*/ 0 h 10"/>
                  <a:gd name="T4" fmla="*/ 0 w 54"/>
                  <a:gd name="T5" fmla="*/ 8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" h="10">
                    <a:moveTo>
                      <a:pt x="54" y="10"/>
                    </a:moveTo>
                    <a:cubicBezTo>
                      <a:pt x="42" y="10"/>
                      <a:pt x="28" y="0"/>
                      <a:pt x="16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7" name="Freeform 490"/>
              <p:cNvSpPr>
                <a:spLocks/>
              </p:cNvSpPr>
              <p:nvPr/>
            </p:nvSpPr>
            <p:spPr bwMode="auto">
              <a:xfrm>
                <a:off x="1751" y="1520"/>
                <a:ext cx="100" cy="19"/>
              </a:xfrm>
              <a:custGeom>
                <a:avLst/>
                <a:gdLst>
                  <a:gd name="T0" fmla="*/ 0 w 40"/>
                  <a:gd name="T1" fmla="*/ 383 h 7"/>
                  <a:gd name="T2" fmla="*/ 1563 w 40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0" h="7">
                    <a:moveTo>
                      <a:pt x="0" y="7"/>
                    </a:moveTo>
                    <a:cubicBezTo>
                      <a:pt x="16" y="4"/>
                      <a:pt x="26" y="0"/>
                      <a:pt x="40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8" name="Freeform 491"/>
              <p:cNvSpPr>
                <a:spLocks/>
              </p:cNvSpPr>
              <p:nvPr/>
            </p:nvSpPr>
            <p:spPr bwMode="auto">
              <a:xfrm>
                <a:off x="1966" y="1245"/>
                <a:ext cx="23" cy="27"/>
              </a:xfrm>
              <a:custGeom>
                <a:avLst/>
                <a:gdLst>
                  <a:gd name="T0" fmla="*/ 0 w 9"/>
                  <a:gd name="T1" fmla="*/ 103 h 10"/>
                  <a:gd name="T2" fmla="*/ 332 w 9"/>
                  <a:gd name="T3" fmla="*/ 429 h 10"/>
                  <a:gd name="T4" fmla="*/ 0 w 9"/>
                  <a:gd name="T5" fmla="*/ 10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2"/>
                    </a:moveTo>
                    <a:cubicBezTo>
                      <a:pt x="0" y="10"/>
                      <a:pt x="8" y="8"/>
                      <a:pt x="8" y="8"/>
                    </a:cubicBezTo>
                    <a:cubicBezTo>
                      <a:pt x="9" y="4"/>
                      <a:pt x="1" y="0"/>
                      <a:pt x="0" y="2"/>
                    </a:cubicBezTo>
                    <a:close/>
                  </a:path>
                </a:pathLst>
              </a:custGeom>
              <a:solidFill>
                <a:srgbClr val="867F8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29" name="Freeform 492"/>
              <p:cNvSpPr>
                <a:spLocks/>
              </p:cNvSpPr>
              <p:nvPr/>
            </p:nvSpPr>
            <p:spPr bwMode="auto">
              <a:xfrm>
                <a:off x="1914" y="1037"/>
                <a:ext cx="25" cy="43"/>
              </a:xfrm>
              <a:custGeom>
                <a:avLst/>
                <a:gdLst>
                  <a:gd name="T0" fmla="*/ 395 w 10"/>
                  <a:gd name="T1" fmla="*/ 0 h 16"/>
                  <a:gd name="T2" fmla="*/ 0 w 10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16">
                    <a:moveTo>
                      <a:pt x="10" y="0"/>
                    </a:moveTo>
                    <a:cubicBezTo>
                      <a:pt x="4" y="8"/>
                      <a:pt x="5" y="13"/>
                      <a:pt x="0" y="16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0" name="Freeform 493"/>
              <p:cNvSpPr>
                <a:spLocks/>
              </p:cNvSpPr>
              <p:nvPr/>
            </p:nvSpPr>
            <p:spPr bwMode="auto">
              <a:xfrm>
                <a:off x="1493" y="1797"/>
                <a:ext cx="23" cy="6"/>
              </a:xfrm>
              <a:custGeom>
                <a:avLst/>
                <a:gdLst>
                  <a:gd name="T0" fmla="*/ 0 w 9"/>
                  <a:gd name="T1" fmla="*/ 0 h 2"/>
                  <a:gd name="T2" fmla="*/ 386 w 9"/>
                  <a:gd name="T3" fmla="*/ 16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6" y="0"/>
                      <a:pt x="9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1" name="Freeform 494"/>
              <p:cNvSpPr>
                <a:spLocks/>
              </p:cNvSpPr>
              <p:nvPr/>
            </p:nvSpPr>
            <p:spPr bwMode="auto">
              <a:xfrm>
                <a:off x="1541" y="1784"/>
                <a:ext cx="17" cy="32"/>
              </a:xfrm>
              <a:custGeom>
                <a:avLst/>
                <a:gdLst>
                  <a:gd name="T0" fmla="*/ 211 w 7"/>
                  <a:gd name="T1" fmla="*/ 0 h 12"/>
                  <a:gd name="T2" fmla="*/ 0 w 7"/>
                  <a:gd name="T3" fmla="*/ 605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6" y="0"/>
                    </a:moveTo>
                    <a:cubicBezTo>
                      <a:pt x="7" y="4"/>
                      <a:pt x="3" y="10"/>
                      <a:pt x="0" y="1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2" name="Freeform 495"/>
              <p:cNvSpPr>
                <a:spLocks/>
              </p:cNvSpPr>
              <p:nvPr/>
            </p:nvSpPr>
            <p:spPr bwMode="auto">
              <a:xfrm>
                <a:off x="716" y="1763"/>
                <a:ext cx="20" cy="8"/>
              </a:xfrm>
              <a:custGeom>
                <a:avLst/>
                <a:gdLst>
                  <a:gd name="T0" fmla="*/ 0 w 8"/>
                  <a:gd name="T1" fmla="*/ 0 h 3"/>
                  <a:gd name="T2" fmla="*/ 313 w 8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3" y="3"/>
                      <a:pt x="8" y="2"/>
                      <a:pt x="8" y="2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3" name="Freeform 496"/>
              <p:cNvSpPr>
                <a:spLocks/>
              </p:cNvSpPr>
              <p:nvPr/>
            </p:nvSpPr>
            <p:spPr bwMode="auto">
              <a:xfrm>
                <a:off x="748" y="1760"/>
                <a:ext cx="45" cy="13"/>
              </a:xfrm>
              <a:custGeom>
                <a:avLst/>
                <a:gdLst>
                  <a:gd name="T0" fmla="*/ 0 w 18"/>
                  <a:gd name="T1" fmla="*/ 229 h 5"/>
                  <a:gd name="T2" fmla="*/ 708 w 1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5">
                    <a:moveTo>
                      <a:pt x="0" y="5"/>
                    </a:moveTo>
                    <a:cubicBezTo>
                      <a:pt x="6" y="5"/>
                      <a:pt x="18" y="0"/>
                      <a:pt x="18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4" name="Freeform 497"/>
              <p:cNvSpPr>
                <a:spLocks/>
              </p:cNvSpPr>
              <p:nvPr/>
            </p:nvSpPr>
            <p:spPr bwMode="auto">
              <a:xfrm>
                <a:off x="801" y="1757"/>
                <a:ext cx="2" cy="8"/>
              </a:xfrm>
              <a:custGeom>
                <a:avLst/>
                <a:gdLst>
                  <a:gd name="T0" fmla="*/ 0 w 1"/>
                  <a:gd name="T1" fmla="*/ 149 h 3"/>
                  <a:gd name="T2" fmla="*/ 16 w 1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0"/>
                      <a:pt x="1" y="0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5" name="Freeform 498"/>
              <p:cNvSpPr>
                <a:spLocks/>
              </p:cNvSpPr>
              <p:nvPr/>
            </p:nvSpPr>
            <p:spPr bwMode="auto">
              <a:xfrm>
                <a:off x="706" y="1827"/>
                <a:ext cx="17" cy="29"/>
              </a:xfrm>
              <a:custGeom>
                <a:avLst/>
                <a:gdLst>
                  <a:gd name="T0" fmla="*/ 0 w 7"/>
                  <a:gd name="T1" fmla="*/ 0 h 11"/>
                  <a:gd name="T2" fmla="*/ 243 w 7"/>
                  <a:gd name="T3" fmla="*/ 527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1">
                    <a:moveTo>
                      <a:pt x="0" y="0"/>
                    </a:moveTo>
                    <a:cubicBezTo>
                      <a:pt x="1" y="3"/>
                      <a:pt x="5" y="9"/>
                      <a:pt x="7" y="11"/>
                    </a:cubicBezTo>
                  </a:path>
                </a:pathLst>
              </a:custGeom>
              <a:solidFill>
                <a:srgbClr val="FCEBE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6" name="Freeform 499"/>
              <p:cNvSpPr>
                <a:spLocks/>
              </p:cNvSpPr>
              <p:nvPr/>
            </p:nvSpPr>
            <p:spPr bwMode="auto">
              <a:xfrm>
                <a:off x="2131" y="1325"/>
                <a:ext cx="100" cy="112"/>
              </a:xfrm>
              <a:custGeom>
                <a:avLst/>
                <a:gdLst>
                  <a:gd name="T0" fmla="*/ 595 w 40"/>
                  <a:gd name="T1" fmla="*/ 1763 h 42"/>
                  <a:gd name="T2" fmla="*/ 1095 w 40"/>
                  <a:gd name="T3" fmla="*/ 0 h 42"/>
                  <a:gd name="T4" fmla="*/ 1063 w 40"/>
                  <a:gd name="T5" fmla="*/ 0 h 42"/>
                  <a:gd name="T6" fmla="*/ 708 w 40"/>
                  <a:gd name="T7" fmla="*/ 205 h 42"/>
                  <a:gd name="T8" fmla="*/ 438 w 40"/>
                  <a:gd name="T9" fmla="*/ 909 h 42"/>
                  <a:gd name="T10" fmla="*/ 125 w 40"/>
                  <a:gd name="T11" fmla="*/ 1571 h 42"/>
                  <a:gd name="T12" fmla="*/ 0 w 40"/>
                  <a:gd name="T13" fmla="*/ 2125 h 42"/>
                  <a:gd name="T14" fmla="*/ 595 w 40"/>
                  <a:gd name="T15" fmla="*/ 1763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0" h="42">
                    <a:moveTo>
                      <a:pt x="15" y="35"/>
                    </a:moveTo>
                    <a:cubicBezTo>
                      <a:pt x="22" y="30"/>
                      <a:pt x="40" y="3"/>
                      <a:pt x="28" y="0"/>
                    </a:cubicBezTo>
                    <a:cubicBezTo>
                      <a:pt x="28" y="0"/>
                      <a:pt x="27" y="0"/>
                      <a:pt x="27" y="0"/>
                    </a:cubicBezTo>
                    <a:cubicBezTo>
                      <a:pt x="24" y="0"/>
                      <a:pt x="21" y="1"/>
                      <a:pt x="18" y="4"/>
                    </a:cubicBezTo>
                    <a:cubicBezTo>
                      <a:pt x="15" y="7"/>
                      <a:pt x="13" y="13"/>
                      <a:pt x="11" y="18"/>
                    </a:cubicBezTo>
                    <a:cubicBezTo>
                      <a:pt x="9" y="22"/>
                      <a:pt x="6" y="26"/>
                      <a:pt x="3" y="31"/>
                    </a:cubicBezTo>
                    <a:cubicBezTo>
                      <a:pt x="1" y="34"/>
                      <a:pt x="0" y="38"/>
                      <a:pt x="0" y="42"/>
                    </a:cubicBezTo>
                    <a:cubicBezTo>
                      <a:pt x="6" y="41"/>
                      <a:pt x="11" y="38"/>
                      <a:pt x="15" y="35"/>
                    </a:cubicBezTo>
                    <a:close/>
                  </a:path>
                </a:pathLst>
              </a:custGeom>
              <a:solidFill>
                <a:srgbClr val="F7C9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7" name="Freeform 500"/>
              <p:cNvSpPr>
                <a:spLocks/>
              </p:cNvSpPr>
              <p:nvPr/>
            </p:nvSpPr>
            <p:spPr bwMode="auto">
              <a:xfrm>
                <a:off x="676" y="1379"/>
                <a:ext cx="205" cy="306"/>
              </a:xfrm>
              <a:custGeom>
                <a:avLst/>
                <a:gdLst>
                  <a:gd name="T0" fmla="*/ 3095 w 82"/>
                  <a:gd name="T1" fmla="*/ 56 h 115"/>
                  <a:gd name="T2" fmla="*/ 2938 w 82"/>
                  <a:gd name="T3" fmla="*/ 0 h 115"/>
                  <a:gd name="T4" fmla="*/ 2470 w 82"/>
                  <a:gd name="T5" fmla="*/ 694 h 115"/>
                  <a:gd name="T6" fmla="*/ 208 w 82"/>
                  <a:gd name="T7" fmla="*/ 4502 h 115"/>
                  <a:gd name="T8" fmla="*/ 0 w 82"/>
                  <a:gd name="T9" fmla="*/ 5763 h 115"/>
                  <a:gd name="T10" fmla="*/ 550 w 82"/>
                  <a:gd name="T11" fmla="*/ 4561 h 115"/>
                  <a:gd name="T12" fmla="*/ 1175 w 82"/>
                  <a:gd name="T13" fmla="*/ 4502 h 115"/>
                  <a:gd name="T14" fmla="*/ 1220 w 82"/>
                  <a:gd name="T15" fmla="*/ 4106 h 115"/>
                  <a:gd name="T16" fmla="*/ 2238 w 82"/>
                  <a:gd name="T17" fmla="*/ 2358 h 115"/>
                  <a:gd name="T18" fmla="*/ 3125 w 82"/>
                  <a:gd name="T19" fmla="*/ 601 h 115"/>
                  <a:gd name="T20" fmla="*/ 3095 w 82"/>
                  <a:gd name="T21" fmla="*/ 56 h 11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82" h="115">
                    <a:moveTo>
                      <a:pt x="79" y="1"/>
                    </a:moveTo>
                    <a:cubicBezTo>
                      <a:pt x="78" y="1"/>
                      <a:pt x="76" y="0"/>
                      <a:pt x="75" y="0"/>
                    </a:cubicBezTo>
                    <a:cubicBezTo>
                      <a:pt x="69" y="0"/>
                      <a:pt x="66" y="6"/>
                      <a:pt x="63" y="14"/>
                    </a:cubicBezTo>
                    <a:cubicBezTo>
                      <a:pt x="47" y="44"/>
                      <a:pt x="11" y="78"/>
                      <a:pt x="5" y="90"/>
                    </a:cubicBezTo>
                    <a:cubicBezTo>
                      <a:pt x="1" y="98"/>
                      <a:pt x="0" y="106"/>
                      <a:pt x="0" y="115"/>
                    </a:cubicBezTo>
                    <a:cubicBezTo>
                      <a:pt x="2" y="106"/>
                      <a:pt x="7" y="97"/>
                      <a:pt x="14" y="91"/>
                    </a:cubicBezTo>
                    <a:cubicBezTo>
                      <a:pt x="20" y="86"/>
                      <a:pt x="25" y="90"/>
                      <a:pt x="30" y="90"/>
                    </a:cubicBezTo>
                    <a:cubicBezTo>
                      <a:pt x="31" y="87"/>
                      <a:pt x="31" y="85"/>
                      <a:pt x="31" y="82"/>
                    </a:cubicBezTo>
                    <a:cubicBezTo>
                      <a:pt x="33" y="71"/>
                      <a:pt x="40" y="64"/>
                      <a:pt x="57" y="47"/>
                    </a:cubicBezTo>
                    <a:cubicBezTo>
                      <a:pt x="74" y="30"/>
                      <a:pt x="71" y="29"/>
                      <a:pt x="80" y="12"/>
                    </a:cubicBezTo>
                    <a:cubicBezTo>
                      <a:pt x="81" y="7"/>
                      <a:pt x="82" y="2"/>
                      <a:pt x="79" y="1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8" name="Freeform 501"/>
              <p:cNvSpPr>
                <a:spLocks/>
              </p:cNvSpPr>
              <p:nvPr/>
            </p:nvSpPr>
            <p:spPr bwMode="auto">
              <a:xfrm>
                <a:off x="1456" y="1576"/>
                <a:ext cx="82" cy="149"/>
              </a:xfrm>
              <a:custGeom>
                <a:avLst/>
                <a:gdLst>
                  <a:gd name="T0" fmla="*/ 1106 w 33"/>
                  <a:gd name="T1" fmla="*/ 2711 h 56"/>
                  <a:gd name="T2" fmla="*/ 1260 w 33"/>
                  <a:gd name="T3" fmla="*/ 1996 h 56"/>
                  <a:gd name="T4" fmla="*/ 1073 w 33"/>
                  <a:gd name="T5" fmla="*/ 1261 h 56"/>
                  <a:gd name="T6" fmla="*/ 462 w 33"/>
                  <a:gd name="T7" fmla="*/ 93 h 56"/>
                  <a:gd name="T8" fmla="*/ 0 w 33"/>
                  <a:gd name="T9" fmla="*/ 0 h 56"/>
                  <a:gd name="T10" fmla="*/ 0 w 33"/>
                  <a:gd name="T11" fmla="*/ 806 h 56"/>
                  <a:gd name="T12" fmla="*/ 412 w 33"/>
                  <a:gd name="T13" fmla="*/ 1360 h 56"/>
                  <a:gd name="T14" fmla="*/ 641 w 33"/>
                  <a:gd name="T15" fmla="*/ 1658 h 56"/>
                  <a:gd name="T16" fmla="*/ 798 w 33"/>
                  <a:gd name="T17" fmla="*/ 2259 h 56"/>
                  <a:gd name="T18" fmla="*/ 1024 w 33"/>
                  <a:gd name="T19" fmla="*/ 2655 h 56"/>
                  <a:gd name="T20" fmla="*/ 1106 w 33"/>
                  <a:gd name="T21" fmla="*/ 2804 h 56"/>
                  <a:gd name="T22" fmla="*/ 1106 w 33"/>
                  <a:gd name="T23" fmla="*/ 2711 h 5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33" h="56">
                    <a:moveTo>
                      <a:pt x="29" y="54"/>
                    </a:moveTo>
                    <a:cubicBezTo>
                      <a:pt x="29" y="50"/>
                      <a:pt x="31" y="45"/>
                      <a:pt x="33" y="40"/>
                    </a:cubicBezTo>
                    <a:cubicBezTo>
                      <a:pt x="33" y="34"/>
                      <a:pt x="33" y="28"/>
                      <a:pt x="28" y="25"/>
                    </a:cubicBezTo>
                    <a:cubicBezTo>
                      <a:pt x="20" y="19"/>
                      <a:pt x="22" y="6"/>
                      <a:pt x="12" y="2"/>
                    </a:cubicBezTo>
                    <a:cubicBezTo>
                      <a:pt x="8" y="0"/>
                      <a:pt x="5" y="0"/>
                      <a:pt x="0" y="0"/>
                    </a:cubicBezTo>
                    <a:cubicBezTo>
                      <a:pt x="1" y="7"/>
                      <a:pt x="0" y="11"/>
                      <a:pt x="0" y="16"/>
                    </a:cubicBezTo>
                    <a:cubicBezTo>
                      <a:pt x="5" y="17"/>
                      <a:pt x="8" y="22"/>
                      <a:pt x="11" y="27"/>
                    </a:cubicBezTo>
                    <a:cubicBezTo>
                      <a:pt x="13" y="29"/>
                      <a:pt x="16" y="31"/>
                      <a:pt x="17" y="33"/>
                    </a:cubicBezTo>
                    <a:cubicBezTo>
                      <a:pt x="20" y="37"/>
                      <a:pt x="19" y="40"/>
                      <a:pt x="21" y="45"/>
                    </a:cubicBezTo>
                    <a:cubicBezTo>
                      <a:pt x="22" y="49"/>
                      <a:pt x="24" y="50"/>
                      <a:pt x="27" y="53"/>
                    </a:cubicBezTo>
                    <a:cubicBezTo>
                      <a:pt x="28" y="53"/>
                      <a:pt x="28" y="54"/>
                      <a:pt x="29" y="56"/>
                    </a:cubicBezTo>
                    <a:cubicBezTo>
                      <a:pt x="29" y="55"/>
                      <a:pt x="29" y="54"/>
                      <a:pt x="29" y="54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39" name="Freeform 502"/>
              <p:cNvSpPr>
                <a:spLocks/>
              </p:cNvSpPr>
              <p:nvPr/>
            </p:nvSpPr>
            <p:spPr bwMode="auto">
              <a:xfrm>
                <a:off x="2061" y="1059"/>
                <a:ext cx="50" cy="90"/>
              </a:xfrm>
              <a:custGeom>
                <a:avLst/>
                <a:gdLst>
                  <a:gd name="T0" fmla="*/ 750 w 20"/>
                  <a:gd name="T1" fmla="*/ 540 h 34"/>
                  <a:gd name="T2" fmla="*/ 783 w 20"/>
                  <a:gd name="T3" fmla="*/ 0 h 34"/>
                  <a:gd name="T4" fmla="*/ 708 w 20"/>
                  <a:gd name="T5" fmla="*/ 0 h 34"/>
                  <a:gd name="T6" fmla="*/ 675 w 20"/>
                  <a:gd name="T7" fmla="*/ 90 h 34"/>
                  <a:gd name="T8" fmla="*/ 83 w 20"/>
                  <a:gd name="T9" fmla="*/ 1578 h 34"/>
                  <a:gd name="T10" fmla="*/ 0 w 20"/>
                  <a:gd name="T11" fmla="*/ 1668 h 34"/>
                  <a:gd name="T12" fmla="*/ 550 w 20"/>
                  <a:gd name="T13" fmla="*/ 1318 h 34"/>
                  <a:gd name="T14" fmla="*/ 750 w 20"/>
                  <a:gd name="T15" fmla="*/ 540 h 34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20" h="34">
                    <a:moveTo>
                      <a:pt x="19" y="11"/>
                    </a:moveTo>
                    <a:cubicBezTo>
                      <a:pt x="20" y="7"/>
                      <a:pt x="19" y="3"/>
                      <a:pt x="20" y="0"/>
                    </a:cubicBezTo>
                    <a:cubicBezTo>
                      <a:pt x="19" y="0"/>
                      <a:pt x="19" y="0"/>
                      <a:pt x="18" y="0"/>
                    </a:cubicBezTo>
                    <a:cubicBezTo>
                      <a:pt x="17" y="1"/>
                      <a:pt x="17" y="1"/>
                      <a:pt x="17" y="2"/>
                    </a:cubicBezTo>
                    <a:cubicBezTo>
                      <a:pt x="14" y="13"/>
                      <a:pt x="9" y="23"/>
                      <a:pt x="2" y="32"/>
                    </a:cubicBezTo>
                    <a:cubicBezTo>
                      <a:pt x="1" y="33"/>
                      <a:pt x="1" y="33"/>
                      <a:pt x="0" y="34"/>
                    </a:cubicBezTo>
                    <a:cubicBezTo>
                      <a:pt x="3" y="33"/>
                      <a:pt x="9" y="31"/>
                      <a:pt x="14" y="27"/>
                    </a:cubicBezTo>
                    <a:cubicBezTo>
                      <a:pt x="17" y="22"/>
                      <a:pt x="18" y="16"/>
                      <a:pt x="19" y="11"/>
                    </a:cubicBezTo>
                    <a:close/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0" name="Freeform 503"/>
              <p:cNvSpPr>
                <a:spLocks/>
              </p:cNvSpPr>
              <p:nvPr/>
            </p:nvSpPr>
            <p:spPr bwMode="auto">
              <a:xfrm>
                <a:off x="611" y="1789"/>
                <a:ext cx="25" cy="22"/>
              </a:xfrm>
              <a:custGeom>
                <a:avLst/>
                <a:gdLst>
                  <a:gd name="T0" fmla="*/ 83 w 10"/>
                  <a:gd name="T1" fmla="*/ 61 h 8"/>
                  <a:gd name="T2" fmla="*/ 0 w 10"/>
                  <a:gd name="T3" fmla="*/ 168 h 8"/>
                  <a:gd name="T4" fmla="*/ 158 w 10"/>
                  <a:gd name="T5" fmla="*/ 393 h 8"/>
                  <a:gd name="T6" fmla="*/ 313 w 10"/>
                  <a:gd name="T7" fmla="*/ 393 h 8"/>
                  <a:gd name="T8" fmla="*/ 313 w 10"/>
                  <a:gd name="T9" fmla="*/ 168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2" y="1"/>
                    </a:moveTo>
                    <a:cubicBezTo>
                      <a:pt x="1" y="0"/>
                      <a:pt x="0" y="2"/>
                      <a:pt x="0" y="3"/>
                    </a:cubicBezTo>
                    <a:cubicBezTo>
                      <a:pt x="1" y="5"/>
                      <a:pt x="3" y="6"/>
                      <a:pt x="4" y="7"/>
                    </a:cubicBezTo>
                    <a:cubicBezTo>
                      <a:pt x="6" y="7"/>
                      <a:pt x="7" y="8"/>
                      <a:pt x="8" y="7"/>
                    </a:cubicBezTo>
                    <a:cubicBezTo>
                      <a:pt x="10" y="6"/>
                      <a:pt x="8" y="4"/>
                      <a:pt x="8" y="3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1" name="Freeform 504"/>
              <p:cNvSpPr>
                <a:spLocks/>
              </p:cNvSpPr>
              <p:nvPr/>
            </p:nvSpPr>
            <p:spPr bwMode="auto">
              <a:xfrm>
                <a:off x="633" y="1805"/>
                <a:ext cx="110" cy="67"/>
              </a:xfrm>
              <a:custGeom>
                <a:avLst/>
                <a:gdLst>
                  <a:gd name="T0" fmla="*/ 83 w 44"/>
                  <a:gd name="T1" fmla="*/ 150 h 25"/>
                  <a:gd name="T2" fmla="*/ 125 w 44"/>
                  <a:gd name="T3" fmla="*/ 927 h 25"/>
                  <a:gd name="T4" fmla="*/ 395 w 44"/>
                  <a:gd name="T5" fmla="*/ 1043 h 25"/>
                  <a:gd name="T6" fmla="*/ 750 w 44"/>
                  <a:gd name="T7" fmla="*/ 1134 h 25"/>
                  <a:gd name="T8" fmla="*/ 1095 w 44"/>
                  <a:gd name="T9" fmla="*/ 1292 h 25"/>
                  <a:gd name="T10" fmla="*/ 1375 w 44"/>
                  <a:gd name="T11" fmla="*/ 927 h 25"/>
                  <a:gd name="T12" fmla="*/ 1613 w 44"/>
                  <a:gd name="T13" fmla="*/ 984 h 25"/>
                  <a:gd name="T14" fmla="*/ 1688 w 44"/>
                  <a:gd name="T15" fmla="*/ 732 h 25"/>
                  <a:gd name="T16" fmla="*/ 1300 w 44"/>
                  <a:gd name="T17" fmla="*/ 0 h 25"/>
                  <a:gd name="T18" fmla="*/ 750 w 44"/>
                  <a:gd name="T19" fmla="*/ 517 h 25"/>
                  <a:gd name="T20" fmla="*/ 438 w 44"/>
                  <a:gd name="T21" fmla="*/ 402 h 25"/>
                  <a:gd name="T22" fmla="*/ 283 w 44"/>
                  <a:gd name="T23" fmla="*/ 308 h 25"/>
                  <a:gd name="T24" fmla="*/ 83 w 44"/>
                  <a:gd name="T25" fmla="*/ 150 h 25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4" h="25">
                    <a:moveTo>
                      <a:pt x="2" y="3"/>
                    </a:moveTo>
                    <a:cubicBezTo>
                      <a:pt x="3" y="7"/>
                      <a:pt x="0" y="15"/>
                      <a:pt x="3" y="18"/>
                    </a:cubicBezTo>
                    <a:cubicBezTo>
                      <a:pt x="5" y="20"/>
                      <a:pt x="8" y="20"/>
                      <a:pt x="10" y="20"/>
                    </a:cubicBezTo>
                    <a:cubicBezTo>
                      <a:pt x="13" y="21"/>
                      <a:pt x="16" y="21"/>
                      <a:pt x="19" y="22"/>
                    </a:cubicBezTo>
                    <a:cubicBezTo>
                      <a:pt x="22" y="22"/>
                      <a:pt x="25" y="24"/>
                      <a:pt x="28" y="25"/>
                    </a:cubicBezTo>
                    <a:cubicBezTo>
                      <a:pt x="32" y="25"/>
                      <a:pt x="36" y="22"/>
                      <a:pt x="35" y="18"/>
                    </a:cubicBezTo>
                    <a:cubicBezTo>
                      <a:pt x="36" y="19"/>
                      <a:pt x="40" y="20"/>
                      <a:pt x="41" y="19"/>
                    </a:cubicBezTo>
                    <a:cubicBezTo>
                      <a:pt x="44" y="19"/>
                      <a:pt x="43" y="16"/>
                      <a:pt x="43" y="14"/>
                    </a:cubicBezTo>
                    <a:cubicBezTo>
                      <a:pt x="43" y="8"/>
                      <a:pt x="38" y="3"/>
                      <a:pt x="33" y="0"/>
                    </a:cubicBezTo>
                    <a:cubicBezTo>
                      <a:pt x="30" y="6"/>
                      <a:pt x="25" y="8"/>
                      <a:pt x="19" y="10"/>
                    </a:cubicBezTo>
                    <a:cubicBezTo>
                      <a:pt x="16" y="10"/>
                      <a:pt x="14" y="9"/>
                      <a:pt x="11" y="8"/>
                    </a:cubicBezTo>
                    <a:cubicBezTo>
                      <a:pt x="10" y="7"/>
                      <a:pt x="8" y="7"/>
                      <a:pt x="7" y="6"/>
                    </a:cubicBezTo>
                    <a:cubicBezTo>
                      <a:pt x="5" y="4"/>
                      <a:pt x="4" y="4"/>
                      <a:pt x="2" y="3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2" name="Freeform 505"/>
              <p:cNvSpPr>
                <a:spLocks/>
              </p:cNvSpPr>
              <p:nvPr/>
            </p:nvSpPr>
            <p:spPr bwMode="auto">
              <a:xfrm>
                <a:off x="716" y="1768"/>
                <a:ext cx="25" cy="27"/>
              </a:xfrm>
              <a:custGeom>
                <a:avLst/>
                <a:gdLst>
                  <a:gd name="T0" fmla="*/ 0 w 10"/>
                  <a:gd name="T1" fmla="*/ 0 h 10"/>
                  <a:gd name="T2" fmla="*/ 363 w 10"/>
                  <a:gd name="T3" fmla="*/ 373 h 10"/>
                  <a:gd name="T4" fmla="*/ 283 w 10"/>
                  <a:gd name="T5" fmla="*/ 0 h 10"/>
                  <a:gd name="T6" fmla="*/ 125 w 10"/>
                  <a:gd name="T7" fmla="*/ 0 h 1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" h="10">
                    <a:moveTo>
                      <a:pt x="0" y="0"/>
                    </a:moveTo>
                    <a:cubicBezTo>
                      <a:pt x="2" y="1"/>
                      <a:pt x="6" y="10"/>
                      <a:pt x="9" y="7"/>
                    </a:cubicBezTo>
                    <a:cubicBezTo>
                      <a:pt x="10" y="5"/>
                      <a:pt x="8" y="2"/>
                      <a:pt x="7" y="0"/>
                    </a:cubicBezTo>
                    <a:cubicBezTo>
                      <a:pt x="6" y="1"/>
                      <a:pt x="4" y="1"/>
                      <a:pt x="3" y="0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3" name="Freeform 506"/>
              <p:cNvSpPr>
                <a:spLocks/>
              </p:cNvSpPr>
              <p:nvPr/>
            </p:nvSpPr>
            <p:spPr bwMode="auto">
              <a:xfrm>
                <a:off x="746" y="1760"/>
                <a:ext cx="77" cy="37"/>
              </a:xfrm>
              <a:custGeom>
                <a:avLst/>
                <a:gdLst>
                  <a:gd name="T0" fmla="*/ 0 w 31"/>
                  <a:gd name="T1" fmla="*/ 238 h 14"/>
                  <a:gd name="T2" fmla="*/ 104 w 31"/>
                  <a:gd name="T3" fmla="*/ 629 h 14"/>
                  <a:gd name="T4" fmla="*/ 340 w 31"/>
                  <a:gd name="T5" fmla="*/ 595 h 14"/>
                  <a:gd name="T6" fmla="*/ 537 w 31"/>
                  <a:gd name="T7" fmla="*/ 629 h 14"/>
                  <a:gd name="T8" fmla="*/ 845 w 31"/>
                  <a:gd name="T9" fmla="*/ 629 h 14"/>
                  <a:gd name="T10" fmla="*/ 994 w 31"/>
                  <a:gd name="T11" fmla="*/ 629 h 14"/>
                  <a:gd name="T12" fmla="*/ 1177 w 31"/>
                  <a:gd name="T13" fmla="*/ 391 h 14"/>
                  <a:gd name="T14" fmla="*/ 1148 w 31"/>
                  <a:gd name="T15" fmla="*/ 148 h 14"/>
                  <a:gd name="T16" fmla="*/ 877 w 31"/>
                  <a:gd name="T17" fmla="*/ 0 h 14"/>
                  <a:gd name="T18" fmla="*/ 691 w 31"/>
                  <a:gd name="T19" fmla="*/ 0 h 14"/>
                  <a:gd name="T20" fmla="*/ 569 w 31"/>
                  <a:gd name="T21" fmla="*/ 56 h 14"/>
                  <a:gd name="T22" fmla="*/ 462 w 31"/>
                  <a:gd name="T23" fmla="*/ 90 h 14"/>
                  <a:gd name="T24" fmla="*/ 75 w 31"/>
                  <a:gd name="T25" fmla="*/ 238 h 14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31" h="14">
                    <a:moveTo>
                      <a:pt x="0" y="5"/>
                    </a:moveTo>
                    <a:cubicBezTo>
                      <a:pt x="1" y="7"/>
                      <a:pt x="1" y="12"/>
                      <a:pt x="3" y="13"/>
                    </a:cubicBezTo>
                    <a:cubicBezTo>
                      <a:pt x="5" y="13"/>
                      <a:pt x="7" y="12"/>
                      <a:pt x="9" y="12"/>
                    </a:cubicBezTo>
                    <a:cubicBezTo>
                      <a:pt x="10" y="12"/>
                      <a:pt x="12" y="13"/>
                      <a:pt x="14" y="13"/>
                    </a:cubicBezTo>
                    <a:cubicBezTo>
                      <a:pt x="16" y="13"/>
                      <a:pt x="19" y="13"/>
                      <a:pt x="22" y="13"/>
                    </a:cubicBezTo>
                    <a:cubicBezTo>
                      <a:pt x="23" y="13"/>
                      <a:pt x="25" y="14"/>
                      <a:pt x="26" y="13"/>
                    </a:cubicBezTo>
                    <a:cubicBezTo>
                      <a:pt x="28" y="12"/>
                      <a:pt x="30" y="10"/>
                      <a:pt x="31" y="8"/>
                    </a:cubicBezTo>
                    <a:cubicBezTo>
                      <a:pt x="31" y="6"/>
                      <a:pt x="31" y="4"/>
                      <a:pt x="30" y="3"/>
                    </a:cubicBezTo>
                    <a:cubicBezTo>
                      <a:pt x="28" y="2"/>
                      <a:pt x="25" y="1"/>
                      <a:pt x="23" y="0"/>
                    </a:cubicBezTo>
                    <a:cubicBezTo>
                      <a:pt x="21" y="5"/>
                      <a:pt x="20" y="0"/>
                      <a:pt x="18" y="0"/>
                    </a:cubicBezTo>
                    <a:cubicBezTo>
                      <a:pt x="17" y="0"/>
                      <a:pt x="16" y="1"/>
                      <a:pt x="15" y="1"/>
                    </a:cubicBezTo>
                    <a:cubicBezTo>
                      <a:pt x="14" y="2"/>
                      <a:pt x="13" y="2"/>
                      <a:pt x="12" y="2"/>
                    </a:cubicBezTo>
                    <a:cubicBezTo>
                      <a:pt x="8" y="3"/>
                      <a:pt x="5" y="4"/>
                      <a:pt x="2" y="5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4" name="Freeform 507"/>
              <p:cNvSpPr>
                <a:spLocks/>
              </p:cNvSpPr>
              <p:nvPr/>
            </p:nvSpPr>
            <p:spPr bwMode="auto">
              <a:xfrm>
                <a:off x="1491" y="1803"/>
                <a:ext cx="22" cy="13"/>
              </a:xfrm>
              <a:custGeom>
                <a:avLst/>
                <a:gdLst>
                  <a:gd name="T0" fmla="*/ 0 w 9"/>
                  <a:gd name="T1" fmla="*/ 0 h 5"/>
                  <a:gd name="T2" fmla="*/ 174 w 9"/>
                  <a:gd name="T3" fmla="*/ 229 h 5"/>
                  <a:gd name="T4" fmla="*/ 293 w 9"/>
                  <a:gd name="T5" fmla="*/ 55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5">
                    <a:moveTo>
                      <a:pt x="0" y="0"/>
                    </a:moveTo>
                    <a:cubicBezTo>
                      <a:pt x="1" y="3"/>
                      <a:pt x="2" y="5"/>
                      <a:pt x="5" y="5"/>
                    </a:cubicBezTo>
                    <a:cubicBezTo>
                      <a:pt x="7" y="5"/>
                      <a:pt x="9" y="2"/>
                      <a:pt x="8" y="1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5" name="Freeform 508"/>
              <p:cNvSpPr>
                <a:spLocks/>
              </p:cNvSpPr>
              <p:nvPr/>
            </p:nvSpPr>
            <p:spPr bwMode="auto">
              <a:xfrm>
                <a:off x="1546" y="1795"/>
                <a:ext cx="25" cy="21"/>
              </a:xfrm>
              <a:custGeom>
                <a:avLst/>
                <a:gdLst>
                  <a:gd name="T0" fmla="*/ 208 w 10"/>
                  <a:gd name="T1" fmla="*/ 0 h 8"/>
                  <a:gd name="T2" fmla="*/ 0 w 10"/>
                  <a:gd name="T3" fmla="*/ 323 h 8"/>
                  <a:gd name="T4" fmla="*/ 0 w 10"/>
                  <a:gd name="T5" fmla="*/ 378 h 8"/>
                  <a:gd name="T6" fmla="*/ 395 w 10"/>
                  <a:gd name="T7" fmla="*/ 378 h 8"/>
                  <a:gd name="T8" fmla="*/ 313 w 10"/>
                  <a:gd name="T9" fmla="*/ 0 h 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10" h="8">
                    <a:moveTo>
                      <a:pt x="5" y="0"/>
                    </a:moveTo>
                    <a:cubicBezTo>
                      <a:pt x="4" y="2"/>
                      <a:pt x="2" y="5"/>
                      <a:pt x="0" y="7"/>
                    </a:cubicBezTo>
                    <a:cubicBezTo>
                      <a:pt x="0" y="7"/>
                      <a:pt x="0" y="8"/>
                      <a:pt x="0" y="8"/>
                    </a:cubicBezTo>
                    <a:cubicBezTo>
                      <a:pt x="3" y="8"/>
                      <a:pt x="6" y="8"/>
                      <a:pt x="10" y="8"/>
                    </a:cubicBezTo>
                    <a:cubicBezTo>
                      <a:pt x="9" y="5"/>
                      <a:pt x="8" y="3"/>
                      <a:pt x="8" y="0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6" name="Freeform 509"/>
              <p:cNvSpPr>
                <a:spLocks/>
              </p:cNvSpPr>
              <p:nvPr/>
            </p:nvSpPr>
            <p:spPr bwMode="auto">
              <a:xfrm>
                <a:off x="1588" y="1851"/>
                <a:ext cx="18" cy="29"/>
              </a:xfrm>
              <a:custGeom>
                <a:avLst/>
                <a:gdLst>
                  <a:gd name="T0" fmla="*/ 0 w 7"/>
                  <a:gd name="T1" fmla="*/ 0 h 11"/>
                  <a:gd name="T2" fmla="*/ 257 w 7"/>
                  <a:gd name="T3" fmla="*/ 327 h 11"/>
                  <a:gd name="T4" fmla="*/ 219 w 7"/>
                  <a:gd name="T5" fmla="*/ 0 h 11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7" h="11">
                    <a:moveTo>
                      <a:pt x="0" y="0"/>
                    </a:moveTo>
                    <a:cubicBezTo>
                      <a:pt x="0" y="2"/>
                      <a:pt x="1" y="11"/>
                      <a:pt x="6" y="7"/>
                    </a:cubicBezTo>
                    <a:cubicBezTo>
                      <a:pt x="7" y="5"/>
                      <a:pt x="6" y="1"/>
                      <a:pt x="5" y="0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7" name="Freeform 510"/>
              <p:cNvSpPr>
                <a:spLocks/>
              </p:cNvSpPr>
              <p:nvPr/>
            </p:nvSpPr>
            <p:spPr bwMode="auto">
              <a:xfrm>
                <a:off x="1623" y="1803"/>
                <a:ext cx="98" cy="72"/>
              </a:xfrm>
              <a:custGeom>
                <a:avLst/>
                <a:gdLst>
                  <a:gd name="T0" fmla="*/ 50 w 39"/>
                  <a:gd name="T1" fmla="*/ 909 h 27"/>
                  <a:gd name="T2" fmla="*/ 797 w 39"/>
                  <a:gd name="T3" fmla="*/ 0 h 27"/>
                  <a:gd name="T4" fmla="*/ 1111 w 39"/>
                  <a:gd name="T5" fmla="*/ 397 h 27"/>
                  <a:gd name="T6" fmla="*/ 1395 w 39"/>
                  <a:gd name="T7" fmla="*/ 1216 h 27"/>
                  <a:gd name="T8" fmla="*/ 952 w 39"/>
                  <a:gd name="T9" fmla="*/ 853 h 27"/>
                  <a:gd name="T10" fmla="*/ 1111 w 39"/>
                  <a:gd name="T11" fmla="*/ 1272 h 27"/>
                  <a:gd name="T12" fmla="*/ 714 w 39"/>
                  <a:gd name="T13" fmla="*/ 1309 h 27"/>
                  <a:gd name="T14" fmla="*/ 0 w 39"/>
                  <a:gd name="T15" fmla="*/ 968 h 27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39" h="27">
                    <a:moveTo>
                      <a:pt x="1" y="18"/>
                    </a:moveTo>
                    <a:cubicBezTo>
                      <a:pt x="10" y="16"/>
                      <a:pt x="15" y="5"/>
                      <a:pt x="20" y="0"/>
                    </a:cubicBezTo>
                    <a:cubicBezTo>
                      <a:pt x="23" y="3"/>
                      <a:pt x="25" y="5"/>
                      <a:pt x="28" y="8"/>
                    </a:cubicBezTo>
                    <a:cubicBezTo>
                      <a:pt x="30" y="10"/>
                      <a:pt x="39" y="20"/>
                      <a:pt x="35" y="24"/>
                    </a:cubicBezTo>
                    <a:cubicBezTo>
                      <a:pt x="31" y="23"/>
                      <a:pt x="30" y="16"/>
                      <a:pt x="24" y="17"/>
                    </a:cubicBezTo>
                    <a:cubicBezTo>
                      <a:pt x="25" y="19"/>
                      <a:pt x="31" y="22"/>
                      <a:pt x="28" y="25"/>
                    </a:cubicBezTo>
                    <a:cubicBezTo>
                      <a:pt x="27" y="26"/>
                      <a:pt x="20" y="26"/>
                      <a:pt x="18" y="26"/>
                    </a:cubicBezTo>
                    <a:cubicBezTo>
                      <a:pt x="11" y="25"/>
                      <a:pt x="1" y="27"/>
                      <a:pt x="0" y="19"/>
                    </a:cubicBezTo>
                  </a:path>
                </a:pathLst>
              </a:custGeom>
              <a:solidFill>
                <a:srgbClr val="C9ADB1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8" name="Freeform 511"/>
              <p:cNvSpPr>
                <a:spLocks/>
              </p:cNvSpPr>
              <p:nvPr/>
            </p:nvSpPr>
            <p:spPr bwMode="auto">
              <a:xfrm>
                <a:off x="1603" y="1528"/>
                <a:ext cx="208" cy="307"/>
              </a:xfrm>
              <a:custGeom>
                <a:avLst/>
                <a:gdLst>
                  <a:gd name="T0" fmla="*/ 396 w 83"/>
                  <a:gd name="T1" fmla="*/ 3919 h 115"/>
                  <a:gd name="T2" fmla="*/ 1464 w 83"/>
                  <a:gd name="T3" fmla="*/ 1127 h 115"/>
                  <a:gd name="T4" fmla="*/ 3273 w 83"/>
                  <a:gd name="T5" fmla="*/ 0 h 115"/>
                  <a:gd name="T6" fmla="*/ 2594 w 83"/>
                  <a:gd name="T7" fmla="*/ 248 h 115"/>
                  <a:gd name="T8" fmla="*/ 2015 w 83"/>
                  <a:gd name="T9" fmla="*/ 206 h 115"/>
                  <a:gd name="T10" fmla="*/ 754 w 83"/>
                  <a:gd name="T11" fmla="*/ 820 h 115"/>
                  <a:gd name="T12" fmla="*/ 313 w 83"/>
                  <a:gd name="T13" fmla="*/ 1369 h 115"/>
                  <a:gd name="T14" fmla="*/ 83 w 83"/>
                  <a:gd name="T15" fmla="*/ 1925 h 115"/>
                  <a:gd name="T16" fmla="*/ 50 w 83"/>
                  <a:gd name="T17" fmla="*/ 2437 h 115"/>
                  <a:gd name="T18" fmla="*/ 50 w 83"/>
                  <a:gd name="T19" fmla="*/ 2894 h 115"/>
                  <a:gd name="T20" fmla="*/ 0 w 83"/>
                  <a:gd name="T21" fmla="*/ 3406 h 115"/>
                  <a:gd name="T22" fmla="*/ 208 w 83"/>
                  <a:gd name="T23" fmla="*/ 3863 h 115"/>
                  <a:gd name="T24" fmla="*/ 283 w 83"/>
                  <a:gd name="T25" fmla="*/ 5844 h 115"/>
                  <a:gd name="T26" fmla="*/ 784 w 83"/>
                  <a:gd name="T27" fmla="*/ 5382 h 115"/>
                  <a:gd name="T28" fmla="*/ 439 w 83"/>
                  <a:gd name="T29" fmla="*/ 3956 h 115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</a:gdLst>
                <a:ahLst/>
                <a:cxnLst>
                  <a:cxn ang="T30">
                    <a:pos x="T0" y="T1"/>
                  </a:cxn>
                  <a:cxn ang="T31">
                    <a:pos x="T2" y="T3"/>
                  </a:cxn>
                  <a:cxn ang="T32">
                    <a:pos x="T4" y="T5"/>
                  </a:cxn>
                  <a:cxn ang="T33">
                    <a:pos x="T6" y="T7"/>
                  </a:cxn>
                  <a:cxn ang="T34">
                    <a:pos x="T8" y="T9"/>
                  </a:cxn>
                  <a:cxn ang="T35">
                    <a:pos x="T10" y="T11"/>
                  </a:cxn>
                  <a:cxn ang="T36">
                    <a:pos x="T12" y="T13"/>
                  </a:cxn>
                  <a:cxn ang="T37">
                    <a:pos x="T14" y="T15"/>
                  </a:cxn>
                  <a:cxn ang="T38">
                    <a:pos x="T16" y="T17"/>
                  </a:cxn>
                  <a:cxn ang="T39">
                    <a:pos x="T18" y="T19"/>
                  </a:cxn>
                  <a:cxn ang="T40">
                    <a:pos x="T20" y="T21"/>
                  </a:cxn>
                  <a:cxn ang="T41">
                    <a:pos x="T22" y="T23"/>
                  </a:cxn>
                  <a:cxn ang="T42">
                    <a:pos x="T24" y="T25"/>
                  </a:cxn>
                  <a:cxn ang="T43">
                    <a:pos x="T26" y="T27"/>
                  </a:cxn>
                  <a:cxn ang="T44">
                    <a:pos x="T28" y="T29"/>
                  </a:cxn>
                </a:cxnLst>
                <a:rect l="0" t="0" r="r" b="b"/>
                <a:pathLst>
                  <a:path w="83" h="115">
                    <a:moveTo>
                      <a:pt x="10" y="77"/>
                    </a:moveTo>
                    <a:cubicBezTo>
                      <a:pt x="10" y="56"/>
                      <a:pt x="18" y="34"/>
                      <a:pt x="37" y="22"/>
                    </a:cubicBezTo>
                    <a:cubicBezTo>
                      <a:pt x="54" y="12"/>
                      <a:pt x="73" y="13"/>
                      <a:pt x="83" y="0"/>
                    </a:cubicBezTo>
                    <a:cubicBezTo>
                      <a:pt x="77" y="3"/>
                      <a:pt x="72" y="5"/>
                      <a:pt x="66" y="5"/>
                    </a:cubicBezTo>
                    <a:cubicBezTo>
                      <a:pt x="60" y="6"/>
                      <a:pt x="56" y="4"/>
                      <a:pt x="51" y="4"/>
                    </a:cubicBezTo>
                    <a:cubicBezTo>
                      <a:pt x="40" y="3"/>
                      <a:pt x="34" y="19"/>
                      <a:pt x="19" y="16"/>
                    </a:cubicBezTo>
                    <a:cubicBezTo>
                      <a:pt x="21" y="22"/>
                      <a:pt x="13" y="25"/>
                      <a:pt x="8" y="27"/>
                    </a:cubicBezTo>
                    <a:cubicBezTo>
                      <a:pt x="10" y="32"/>
                      <a:pt x="5" y="36"/>
                      <a:pt x="2" y="38"/>
                    </a:cubicBezTo>
                    <a:cubicBezTo>
                      <a:pt x="5" y="42"/>
                      <a:pt x="2" y="44"/>
                      <a:pt x="1" y="48"/>
                    </a:cubicBezTo>
                    <a:cubicBezTo>
                      <a:pt x="0" y="52"/>
                      <a:pt x="1" y="52"/>
                      <a:pt x="1" y="57"/>
                    </a:cubicBezTo>
                    <a:cubicBezTo>
                      <a:pt x="1" y="60"/>
                      <a:pt x="0" y="64"/>
                      <a:pt x="0" y="67"/>
                    </a:cubicBezTo>
                    <a:cubicBezTo>
                      <a:pt x="1" y="70"/>
                      <a:pt x="4" y="73"/>
                      <a:pt x="5" y="76"/>
                    </a:cubicBezTo>
                    <a:cubicBezTo>
                      <a:pt x="11" y="88"/>
                      <a:pt x="14" y="103"/>
                      <a:pt x="7" y="115"/>
                    </a:cubicBezTo>
                    <a:cubicBezTo>
                      <a:pt x="11" y="113"/>
                      <a:pt x="18" y="111"/>
                      <a:pt x="20" y="106"/>
                    </a:cubicBezTo>
                    <a:cubicBezTo>
                      <a:pt x="22" y="100"/>
                      <a:pt x="9" y="89"/>
                      <a:pt x="11" y="78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49" name="Freeform 512"/>
              <p:cNvSpPr>
                <a:spLocks/>
              </p:cNvSpPr>
              <p:nvPr/>
            </p:nvSpPr>
            <p:spPr bwMode="auto">
              <a:xfrm>
                <a:off x="1761" y="1408"/>
                <a:ext cx="335" cy="112"/>
              </a:xfrm>
              <a:custGeom>
                <a:avLst/>
                <a:gdLst>
                  <a:gd name="T0" fmla="*/ 0 w 134"/>
                  <a:gd name="T1" fmla="*/ 2125 h 42"/>
                  <a:gd name="T2" fmla="*/ 1458 w 134"/>
                  <a:gd name="T3" fmla="*/ 1877 h 42"/>
                  <a:gd name="T4" fmla="*/ 2863 w 134"/>
                  <a:gd name="T5" fmla="*/ 1309 h 42"/>
                  <a:gd name="T6" fmla="*/ 4300 w 134"/>
                  <a:gd name="T7" fmla="*/ 1003 h 42"/>
                  <a:gd name="T8" fmla="*/ 5238 w 134"/>
                  <a:gd name="T9" fmla="*/ 661 h 42"/>
                  <a:gd name="T10" fmla="*/ 4375 w 134"/>
                  <a:gd name="T11" fmla="*/ 149 h 42"/>
                  <a:gd name="T12" fmla="*/ 3333 w 134"/>
                  <a:gd name="T13" fmla="*/ 93 h 42"/>
                  <a:gd name="T14" fmla="*/ 2970 w 134"/>
                  <a:gd name="T15" fmla="*/ 661 h 42"/>
                  <a:gd name="T16" fmla="*/ 1800 w 134"/>
                  <a:gd name="T17" fmla="*/ 1309 h 42"/>
                  <a:gd name="T18" fmla="*/ 783 w 134"/>
                  <a:gd name="T19" fmla="*/ 1763 h 42"/>
                  <a:gd name="T20" fmla="*/ 283 w 134"/>
                  <a:gd name="T21" fmla="*/ 1877 h 42"/>
                  <a:gd name="T22" fmla="*/ 0 w 134"/>
                  <a:gd name="T23" fmla="*/ 2125 h 42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34" h="42">
                    <a:moveTo>
                      <a:pt x="0" y="42"/>
                    </a:moveTo>
                    <a:cubicBezTo>
                      <a:pt x="12" y="39"/>
                      <a:pt x="25" y="39"/>
                      <a:pt x="37" y="37"/>
                    </a:cubicBezTo>
                    <a:cubicBezTo>
                      <a:pt x="49" y="35"/>
                      <a:pt x="61" y="28"/>
                      <a:pt x="73" y="26"/>
                    </a:cubicBezTo>
                    <a:cubicBezTo>
                      <a:pt x="85" y="24"/>
                      <a:pt x="98" y="23"/>
                      <a:pt x="110" y="20"/>
                    </a:cubicBezTo>
                    <a:cubicBezTo>
                      <a:pt x="116" y="18"/>
                      <a:pt x="130" y="18"/>
                      <a:pt x="134" y="13"/>
                    </a:cubicBezTo>
                    <a:cubicBezTo>
                      <a:pt x="128" y="8"/>
                      <a:pt x="119" y="6"/>
                      <a:pt x="112" y="3"/>
                    </a:cubicBezTo>
                    <a:cubicBezTo>
                      <a:pt x="104" y="0"/>
                      <a:pt x="93" y="0"/>
                      <a:pt x="85" y="2"/>
                    </a:cubicBezTo>
                    <a:cubicBezTo>
                      <a:pt x="80" y="4"/>
                      <a:pt x="80" y="9"/>
                      <a:pt x="76" y="13"/>
                    </a:cubicBezTo>
                    <a:cubicBezTo>
                      <a:pt x="68" y="22"/>
                      <a:pt x="56" y="23"/>
                      <a:pt x="46" y="26"/>
                    </a:cubicBezTo>
                    <a:cubicBezTo>
                      <a:pt x="37" y="29"/>
                      <a:pt x="29" y="34"/>
                      <a:pt x="20" y="35"/>
                    </a:cubicBezTo>
                    <a:cubicBezTo>
                      <a:pt x="15" y="35"/>
                      <a:pt x="11" y="35"/>
                      <a:pt x="7" y="37"/>
                    </a:cubicBezTo>
                    <a:cubicBezTo>
                      <a:pt x="5" y="38"/>
                      <a:pt x="2" y="41"/>
                      <a:pt x="0" y="42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0" name="Freeform 513"/>
              <p:cNvSpPr>
                <a:spLocks/>
              </p:cNvSpPr>
              <p:nvPr/>
            </p:nvSpPr>
            <p:spPr bwMode="auto">
              <a:xfrm>
                <a:off x="1974" y="1333"/>
                <a:ext cx="195" cy="96"/>
              </a:xfrm>
              <a:custGeom>
                <a:avLst/>
                <a:gdLst>
                  <a:gd name="T0" fmla="*/ 238 w 78"/>
                  <a:gd name="T1" fmla="*/ 1309 h 36"/>
                  <a:gd name="T2" fmla="*/ 1408 w 78"/>
                  <a:gd name="T3" fmla="*/ 1459 h 36"/>
                  <a:gd name="T4" fmla="*/ 2188 w 78"/>
                  <a:gd name="T5" fmla="*/ 1763 h 36"/>
                  <a:gd name="T6" fmla="*/ 2425 w 78"/>
                  <a:gd name="T7" fmla="*/ 1459 h 36"/>
                  <a:gd name="T8" fmla="*/ 2658 w 78"/>
                  <a:gd name="T9" fmla="*/ 909 h 36"/>
                  <a:gd name="T10" fmla="*/ 2783 w 78"/>
                  <a:gd name="T11" fmla="*/ 512 h 36"/>
                  <a:gd name="T12" fmla="*/ 3050 w 78"/>
                  <a:gd name="T13" fmla="*/ 0 h 36"/>
                  <a:gd name="T14" fmla="*/ 2895 w 78"/>
                  <a:gd name="T15" fmla="*/ 149 h 36"/>
                  <a:gd name="T16" fmla="*/ 2625 w 78"/>
                  <a:gd name="T17" fmla="*/ 547 h 36"/>
                  <a:gd name="T18" fmla="*/ 1770 w 78"/>
                  <a:gd name="T19" fmla="*/ 760 h 36"/>
                  <a:gd name="T20" fmla="*/ 783 w 78"/>
                  <a:gd name="T21" fmla="*/ 909 h 36"/>
                  <a:gd name="T22" fmla="*/ 283 w 78"/>
                  <a:gd name="T23" fmla="*/ 1059 h 36"/>
                  <a:gd name="T24" fmla="*/ 0 w 78"/>
                  <a:gd name="T25" fmla="*/ 1309 h 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78" h="36">
                    <a:moveTo>
                      <a:pt x="6" y="26"/>
                    </a:moveTo>
                    <a:cubicBezTo>
                      <a:pt x="14" y="19"/>
                      <a:pt x="27" y="25"/>
                      <a:pt x="36" y="29"/>
                    </a:cubicBezTo>
                    <a:cubicBezTo>
                      <a:pt x="41" y="32"/>
                      <a:pt x="50" y="36"/>
                      <a:pt x="56" y="35"/>
                    </a:cubicBezTo>
                    <a:cubicBezTo>
                      <a:pt x="60" y="35"/>
                      <a:pt x="60" y="32"/>
                      <a:pt x="62" y="29"/>
                    </a:cubicBezTo>
                    <a:cubicBezTo>
                      <a:pt x="63" y="26"/>
                      <a:pt x="66" y="22"/>
                      <a:pt x="68" y="18"/>
                    </a:cubicBezTo>
                    <a:cubicBezTo>
                      <a:pt x="69" y="16"/>
                      <a:pt x="69" y="13"/>
                      <a:pt x="71" y="10"/>
                    </a:cubicBezTo>
                    <a:cubicBezTo>
                      <a:pt x="73" y="7"/>
                      <a:pt x="77" y="4"/>
                      <a:pt x="78" y="0"/>
                    </a:cubicBezTo>
                    <a:cubicBezTo>
                      <a:pt x="76" y="1"/>
                      <a:pt x="75" y="2"/>
                      <a:pt x="74" y="3"/>
                    </a:cubicBezTo>
                    <a:cubicBezTo>
                      <a:pt x="72" y="6"/>
                      <a:pt x="70" y="9"/>
                      <a:pt x="67" y="11"/>
                    </a:cubicBezTo>
                    <a:cubicBezTo>
                      <a:pt x="60" y="16"/>
                      <a:pt x="53" y="16"/>
                      <a:pt x="45" y="15"/>
                    </a:cubicBezTo>
                    <a:cubicBezTo>
                      <a:pt x="36" y="15"/>
                      <a:pt x="28" y="18"/>
                      <a:pt x="20" y="18"/>
                    </a:cubicBezTo>
                    <a:cubicBezTo>
                      <a:pt x="15" y="17"/>
                      <a:pt x="11" y="19"/>
                      <a:pt x="7" y="21"/>
                    </a:cubicBezTo>
                    <a:cubicBezTo>
                      <a:pt x="5" y="22"/>
                      <a:pt x="1" y="26"/>
                      <a:pt x="0" y="26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1" name="Freeform 514"/>
              <p:cNvSpPr>
                <a:spLocks/>
              </p:cNvSpPr>
              <p:nvPr/>
            </p:nvSpPr>
            <p:spPr bwMode="auto">
              <a:xfrm>
                <a:off x="1946" y="1011"/>
                <a:ext cx="163" cy="181"/>
              </a:xfrm>
              <a:custGeom>
                <a:avLst/>
                <a:gdLst>
                  <a:gd name="T0" fmla="*/ 83 w 65"/>
                  <a:gd name="T1" fmla="*/ 3415 h 68"/>
                  <a:gd name="T2" fmla="*/ 1026 w 65"/>
                  <a:gd name="T3" fmla="*/ 3112 h 68"/>
                  <a:gd name="T4" fmla="*/ 1780 w 65"/>
                  <a:gd name="T5" fmla="*/ 2260 h 68"/>
                  <a:gd name="T6" fmla="*/ 2290 w 65"/>
                  <a:gd name="T7" fmla="*/ 0 h 68"/>
                  <a:gd name="T8" fmla="*/ 1893 w 65"/>
                  <a:gd name="T9" fmla="*/ 546 h 68"/>
                  <a:gd name="T10" fmla="*/ 1422 w 65"/>
                  <a:gd name="T11" fmla="*/ 1565 h 68"/>
                  <a:gd name="T12" fmla="*/ 785 w 65"/>
                  <a:gd name="T13" fmla="*/ 2148 h 68"/>
                  <a:gd name="T14" fmla="*/ 441 w 65"/>
                  <a:gd name="T15" fmla="*/ 2148 h 68"/>
                  <a:gd name="T16" fmla="*/ 208 w 65"/>
                  <a:gd name="T17" fmla="*/ 2148 h 68"/>
                  <a:gd name="T18" fmla="*/ 158 w 65"/>
                  <a:gd name="T19" fmla="*/ 3112 h 68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65" h="68">
                    <a:moveTo>
                      <a:pt x="2" y="68"/>
                    </a:moveTo>
                    <a:cubicBezTo>
                      <a:pt x="9" y="61"/>
                      <a:pt x="18" y="65"/>
                      <a:pt x="26" y="62"/>
                    </a:cubicBezTo>
                    <a:cubicBezTo>
                      <a:pt x="35" y="59"/>
                      <a:pt x="40" y="53"/>
                      <a:pt x="45" y="45"/>
                    </a:cubicBezTo>
                    <a:cubicBezTo>
                      <a:pt x="47" y="41"/>
                      <a:pt x="65" y="0"/>
                      <a:pt x="58" y="0"/>
                    </a:cubicBezTo>
                    <a:cubicBezTo>
                      <a:pt x="59" y="7"/>
                      <a:pt x="53" y="9"/>
                      <a:pt x="48" y="11"/>
                    </a:cubicBezTo>
                    <a:cubicBezTo>
                      <a:pt x="41" y="14"/>
                      <a:pt x="39" y="25"/>
                      <a:pt x="36" y="31"/>
                    </a:cubicBezTo>
                    <a:cubicBezTo>
                      <a:pt x="32" y="39"/>
                      <a:pt x="29" y="43"/>
                      <a:pt x="20" y="43"/>
                    </a:cubicBezTo>
                    <a:cubicBezTo>
                      <a:pt x="17" y="43"/>
                      <a:pt x="14" y="43"/>
                      <a:pt x="11" y="43"/>
                    </a:cubicBezTo>
                    <a:cubicBezTo>
                      <a:pt x="10" y="43"/>
                      <a:pt x="6" y="43"/>
                      <a:pt x="5" y="43"/>
                    </a:cubicBezTo>
                    <a:cubicBezTo>
                      <a:pt x="0" y="45"/>
                      <a:pt x="4" y="58"/>
                      <a:pt x="4" y="62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2" name="Freeform 515"/>
              <p:cNvSpPr>
                <a:spLocks/>
              </p:cNvSpPr>
              <p:nvPr/>
            </p:nvSpPr>
            <p:spPr bwMode="auto">
              <a:xfrm>
                <a:off x="1974" y="1192"/>
                <a:ext cx="55" cy="48"/>
              </a:xfrm>
              <a:custGeom>
                <a:avLst/>
                <a:gdLst>
                  <a:gd name="T0" fmla="*/ 0 w 22"/>
                  <a:gd name="T1" fmla="*/ 205 h 18"/>
                  <a:gd name="T2" fmla="*/ 550 w 22"/>
                  <a:gd name="T3" fmla="*/ 93 h 18"/>
                  <a:gd name="T4" fmla="*/ 595 w 22"/>
                  <a:gd name="T5" fmla="*/ 397 h 18"/>
                  <a:gd name="T6" fmla="*/ 863 w 22"/>
                  <a:gd name="T7" fmla="*/ 909 h 18"/>
                  <a:gd name="T8" fmla="*/ 438 w 22"/>
                  <a:gd name="T9" fmla="*/ 456 h 18"/>
                  <a:gd name="T10" fmla="*/ 208 w 22"/>
                  <a:gd name="T11" fmla="*/ 248 h 18"/>
                  <a:gd name="T12" fmla="*/ 50 w 22"/>
                  <a:gd name="T13" fmla="*/ 149 h 1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2" h="18">
                    <a:moveTo>
                      <a:pt x="0" y="4"/>
                    </a:moveTo>
                    <a:cubicBezTo>
                      <a:pt x="3" y="0"/>
                      <a:pt x="9" y="3"/>
                      <a:pt x="14" y="2"/>
                    </a:cubicBezTo>
                    <a:cubicBezTo>
                      <a:pt x="14" y="4"/>
                      <a:pt x="15" y="6"/>
                      <a:pt x="15" y="8"/>
                    </a:cubicBezTo>
                    <a:cubicBezTo>
                      <a:pt x="17" y="11"/>
                      <a:pt x="21" y="15"/>
                      <a:pt x="22" y="18"/>
                    </a:cubicBezTo>
                    <a:cubicBezTo>
                      <a:pt x="19" y="15"/>
                      <a:pt x="15" y="13"/>
                      <a:pt x="11" y="9"/>
                    </a:cubicBezTo>
                    <a:cubicBezTo>
                      <a:pt x="9" y="7"/>
                      <a:pt x="8" y="6"/>
                      <a:pt x="5" y="5"/>
                    </a:cubicBezTo>
                    <a:cubicBezTo>
                      <a:pt x="4" y="5"/>
                      <a:pt x="2" y="5"/>
                      <a:pt x="1" y="3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3" name="Freeform 516"/>
              <p:cNvSpPr>
                <a:spLocks/>
              </p:cNvSpPr>
              <p:nvPr/>
            </p:nvSpPr>
            <p:spPr bwMode="auto">
              <a:xfrm>
                <a:off x="1954" y="1224"/>
                <a:ext cx="42" cy="40"/>
              </a:xfrm>
              <a:custGeom>
                <a:avLst/>
                <a:gdLst>
                  <a:gd name="T0" fmla="*/ 0 w 17"/>
                  <a:gd name="T1" fmla="*/ 397 h 15"/>
                  <a:gd name="T2" fmla="*/ 635 w 17"/>
                  <a:gd name="T3" fmla="*/ 760 h 15"/>
                  <a:gd name="T4" fmla="*/ 74 w 17"/>
                  <a:gd name="T5" fmla="*/ 24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7" h="15">
                    <a:moveTo>
                      <a:pt x="0" y="8"/>
                    </a:moveTo>
                    <a:cubicBezTo>
                      <a:pt x="3" y="0"/>
                      <a:pt x="16" y="12"/>
                      <a:pt x="17" y="15"/>
                    </a:cubicBezTo>
                    <a:cubicBezTo>
                      <a:pt x="17" y="7"/>
                      <a:pt x="10" y="0"/>
                      <a:pt x="2" y="5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4" name="Freeform 517"/>
              <p:cNvSpPr>
                <a:spLocks/>
              </p:cNvSpPr>
              <p:nvPr/>
            </p:nvSpPr>
            <p:spPr bwMode="auto">
              <a:xfrm>
                <a:off x="1478" y="861"/>
                <a:ext cx="446" cy="222"/>
              </a:xfrm>
              <a:custGeom>
                <a:avLst/>
                <a:gdLst>
                  <a:gd name="T0" fmla="*/ 0 w 178"/>
                  <a:gd name="T1" fmla="*/ 0 h 83"/>
                  <a:gd name="T2" fmla="*/ 4608 w 178"/>
                  <a:gd name="T3" fmla="*/ 2102 h 83"/>
                  <a:gd name="T4" fmla="*/ 6342 w 178"/>
                  <a:gd name="T5" fmla="*/ 3383 h 83"/>
                  <a:gd name="T6" fmla="*/ 7018 w 178"/>
                  <a:gd name="T7" fmla="*/ 3635 h 83"/>
                  <a:gd name="T8" fmla="*/ 6417 w 178"/>
                  <a:gd name="T9" fmla="*/ 4191 h 83"/>
                  <a:gd name="T10" fmla="*/ 5317 w 178"/>
                  <a:gd name="T11" fmla="*/ 2913 h 83"/>
                  <a:gd name="T12" fmla="*/ 0 w 178"/>
                  <a:gd name="T13" fmla="*/ 0 h 83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178" h="83">
                    <a:moveTo>
                      <a:pt x="0" y="0"/>
                    </a:moveTo>
                    <a:cubicBezTo>
                      <a:pt x="36" y="11"/>
                      <a:pt x="92" y="30"/>
                      <a:pt x="117" y="41"/>
                    </a:cubicBezTo>
                    <a:cubicBezTo>
                      <a:pt x="142" y="51"/>
                      <a:pt x="153" y="63"/>
                      <a:pt x="161" y="66"/>
                    </a:cubicBezTo>
                    <a:cubicBezTo>
                      <a:pt x="170" y="70"/>
                      <a:pt x="175" y="72"/>
                      <a:pt x="178" y="71"/>
                    </a:cubicBezTo>
                    <a:cubicBezTo>
                      <a:pt x="172" y="78"/>
                      <a:pt x="171" y="83"/>
                      <a:pt x="163" y="82"/>
                    </a:cubicBezTo>
                    <a:cubicBezTo>
                      <a:pt x="154" y="82"/>
                      <a:pt x="150" y="65"/>
                      <a:pt x="135" y="57"/>
                    </a:cubicBezTo>
                    <a:cubicBezTo>
                      <a:pt x="121" y="49"/>
                      <a:pt x="14" y="6"/>
                      <a:pt x="0" y="0"/>
                    </a:cubicBezTo>
                    <a:close/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5" name="Freeform 518"/>
              <p:cNvSpPr>
                <a:spLocks/>
              </p:cNvSpPr>
              <p:nvPr/>
            </p:nvSpPr>
            <p:spPr bwMode="auto">
              <a:xfrm>
                <a:off x="423" y="1019"/>
                <a:ext cx="50" cy="18"/>
              </a:xfrm>
              <a:custGeom>
                <a:avLst/>
                <a:gdLst>
                  <a:gd name="T0" fmla="*/ 0 w 20"/>
                  <a:gd name="T1" fmla="*/ 85 h 7"/>
                  <a:gd name="T2" fmla="*/ 783 w 20"/>
                  <a:gd name="T3" fmla="*/ 0 h 7"/>
                  <a:gd name="T4" fmla="*/ 708 w 20"/>
                  <a:gd name="T5" fmla="*/ 257 h 7"/>
                  <a:gd name="T6" fmla="*/ 83 w 20"/>
                  <a:gd name="T7" fmla="*/ 219 h 7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0" h="7">
                    <a:moveTo>
                      <a:pt x="0" y="2"/>
                    </a:moveTo>
                    <a:cubicBezTo>
                      <a:pt x="7" y="3"/>
                      <a:pt x="14" y="3"/>
                      <a:pt x="20" y="0"/>
                    </a:cubicBezTo>
                    <a:cubicBezTo>
                      <a:pt x="20" y="2"/>
                      <a:pt x="19" y="4"/>
                      <a:pt x="18" y="6"/>
                    </a:cubicBezTo>
                    <a:cubicBezTo>
                      <a:pt x="14" y="6"/>
                      <a:pt x="5" y="7"/>
                      <a:pt x="2" y="5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6" name="Freeform 519"/>
              <p:cNvSpPr>
                <a:spLocks/>
              </p:cNvSpPr>
              <p:nvPr/>
            </p:nvSpPr>
            <p:spPr bwMode="auto">
              <a:xfrm>
                <a:off x="428" y="1059"/>
                <a:ext cx="25" cy="40"/>
              </a:xfrm>
              <a:custGeom>
                <a:avLst/>
                <a:gdLst>
                  <a:gd name="T0" fmla="*/ 158 w 10"/>
                  <a:gd name="T1" fmla="*/ 56 h 15"/>
                  <a:gd name="T2" fmla="*/ 395 w 10"/>
                  <a:gd name="T3" fmla="*/ 93 h 15"/>
                  <a:gd name="T4" fmla="*/ 0 w 10"/>
                  <a:gd name="T5" fmla="*/ 760 h 15"/>
                  <a:gd name="T6" fmla="*/ 83 w 10"/>
                  <a:gd name="T7" fmla="*/ 0 h 15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0" h="15">
                    <a:moveTo>
                      <a:pt x="4" y="1"/>
                    </a:moveTo>
                    <a:cubicBezTo>
                      <a:pt x="6" y="2"/>
                      <a:pt x="8" y="2"/>
                      <a:pt x="10" y="2"/>
                    </a:cubicBezTo>
                    <a:cubicBezTo>
                      <a:pt x="9" y="8"/>
                      <a:pt x="5" y="13"/>
                      <a:pt x="0" y="15"/>
                    </a:cubicBezTo>
                    <a:cubicBezTo>
                      <a:pt x="2" y="11"/>
                      <a:pt x="4" y="4"/>
                      <a:pt x="2" y="0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7" name="Freeform 520"/>
              <p:cNvSpPr>
                <a:spLocks/>
              </p:cNvSpPr>
              <p:nvPr/>
            </p:nvSpPr>
            <p:spPr bwMode="auto">
              <a:xfrm>
                <a:off x="453" y="915"/>
                <a:ext cx="23" cy="88"/>
              </a:xfrm>
              <a:custGeom>
                <a:avLst/>
                <a:gdLst>
                  <a:gd name="T0" fmla="*/ 332 w 9"/>
                  <a:gd name="T1" fmla="*/ 547 h 33"/>
                  <a:gd name="T2" fmla="*/ 302 w 9"/>
                  <a:gd name="T3" fmla="*/ 1421 h 33"/>
                  <a:gd name="T4" fmla="*/ 0 w 9"/>
                  <a:gd name="T5" fmla="*/ 1672 h 33"/>
                  <a:gd name="T6" fmla="*/ 169 w 9"/>
                  <a:gd name="T7" fmla="*/ 456 h 33"/>
                  <a:gd name="T8" fmla="*/ 0 w 9"/>
                  <a:gd name="T9" fmla="*/ 0 h 33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" h="33">
                    <a:moveTo>
                      <a:pt x="8" y="11"/>
                    </a:moveTo>
                    <a:cubicBezTo>
                      <a:pt x="7" y="17"/>
                      <a:pt x="9" y="22"/>
                      <a:pt x="7" y="28"/>
                    </a:cubicBezTo>
                    <a:cubicBezTo>
                      <a:pt x="6" y="33"/>
                      <a:pt x="4" y="33"/>
                      <a:pt x="0" y="33"/>
                    </a:cubicBezTo>
                    <a:cubicBezTo>
                      <a:pt x="4" y="26"/>
                      <a:pt x="5" y="18"/>
                      <a:pt x="4" y="9"/>
                    </a:cubicBezTo>
                    <a:cubicBezTo>
                      <a:pt x="3" y="7"/>
                      <a:pt x="3" y="0"/>
                      <a:pt x="0" y="0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8" name="Freeform 521"/>
              <p:cNvSpPr>
                <a:spLocks/>
              </p:cNvSpPr>
              <p:nvPr/>
            </p:nvSpPr>
            <p:spPr bwMode="auto">
              <a:xfrm>
                <a:off x="488" y="1259"/>
                <a:ext cx="160" cy="301"/>
              </a:xfrm>
              <a:custGeom>
                <a:avLst/>
                <a:gdLst>
                  <a:gd name="T0" fmla="*/ 0 w 64"/>
                  <a:gd name="T1" fmla="*/ 0 h 113"/>
                  <a:gd name="T2" fmla="*/ 708 w 64"/>
                  <a:gd name="T3" fmla="*/ 2171 h 113"/>
                  <a:gd name="T4" fmla="*/ 1533 w 64"/>
                  <a:gd name="T5" fmla="*/ 3724 h 113"/>
                  <a:gd name="T6" fmla="*/ 1533 w 64"/>
                  <a:gd name="T7" fmla="*/ 4478 h 113"/>
                  <a:gd name="T8" fmla="*/ 1175 w 64"/>
                  <a:gd name="T9" fmla="*/ 5535 h 113"/>
                  <a:gd name="T10" fmla="*/ 1770 w 64"/>
                  <a:gd name="T11" fmla="*/ 4534 h 113"/>
                  <a:gd name="T12" fmla="*/ 2395 w 64"/>
                  <a:gd name="T13" fmla="*/ 3569 h 113"/>
                  <a:gd name="T14" fmla="*/ 1800 w 64"/>
                  <a:gd name="T15" fmla="*/ 2965 h 113"/>
                  <a:gd name="T16" fmla="*/ 1145 w 64"/>
                  <a:gd name="T17" fmla="*/ 2171 h 113"/>
                  <a:gd name="T18" fmla="*/ 395 w 64"/>
                  <a:gd name="T19" fmla="*/ 1151 h 113"/>
                  <a:gd name="T20" fmla="*/ 83 w 64"/>
                  <a:gd name="T21" fmla="*/ 248 h 113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4" h="113">
                    <a:moveTo>
                      <a:pt x="0" y="0"/>
                    </a:moveTo>
                    <a:cubicBezTo>
                      <a:pt x="3" y="14"/>
                      <a:pt x="7" y="32"/>
                      <a:pt x="18" y="43"/>
                    </a:cubicBezTo>
                    <a:cubicBezTo>
                      <a:pt x="29" y="52"/>
                      <a:pt x="35" y="60"/>
                      <a:pt x="39" y="74"/>
                    </a:cubicBezTo>
                    <a:cubicBezTo>
                      <a:pt x="40" y="80"/>
                      <a:pt x="41" y="84"/>
                      <a:pt x="39" y="89"/>
                    </a:cubicBezTo>
                    <a:cubicBezTo>
                      <a:pt x="38" y="93"/>
                      <a:pt x="28" y="113"/>
                      <a:pt x="30" y="110"/>
                    </a:cubicBezTo>
                    <a:cubicBezTo>
                      <a:pt x="35" y="102"/>
                      <a:pt x="43" y="93"/>
                      <a:pt x="45" y="90"/>
                    </a:cubicBezTo>
                    <a:cubicBezTo>
                      <a:pt x="51" y="83"/>
                      <a:pt x="64" y="82"/>
                      <a:pt x="61" y="71"/>
                    </a:cubicBezTo>
                    <a:cubicBezTo>
                      <a:pt x="54" y="69"/>
                      <a:pt x="50" y="63"/>
                      <a:pt x="46" y="59"/>
                    </a:cubicBezTo>
                    <a:cubicBezTo>
                      <a:pt x="41" y="53"/>
                      <a:pt x="36" y="47"/>
                      <a:pt x="29" y="43"/>
                    </a:cubicBezTo>
                    <a:cubicBezTo>
                      <a:pt x="20" y="37"/>
                      <a:pt x="15" y="32"/>
                      <a:pt x="10" y="23"/>
                    </a:cubicBezTo>
                    <a:cubicBezTo>
                      <a:pt x="7" y="17"/>
                      <a:pt x="5" y="11"/>
                      <a:pt x="2" y="5"/>
                    </a:cubicBezTo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59" name="Freeform 522"/>
              <p:cNvSpPr>
                <a:spLocks/>
              </p:cNvSpPr>
              <p:nvPr/>
            </p:nvSpPr>
            <p:spPr bwMode="auto">
              <a:xfrm>
                <a:off x="696" y="1603"/>
                <a:ext cx="70" cy="144"/>
              </a:xfrm>
              <a:custGeom>
                <a:avLst/>
                <a:gdLst>
                  <a:gd name="T0" fmla="*/ 833 w 28"/>
                  <a:gd name="T1" fmla="*/ 205 h 54"/>
                  <a:gd name="T2" fmla="*/ 708 w 28"/>
                  <a:gd name="T3" fmla="*/ 1421 h 54"/>
                  <a:gd name="T4" fmla="*/ 1095 w 28"/>
                  <a:gd name="T5" fmla="*/ 2731 h 54"/>
                  <a:gd name="T6" fmla="*/ 833 w 28"/>
                  <a:gd name="T7" fmla="*/ 2125 h 54"/>
                  <a:gd name="T8" fmla="*/ 625 w 28"/>
                  <a:gd name="T9" fmla="*/ 1309 h 54"/>
                  <a:gd name="T10" fmla="*/ 83 w 28"/>
                  <a:gd name="T11" fmla="*/ 605 h 54"/>
                  <a:gd name="T12" fmla="*/ 520 w 28"/>
                  <a:gd name="T13" fmla="*/ 0 h 5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8" h="54">
                    <a:moveTo>
                      <a:pt x="21" y="4"/>
                    </a:moveTo>
                    <a:cubicBezTo>
                      <a:pt x="17" y="12"/>
                      <a:pt x="17" y="20"/>
                      <a:pt x="18" y="28"/>
                    </a:cubicBezTo>
                    <a:cubicBezTo>
                      <a:pt x="19" y="38"/>
                      <a:pt x="26" y="45"/>
                      <a:pt x="28" y="54"/>
                    </a:cubicBezTo>
                    <a:cubicBezTo>
                      <a:pt x="27" y="49"/>
                      <a:pt x="23" y="46"/>
                      <a:pt x="21" y="42"/>
                    </a:cubicBezTo>
                    <a:cubicBezTo>
                      <a:pt x="18" y="37"/>
                      <a:pt x="18" y="32"/>
                      <a:pt x="16" y="26"/>
                    </a:cubicBezTo>
                    <a:cubicBezTo>
                      <a:pt x="15" y="21"/>
                      <a:pt x="9" y="9"/>
                      <a:pt x="2" y="12"/>
                    </a:cubicBezTo>
                    <a:cubicBezTo>
                      <a:pt x="0" y="6"/>
                      <a:pt x="9" y="3"/>
                      <a:pt x="13" y="0"/>
                    </a:cubicBezTo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0" name="Freeform 523"/>
              <p:cNvSpPr>
                <a:spLocks/>
              </p:cNvSpPr>
              <p:nvPr/>
            </p:nvSpPr>
            <p:spPr bwMode="auto">
              <a:xfrm>
                <a:off x="1476" y="1616"/>
                <a:ext cx="75" cy="184"/>
              </a:xfrm>
              <a:custGeom>
                <a:avLst/>
                <a:gdLst>
                  <a:gd name="T0" fmla="*/ 708 w 30"/>
                  <a:gd name="T1" fmla="*/ 1728 h 69"/>
                  <a:gd name="T2" fmla="*/ 750 w 30"/>
                  <a:gd name="T3" fmla="*/ 2637 h 69"/>
                  <a:gd name="T4" fmla="*/ 988 w 30"/>
                  <a:gd name="T5" fmla="*/ 3491 h 69"/>
                  <a:gd name="T6" fmla="*/ 750 w 30"/>
                  <a:gd name="T7" fmla="*/ 2936 h 69"/>
                  <a:gd name="T8" fmla="*/ 395 w 30"/>
                  <a:gd name="T9" fmla="*/ 2027 h 69"/>
                  <a:gd name="T10" fmla="*/ 158 w 30"/>
                  <a:gd name="T11" fmla="*/ 819 h 69"/>
                  <a:gd name="T12" fmla="*/ 0 w 30"/>
                  <a:gd name="T13" fmla="*/ 0 h 69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0" h="69">
                    <a:moveTo>
                      <a:pt x="18" y="34"/>
                    </a:moveTo>
                    <a:cubicBezTo>
                      <a:pt x="17" y="39"/>
                      <a:pt x="18" y="47"/>
                      <a:pt x="19" y="52"/>
                    </a:cubicBezTo>
                    <a:cubicBezTo>
                      <a:pt x="20" y="56"/>
                      <a:pt x="30" y="65"/>
                      <a:pt x="25" y="69"/>
                    </a:cubicBezTo>
                    <a:cubicBezTo>
                      <a:pt x="25" y="65"/>
                      <a:pt x="22" y="61"/>
                      <a:pt x="19" y="58"/>
                    </a:cubicBezTo>
                    <a:cubicBezTo>
                      <a:pt x="14" y="52"/>
                      <a:pt x="11" y="47"/>
                      <a:pt x="10" y="40"/>
                    </a:cubicBezTo>
                    <a:cubicBezTo>
                      <a:pt x="10" y="30"/>
                      <a:pt x="9" y="25"/>
                      <a:pt x="4" y="16"/>
                    </a:cubicBezTo>
                    <a:cubicBezTo>
                      <a:pt x="2" y="11"/>
                      <a:pt x="2" y="5"/>
                      <a:pt x="0" y="0"/>
                    </a:cubicBezTo>
                  </a:path>
                </a:pathLst>
              </a:custGeom>
              <a:solidFill>
                <a:srgbClr val="DBC7C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1" name="Freeform 524"/>
              <p:cNvSpPr>
                <a:spLocks/>
              </p:cNvSpPr>
              <p:nvPr/>
            </p:nvSpPr>
            <p:spPr bwMode="auto">
              <a:xfrm>
                <a:off x="478" y="733"/>
                <a:ext cx="970" cy="398"/>
              </a:xfrm>
              <a:custGeom>
                <a:avLst/>
                <a:gdLst>
                  <a:gd name="T0" fmla="*/ 125 w 388"/>
                  <a:gd name="T1" fmla="*/ 7583 h 149"/>
                  <a:gd name="T2" fmla="*/ 2970 w 388"/>
                  <a:gd name="T3" fmla="*/ 2190 h 149"/>
                  <a:gd name="T4" fmla="*/ 15158 w 388"/>
                  <a:gd name="T5" fmla="*/ 2289 h 149"/>
                  <a:gd name="T6" fmla="*/ 3020 w 388"/>
                  <a:gd name="T7" fmla="*/ 3010 h 149"/>
                  <a:gd name="T8" fmla="*/ 125 w 388"/>
                  <a:gd name="T9" fmla="*/ 7583 h 149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388" h="149">
                    <a:moveTo>
                      <a:pt x="3" y="149"/>
                    </a:moveTo>
                    <a:cubicBezTo>
                      <a:pt x="0" y="105"/>
                      <a:pt x="23" y="64"/>
                      <a:pt x="76" y="43"/>
                    </a:cubicBezTo>
                    <a:cubicBezTo>
                      <a:pt x="130" y="23"/>
                      <a:pt x="228" y="0"/>
                      <a:pt x="388" y="45"/>
                    </a:cubicBezTo>
                    <a:cubicBezTo>
                      <a:pt x="301" y="22"/>
                      <a:pt x="156" y="20"/>
                      <a:pt x="77" y="59"/>
                    </a:cubicBezTo>
                    <a:cubicBezTo>
                      <a:pt x="17" y="88"/>
                      <a:pt x="10" y="120"/>
                      <a:pt x="3" y="149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2" name="Freeform 525"/>
              <p:cNvSpPr>
                <a:spLocks/>
              </p:cNvSpPr>
              <p:nvPr/>
            </p:nvSpPr>
            <p:spPr bwMode="auto">
              <a:xfrm>
                <a:off x="1929" y="1016"/>
                <a:ext cx="125" cy="75"/>
              </a:xfrm>
              <a:custGeom>
                <a:avLst/>
                <a:gdLst>
                  <a:gd name="T0" fmla="*/ 0 w 50"/>
                  <a:gd name="T1" fmla="*/ 1441 h 28"/>
                  <a:gd name="T2" fmla="*/ 625 w 50"/>
                  <a:gd name="T3" fmla="*/ 308 h 28"/>
                  <a:gd name="T4" fmla="*/ 1958 w 50"/>
                  <a:gd name="T5" fmla="*/ 209 h 28"/>
                  <a:gd name="T6" fmla="*/ 988 w 50"/>
                  <a:gd name="T7" fmla="*/ 517 h 28"/>
                  <a:gd name="T8" fmla="*/ 283 w 50"/>
                  <a:gd name="T9" fmla="*/ 1133 h 28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0" h="28">
                    <a:moveTo>
                      <a:pt x="0" y="28"/>
                    </a:moveTo>
                    <a:cubicBezTo>
                      <a:pt x="5" y="20"/>
                      <a:pt x="7" y="10"/>
                      <a:pt x="16" y="6"/>
                    </a:cubicBezTo>
                    <a:cubicBezTo>
                      <a:pt x="26" y="0"/>
                      <a:pt x="39" y="4"/>
                      <a:pt x="50" y="4"/>
                    </a:cubicBezTo>
                    <a:cubicBezTo>
                      <a:pt x="42" y="5"/>
                      <a:pt x="33" y="7"/>
                      <a:pt x="25" y="10"/>
                    </a:cubicBezTo>
                    <a:cubicBezTo>
                      <a:pt x="17" y="12"/>
                      <a:pt x="14" y="18"/>
                      <a:pt x="7" y="22"/>
                    </a:cubicBezTo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3" name="Freeform 526"/>
              <p:cNvSpPr>
                <a:spLocks/>
              </p:cNvSpPr>
              <p:nvPr/>
            </p:nvSpPr>
            <p:spPr bwMode="auto">
              <a:xfrm>
                <a:off x="2044" y="1259"/>
                <a:ext cx="110" cy="64"/>
              </a:xfrm>
              <a:custGeom>
                <a:avLst/>
                <a:gdLst>
                  <a:gd name="T0" fmla="*/ 0 w 44"/>
                  <a:gd name="T1" fmla="*/ 0 h 24"/>
                  <a:gd name="T2" fmla="*/ 1720 w 44"/>
                  <a:gd name="T3" fmla="*/ 1117 h 24"/>
                  <a:gd name="T4" fmla="*/ 0 w 44"/>
                  <a:gd name="T5" fmla="*/ 0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44" h="24">
                    <a:moveTo>
                      <a:pt x="0" y="0"/>
                    </a:moveTo>
                    <a:cubicBezTo>
                      <a:pt x="12" y="7"/>
                      <a:pt x="31" y="15"/>
                      <a:pt x="44" y="22"/>
                    </a:cubicBezTo>
                    <a:cubicBezTo>
                      <a:pt x="23" y="24"/>
                      <a:pt x="8" y="13"/>
                      <a:pt x="0" y="0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4" name="Freeform 527"/>
              <p:cNvSpPr>
                <a:spLocks/>
              </p:cNvSpPr>
              <p:nvPr/>
            </p:nvSpPr>
            <p:spPr bwMode="auto">
              <a:xfrm>
                <a:off x="1949" y="1261"/>
                <a:ext cx="40" cy="40"/>
              </a:xfrm>
              <a:custGeom>
                <a:avLst/>
                <a:gdLst>
                  <a:gd name="T0" fmla="*/ 625 w 16"/>
                  <a:gd name="T1" fmla="*/ 248 h 15"/>
                  <a:gd name="T2" fmla="*/ 125 w 16"/>
                  <a:gd name="T3" fmla="*/ 0 h 15"/>
                  <a:gd name="T4" fmla="*/ 625 w 16"/>
                  <a:gd name="T5" fmla="*/ 248 h 1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6" h="15">
                    <a:moveTo>
                      <a:pt x="16" y="5"/>
                    </a:moveTo>
                    <a:cubicBezTo>
                      <a:pt x="10" y="7"/>
                      <a:pt x="4" y="5"/>
                      <a:pt x="3" y="0"/>
                    </a:cubicBezTo>
                    <a:cubicBezTo>
                      <a:pt x="0" y="5"/>
                      <a:pt x="8" y="15"/>
                      <a:pt x="16" y="5"/>
                    </a:cubicBezTo>
                    <a:close/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5" name="Freeform 528"/>
              <p:cNvSpPr>
                <a:spLocks/>
              </p:cNvSpPr>
              <p:nvPr/>
            </p:nvSpPr>
            <p:spPr bwMode="auto">
              <a:xfrm>
                <a:off x="1538" y="1624"/>
                <a:ext cx="50" cy="163"/>
              </a:xfrm>
              <a:custGeom>
                <a:avLst/>
                <a:gdLst>
                  <a:gd name="T0" fmla="*/ 50 w 20"/>
                  <a:gd name="T1" fmla="*/ 150 h 61"/>
                  <a:gd name="T2" fmla="*/ 238 w 20"/>
                  <a:gd name="T3" fmla="*/ 1013 h 61"/>
                  <a:gd name="T4" fmla="*/ 208 w 20"/>
                  <a:gd name="T5" fmla="*/ 1643 h 61"/>
                  <a:gd name="T6" fmla="*/ 675 w 20"/>
                  <a:gd name="T7" fmla="*/ 3113 h 61"/>
                  <a:gd name="T8" fmla="*/ 625 w 20"/>
                  <a:gd name="T9" fmla="*/ 1948 h 61"/>
                  <a:gd name="T10" fmla="*/ 438 w 20"/>
                  <a:gd name="T11" fmla="*/ 1427 h 61"/>
                  <a:gd name="T12" fmla="*/ 0 w 20"/>
                  <a:gd name="T13" fmla="*/ 0 h 6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0" h="61">
                    <a:moveTo>
                      <a:pt x="1" y="3"/>
                    </a:moveTo>
                    <a:cubicBezTo>
                      <a:pt x="3" y="9"/>
                      <a:pt x="6" y="13"/>
                      <a:pt x="6" y="20"/>
                    </a:cubicBezTo>
                    <a:cubicBezTo>
                      <a:pt x="6" y="24"/>
                      <a:pt x="4" y="28"/>
                      <a:pt x="5" y="32"/>
                    </a:cubicBezTo>
                    <a:cubicBezTo>
                      <a:pt x="8" y="41"/>
                      <a:pt x="20" y="50"/>
                      <a:pt x="17" y="61"/>
                    </a:cubicBezTo>
                    <a:cubicBezTo>
                      <a:pt x="19" y="53"/>
                      <a:pt x="19" y="45"/>
                      <a:pt x="16" y="38"/>
                    </a:cubicBezTo>
                    <a:cubicBezTo>
                      <a:pt x="15" y="35"/>
                      <a:pt x="12" y="32"/>
                      <a:pt x="11" y="28"/>
                    </a:cubicBezTo>
                    <a:cubicBezTo>
                      <a:pt x="8" y="18"/>
                      <a:pt x="10" y="7"/>
                      <a:pt x="0" y="0"/>
                    </a:cubicBezTo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6" name="Freeform 529"/>
              <p:cNvSpPr>
                <a:spLocks/>
              </p:cNvSpPr>
              <p:nvPr/>
            </p:nvSpPr>
            <p:spPr bwMode="auto">
              <a:xfrm>
                <a:off x="571" y="1573"/>
                <a:ext cx="57" cy="198"/>
              </a:xfrm>
              <a:custGeom>
                <a:avLst/>
                <a:gdLst>
                  <a:gd name="T0" fmla="*/ 74 w 23"/>
                  <a:gd name="T1" fmla="*/ 364 h 74"/>
                  <a:gd name="T2" fmla="*/ 411 w 23"/>
                  <a:gd name="T3" fmla="*/ 1381 h 74"/>
                  <a:gd name="T4" fmla="*/ 607 w 23"/>
                  <a:gd name="T5" fmla="*/ 2149 h 74"/>
                  <a:gd name="T6" fmla="*/ 711 w 23"/>
                  <a:gd name="T7" fmla="*/ 2721 h 74"/>
                  <a:gd name="T8" fmla="*/ 793 w 23"/>
                  <a:gd name="T9" fmla="*/ 3794 h 74"/>
                  <a:gd name="T10" fmla="*/ 639 w 23"/>
                  <a:gd name="T11" fmla="*/ 1282 h 74"/>
                  <a:gd name="T12" fmla="*/ 0 w 23"/>
                  <a:gd name="T13" fmla="*/ 0 h 74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3" h="74">
                    <a:moveTo>
                      <a:pt x="2" y="7"/>
                    </a:moveTo>
                    <a:cubicBezTo>
                      <a:pt x="5" y="14"/>
                      <a:pt x="9" y="20"/>
                      <a:pt x="11" y="27"/>
                    </a:cubicBezTo>
                    <a:cubicBezTo>
                      <a:pt x="13" y="32"/>
                      <a:pt x="15" y="37"/>
                      <a:pt x="16" y="42"/>
                    </a:cubicBezTo>
                    <a:cubicBezTo>
                      <a:pt x="17" y="47"/>
                      <a:pt x="18" y="49"/>
                      <a:pt x="19" y="53"/>
                    </a:cubicBezTo>
                    <a:cubicBezTo>
                      <a:pt x="19" y="58"/>
                      <a:pt x="19" y="69"/>
                      <a:pt x="21" y="74"/>
                    </a:cubicBezTo>
                    <a:cubicBezTo>
                      <a:pt x="20" y="58"/>
                      <a:pt x="23" y="41"/>
                      <a:pt x="17" y="25"/>
                    </a:cubicBezTo>
                    <a:cubicBezTo>
                      <a:pt x="14" y="15"/>
                      <a:pt x="7" y="8"/>
                      <a:pt x="0" y="0"/>
                    </a:cubicBezTo>
                  </a:path>
                </a:pathLst>
              </a:custGeom>
              <a:solidFill>
                <a:srgbClr val="FFFDFD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7" name="Freeform 530"/>
              <p:cNvSpPr>
                <a:spLocks/>
              </p:cNvSpPr>
              <p:nvPr/>
            </p:nvSpPr>
            <p:spPr bwMode="auto">
              <a:xfrm>
                <a:off x="2151" y="1355"/>
                <a:ext cx="43" cy="66"/>
              </a:xfrm>
              <a:custGeom>
                <a:avLst/>
                <a:gdLst>
                  <a:gd name="T0" fmla="*/ 698 w 17"/>
                  <a:gd name="T1" fmla="*/ 203 h 25"/>
                  <a:gd name="T2" fmla="*/ 569 w 17"/>
                  <a:gd name="T3" fmla="*/ 55 h 25"/>
                  <a:gd name="T4" fmla="*/ 402 w 17"/>
                  <a:gd name="T5" fmla="*/ 145 h 25"/>
                  <a:gd name="T6" fmla="*/ 293 w 17"/>
                  <a:gd name="T7" fmla="*/ 480 h 25"/>
                  <a:gd name="T8" fmla="*/ 159 w 17"/>
                  <a:gd name="T9" fmla="*/ 829 h 25"/>
                  <a:gd name="T10" fmla="*/ 51 w 17"/>
                  <a:gd name="T11" fmla="*/ 1067 h 25"/>
                  <a:gd name="T12" fmla="*/ 243 w 17"/>
                  <a:gd name="T13" fmla="*/ 1011 h 25"/>
                  <a:gd name="T14" fmla="*/ 372 w 17"/>
                  <a:gd name="T15" fmla="*/ 829 h 25"/>
                  <a:gd name="T16" fmla="*/ 486 w 17"/>
                  <a:gd name="T17" fmla="*/ 684 h 25"/>
                  <a:gd name="T18" fmla="*/ 615 w 17"/>
                  <a:gd name="T19" fmla="*/ 383 h 25"/>
                  <a:gd name="T20" fmla="*/ 698 w 17"/>
                  <a:gd name="T21" fmla="*/ 203 h 2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7" h="25">
                    <a:moveTo>
                      <a:pt x="17" y="4"/>
                    </a:moveTo>
                    <a:cubicBezTo>
                      <a:pt x="17" y="2"/>
                      <a:pt x="16" y="1"/>
                      <a:pt x="14" y="1"/>
                    </a:cubicBezTo>
                    <a:cubicBezTo>
                      <a:pt x="12" y="0"/>
                      <a:pt x="11" y="2"/>
                      <a:pt x="10" y="3"/>
                    </a:cubicBezTo>
                    <a:cubicBezTo>
                      <a:pt x="9" y="6"/>
                      <a:pt x="8" y="8"/>
                      <a:pt x="7" y="10"/>
                    </a:cubicBezTo>
                    <a:cubicBezTo>
                      <a:pt x="6" y="13"/>
                      <a:pt x="5" y="15"/>
                      <a:pt x="4" y="17"/>
                    </a:cubicBezTo>
                    <a:cubicBezTo>
                      <a:pt x="3" y="18"/>
                      <a:pt x="1" y="20"/>
                      <a:pt x="1" y="22"/>
                    </a:cubicBezTo>
                    <a:cubicBezTo>
                      <a:pt x="0" y="25"/>
                      <a:pt x="5" y="22"/>
                      <a:pt x="6" y="21"/>
                    </a:cubicBezTo>
                    <a:cubicBezTo>
                      <a:pt x="7" y="19"/>
                      <a:pt x="8" y="18"/>
                      <a:pt x="9" y="17"/>
                    </a:cubicBezTo>
                    <a:cubicBezTo>
                      <a:pt x="11" y="16"/>
                      <a:pt x="12" y="16"/>
                      <a:pt x="12" y="14"/>
                    </a:cubicBezTo>
                    <a:cubicBezTo>
                      <a:pt x="14" y="12"/>
                      <a:pt x="14" y="10"/>
                      <a:pt x="15" y="8"/>
                    </a:cubicBezTo>
                    <a:cubicBezTo>
                      <a:pt x="16" y="6"/>
                      <a:pt x="16" y="5"/>
                      <a:pt x="17" y="4"/>
                    </a:cubicBezTo>
                  </a:path>
                </a:pathLst>
              </a:custGeom>
              <a:solidFill>
                <a:srgbClr val="95747B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8" name="Freeform 531"/>
              <p:cNvSpPr>
                <a:spLocks/>
              </p:cNvSpPr>
              <p:nvPr/>
            </p:nvSpPr>
            <p:spPr bwMode="auto">
              <a:xfrm>
                <a:off x="648" y="1275"/>
                <a:ext cx="868" cy="528"/>
              </a:xfrm>
              <a:custGeom>
                <a:avLst/>
                <a:gdLst>
                  <a:gd name="T0" fmla="*/ 12520 w 347"/>
                  <a:gd name="T1" fmla="*/ 3848 h 198"/>
                  <a:gd name="T2" fmla="*/ 8452 w 347"/>
                  <a:gd name="T3" fmla="*/ 2880 h 198"/>
                  <a:gd name="T4" fmla="*/ 7402 w 347"/>
                  <a:gd name="T5" fmla="*/ 2581 h 198"/>
                  <a:gd name="T6" fmla="*/ 4818 w 347"/>
                  <a:gd name="T7" fmla="*/ 853 h 198"/>
                  <a:gd name="T8" fmla="*/ 3492 w 347"/>
                  <a:gd name="T9" fmla="*/ 307 h 198"/>
                  <a:gd name="T10" fmla="*/ 2554 w 347"/>
                  <a:gd name="T11" fmla="*/ 2069 h 198"/>
                  <a:gd name="T12" fmla="*/ 2554 w 347"/>
                  <a:gd name="T13" fmla="*/ 2069 h 198"/>
                  <a:gd name="T14" fmla="*/ 2504 w 347"/>
                  <a:gd name="T15" fmla="*/ 2184 h 198"/>
                  <a:gd name="T16" fmla="*/ 1221 w 347"/>
                  <a:gd name="T17" fmla="*/ 4245 h 198"/>
                  <a:gd name="T18" fmla="*/ 50 w 347"/>
                  <a:gd name="T19" fmla="*/ 6520 h 198"/>
                  <a:gd name="T20" fmla="*/ 83 w 347"/>
                  <a:gd name="T21" fmla="*/ 9045 h 198"/>
                  <a:gd name="T22" fmla="*/ 783 w 347"/>
                  <a:gd name="T23" fmla="*/ 10013 h 198"/>
                  <a:gd name="T24" fmla="*/ 395 w 347"/>
                  <a:gd name="T25" fmla="*/ 9501 h 198"/>
                  <a:gd name="T26" fmla="*/ 283 w 347"/>
                  <a:gd name="T27" fmla="*/ 7432 h 198"/>
                  <a:gd name="T28" fmla="*/ 988 w 347"/>
                  <a:gd name="T29" fmla="*/ 5517 h 198"/>
                  <a:gd name="T30" fmla="*/ 2584 w 347"/>
                  <a:gd name="T31" fmla="*/ 2824 h 198"/>
                  <a:gd name="T32" fmla="*/ 3254 w 347"/>
                  <a:gd name="T33" fmla="*/ 1613 h 198"/>
                  <a:gd name="T34" fmla="*/ 3910 w 347"/>
                  <a:gd name="T35" fmla="*/ 1912 h 198"/>
                  <a:gd name="T36" fmla="*/ 4663 w 347"/>
                  <a:gd name="T37" fmla="*/ 2525 h 198"/>
                  <a:gd name="T38" fmla="*/ 6546 w 347"/>
                  <a:gd name="T39" fmla="*/ 3491 h 198"/>
                  <a:gd name="T40" fmla="*/ 11006 w 347"/>
                  <a:gd name="T41" fmla="*/ 5005 h 198"/>
                  <a:gd name="T42" fmla="*/ 12727 w 347"/>
                  <a:gd name="T43" fmla="*/ 5368 h 198"/>
                  <a:gd name="T44" fmla="*/ 13540 w 347"/>
                  <a:gd name="T45" fmla="*/ 6008 h 198"/>
                  <a:gd name="T46" fmla="*/ 12520 w 347"/>
                  <a:gd name="T47" fmla="*/ 3848 h 198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347" h="198">
                    <a:moveTo>
                      <a:pt x="320" y="76"/>
                    </a:moveTo>
                    <a:cubicBezTo>
                      <a:pt x="301" y="63"/>
                      <a:pt x="265" y="74"/>
                      <a:pt x="216" y="57"/>
                    </a:cubicBezTo>
                    <a:cubicBezTo>
                      <a:pt x="207" y="54"/>
                      <a:pt x="198" y="52"/>
                      <a:pt x="189" y="51"/>
                    </a:cubicBezTo>
                    <a:cubicBezTo>
                      <a:pt x="165" y="43"/>
                      <a:pt x="142" y="34"/>
                      <a:pt x="123" y="17"/>
                    </a:cubicBezTo>
                    <a:cubicBezTo>
                      <a:pt x="114" y="9"/>
                      <a:pt x="101" y="0"/>
                      <a:pt x="89" y="6"/>
                    </a:cubicBezTo>
                    <a:cubicBezTo>
                      <a:pt x="74" y="13"/>
                      <a:pt x="71" y="29"/>
                      <a:pt x="65" y="41"/>
                    </a:cubicBezTo>
                    <a:cubicBezTo>
                      <a:pt x="65" y="41"/>
                      <a:pt x="65" y="41"/>
                      <a:pt x="65" y="41"/>
                    </a:cubicBezTo>
                    <a:cubicBezTo>
                      <a:pt x="64" y="42"/>
                      <a:pt x="64" y="43"/>
                      <a:pt x="64" y="43"/>
                    </a:cubicBezTo>
                    <a:cubicBezTo>
                      <a:pt x="58" y="55"/>
                      <a:pt x="43" y="70"/>
                      <a:pt x="31" y="84"/>
                    </a:cubicBezTo>
                    <a:cubicBezTo>
                      <a:pt x="18" y="98"/>
                      <a:pt x="2" y="111"/>
                      <a:pt x="1" y="129"/>
                    </a:cubicBezTo>
                    <a:cubicBezTo>
                      <a:pt x="0" y="147"/>
                      <a:pt x="1" y="169"/>
                      <a:pt x="2" y="179"/>
                    </a:cubicBezTo>
                    <a:cubicBezTo>
                      <a:pt x="3" y="188"/>
                      <a:pt x="12" y="196"/>
                      <a:pt x="20" y="198"/>
                    </a:cubicBezTo>
                    <a:cubicBezTo>
                      <a:pt x="20" y="198"/>
                      <a:pt x="14" y="195"/>
                      <a:pt x="10" y="188"/>
                    </a:cubicBezTo>
                    <a:cubicBezTo>
                      <a:pt x="7" y="180"/>
                      <a:pt x="5" y="163"/>
                      <a:pt x="7" y="147"/>
                    </a:cubicBezTo>
                    <a:cubicBezTo>
                      <a:pt x="8" y="132"/>
                      <a:pt x="7" y="130"/>
                      <a:pt x="25" y="109"/>
                    </a:cubicBezTo>
                    <a:cubicBezTo>
                      <a:pt x="44" y="89"/>
                      <a:pt x="59" y="68"/>
                      <a:pt x="66" y="56"/>
                    </a:cubicBezTo>
                    <a:cubicBezTo>
                      <a:pt x="72" y="46"/>
                      <a:pt x="76" y="36"/>
                      <a:pt x="83" y="32"/>
                    </a:cubicBezTo>
                    <a:cubicBezTo>
                      <a:pt x="87" y="31"/>
                      <a:pt x="92" y="33"/>
                      <a:pt x="100" y="38"/>
                    </a:cubicBezTo>
                    <a:cubicBezTo>
                      <a:pt x="107" y="42"/>
                      <a:pt x="111" y="46"/>
                      <a:pt x="119" y="50"/>
                    </a:cubicBezTo>
                    <a:cubicBezTo>
                      <a:pt x="130" y="57"/>
                      <a:pt x="142" y="62"/>
                      <a:pt x="167" y="69"/>
                    </a:cubicBezTo>
                    <a:cubicBezTo>
                      <a:pt x="207" y="79"/>
                      <a:pt x="262" y="93"/>
                      <a:pt x="281" y="99"/>
                    </a:cubicBezTo>
                    <a:cubicBezTo>
                      <a:pt x="300" y="105"/>
                      <a:pt x="313" y="105"/>
                      <a:pt x="325" y="106"/>
                    </a:cubicBezTo>
                    <a:cubicBezTo>
                      <a:pt x="336" y="107"/>
                      <a:pt x="343" y="114"/>
                      <a:pt x="346" y="119"/>
                    </a:cubicBezTo>
                    <a:cubicBezTo>
                      <a:pt x="347" y="92"/>
                      <a:pt x="338" y="90"/>
                      <a:pt x="320" y="76"/>
                    </a:cubicBezTo>
                    <a:close/>
                  </a:path>
                </a:pathLst>
              </a:custGeom>
              <a:solidFill>
                <a:srgbClr val="F3DBD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69" name="Freeform 532"/>
              <p:cNvSpPr>
                <a:spLocks/>
              </p:cNvSpPr>
              <p:nvPr/>
            </p:nvSpPr>
            <p:spPr bwMode="auto">
              <a:xfrm>
                <a:off x="1981" y="1067"/>
                <a:ext cx="100" cy="112"/>
              </a:xfrm>
              <a:custGeom>
                <a:avLst/>
                <a:gdLst>
                  <a:gd name="T0" fmla="*/ 125 w 40"/>
                  <a:gd name="T1" fmla="*/ 2125 h 42"/>
                  <a:gd name="T2" fmla="*/ 988 w 40"/>
                  <a:gd name="T3" fmla="*/ 1571 h 42"/>
                  <a:gd name="T4" fmla="*/ 1300 w 40"/>
                  <a:gd name="T5" fmla="*/ 1003 h 42"/>
                  <a:gd name="T6" fmla="*/ 1563 w 40"/>
                  <a:gd name="T7" fmla="*/ 0 h 42"/>
                  <a:gd name="T8" fmla="*/ 1250 w 40"/>
                  <a:gd name="T9" fmla="*/ 704 h 42"/>
                  <a:gd name="T10" fmla="*/ 938 w 40"/>
                  <a:gd name="T11" fmla="*/ 1365 h 42"/>
                  <a:gd name="T12" fmla="*/ 438 w 40"/>
                  <a:gd name="T13" fmla="*/ 1763 h 42"/>
                  <a:gd name="T14" fmla="*/ 0 w 40"/>
                  <a:gd name="T15" fmla="*/ 2069 h 42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40" h="42">
                    <a:moveTo>
                      <a:pt x="3" y="42"/>
                    </a:moveTo>
                    <a:cubicBezTo>
                      <a:pt x="12" y="41"/>
                      <a:pt x="19" y="37"/>
                      <a:pt x="25" y="31"/>
                    </a:cubicBezTo>
                    <a:cubicBezTo>
                      <a:pt x="28" y="28"/>
                      <a:pt x="30" y="24"/>
                      <a:pt x="33" y="20"/>
                    </a:cubicBezTo>
                    <a:cubicBezTo>
                      <a:pt x="35" y="14"/>
                      <a:pt x="36" y="4"/>
                      <a:pt x="40" y="0"/>
                    </a:cubicBezTo>
                    <a:cubicBezTo>
                      <a:pt x="38" y="4"/>
                      <a:pt x="36" y="10"/>
                      <a:pt x="32" y="14"/>
                    </a:cubicBezTo>
                    <a:cubicBezTo>
                      <a:pt x="30" y="18"/>
                      <a:pt x="27" y="23"/>
                      <a:pt x="24" y="27"/>
                    </a:cubicBezTo>
                    <a:cubicBezTo>
                      <a:pt x="20" y="30"/>
                      <a:pt x="15" y="31"/>
                      <a:pt x="11" y="35"/>
                    </a:cubicBezTo>
                    <a:cubicBezTo>
                      <a:pt x="8" y="38"/>
                      <a:pt x="5" y="41"/>
                      <a:pt x="0" y="41"/>
                    </a:cubicBezTo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0" name="Freeform 533"/>
              <p:cNvSpPr>
                <a:spLocks/>
              </p:cNvSpPr>
              <p:nvPr/>
            </p:nvSpPr>
            <p:spPr bwMode="auto">
              <a:xfrm>
                <a:off x="1633" y="1536"/>
                <a:ext cx="171" cy="133"/>
              </a:xfrm>
              <a:custGeom>
                <a:avLst/>
                <a:gdLst>
                  <a:gd name="T0" fmla="*/ 0 w 68"/>
                  <a:gd name="T1" fmla="*/ 2506 h 50"/>
                  <a:gd name="T2" fmla="*/ 526 w 68"/>
                  <a:gd name="T3" fmla="*/ 1359 h 50"/>
                  <a:gd name="T4" fmla="*/ 1323 w 68"/>
                  <a:gd name="T5" fmla="*/ 750 h 50"/>
                  <a:gd name="T6" fmla="*/ 2004 w 68"/>
                  <a:gd name="T7" fmla="*/ 452 h 50"/>
                  <a:gd name="T8" fmla="*/ 2718 w 68"/>
                  <a:gd name="T9" fmla="*/ 0 h 50"/>
                  <a:gd name="T10" fmla="*/ 1365 w 68"/>
                  <a:gd name="T11" fmla="*/ 545 h 50"/>
                  <a:gd name="T12" fmla="*/ 241 w 68"/>
                  <a:gd name="T13" fmla="*/ 1748 h 50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8" h="50">
                    <a:moveTo>
                      <a:pt x="0" y="50"/>
                    </a:moveTo>
                    <a:cubicBezTo>
                      <a:pt x="3" y="42"/>
                      <a:pt x="7" y="33"/>
                      <a:pt x="13" y="27"/>
                    </a:cubicBezTo>
                    <a:cubicBezTo>
                      <a:pt x="18" y="22"/>
                      <a:pt x="27" y="18"/>
                      <a:pt x="33" y="15"/>
                    </a:cubicBezTo>
                    <a:cubicBezTo>
                      <a:pt x="39" y="13"/>
                      <a:pt x="45" y="12"/>
                      <a:pt x="50" y="9"/>
                    </a:cubicBezTo>
                    <a:cubicBezTo>
                      <a:pt x="55" y="7"/>
                      <a:pt x="66" y="5"/>
                      <a:pt x="68" y="0"/>
                    </a:cubicBezTo>
                    <a:cubicBezTo>
                      <a:pt x="57" y="8"/>
                      <a:pt x="46" y="7"/>
                      <a:pt x="34" y="11"/>
                    </a:cubicBezTo>
                    <a:cubicBezTo>
                      <a:pt x="22" y="14"/>
                      <a:pt x="11" y="24"/>
                      <a:pt x="6" y="35"/>
                    </a:cubicBezTo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1" name="Freeform 534"/>
              <p:cNvSpPr>
                <a:spLocks/>
              </p:cNvSpPr>
              <p:nvPr/>
            </p:nvSpPr>
            <p:spPr bwMode="auto">
              <a:xfrm>
                <a:off x="1994" y="1411"/>
                <a:ext cx="100" cy="24"/>
              </a:xfrm>
              <a:custGeom>
                <a:avLst/>
                <a:gdLst>
                  <a:gd name="T0" fmla="*/ 0 w 40"/>
                  <a:gd name="T1" fmla="*/ 93 h 9"/>
                  <a:gd name="T2" fmla="*/ 863 w 40"/>
                  <a:gd name="T3" fmla="*/ 149 h 9"/>
                  <a:gd name="T4" fmla="*/ 1563 w 40"/>
                  <a:gd name="T5" fmla="*/ 456 h 9"/>
                  <a:gd name="T6" fmla="*/ 938 w 40"/>
                  <a:gd name="T7" fmla="*/ 363 h 9"/>
                  <a:gd name="T8" fmla="*/ 520 w 40"/>
                  <a:gd name="T9" fmla="*/ 149 h 9"/>
                  <a:gd name="T10" fmla="*/ 50 w 40"/>
                  <a:gd name="T11" fmla="*/ 149 h 9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40" h="9">
                    <a:moveTo>
                      <a:pt x="0" y="2"/>
                    </a:moveTo>
                    <a:cubicBezTo>
                      <a:pt x="8" y="3"/>
                      <a:pt x="15" y="0"/>
                      <a:pt x="22" y="3"/>
                    </a:cubicBezTo>
                    <a:cubicBezTo>
                      <a:pt x="28" y="6"/>
                      <a:pt x="34" y="9"/>
                      <a:pt x="40" y="9"/>
                    </a:cubicBezTo>
                    <a:cubicBezTo>
                      <a:pt x="34" y="9"/>
                      <a:pt x="29" y="9"/>
                      <a:pt x="24" y="7"/>
                    </a:cubicBezTo>
                    <a:cubicBezTo>
                      <a:pt x="20" y="6"/>
                      <a:pt x="17" y="4"/>
                      <a:pt x="13" y="3"/>
                    </a:cubicBezTo>
                    <a:cubicBezTo>
                      <a:pt x="9" y="3"/>
                      <a:pt x="5" y="4"/>
                      <a:pt x="1" y="3"/>
                    </a:cubicBezTo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2" name="Freeform 535"/>
              <p:cNvSpPr>
                <a:spLocks/>
              </p:cNvSpPr>
              <p:nvPr/>
            </p:nvSpPr>
            <p:spPr bwMode="auto">
              <a:xfrm>
                <a:off x="898" y="1376"/>
                <a:ext cx="615" cy="216"/>
              </a:xfrm>
              <a:custGeom>
                <a:avLst/>
                <a:gdLst>
                  <a:gd name="T0" fmla="*/ 2625 w 246"/>
                  <a:gd name="T1" fmla="*/ 1571 h 81"/>
                  <a:gd name="T2" fmla="*/ 7083 w 246"/>
                  <a:gd name="T3" fmla="*/ 3093 h 81"/>
                  <a:gd name="T4" fmla="*/ 8800 w 246"/>
                  <a:gd name="T5" fmla="*/ 3435 h 81"/>
                  <a:gd name="T6" fmla="*/ 9613 w 246"/>
                  <a:gd name="T7" fmla="*/ 4096 h 81"/>
                  <a:gd name="T8" fmla="*/ 9613 w 246"/>
                  <a:gd name="T9" fmla="*/ 4096 h 81"/>
                  <a:gd name="T10" fmla="*/ 9613 w 246"/>
                  <a:gd name="T11" fmla="*/ 4040 h 81"/>
                  <a:gd name="T12" fmla="*/ 9613 w 246"/>
                  <a:gd name="T13" fmla="*/ 4040 h 81"/>
                  <a:gd name="T14" fmla="*/ 8488 w 246"/>
                  <a:gd name="T15" fmla="*/ 3187 h 81"/>
                  <a:gd name="T16" fmla="*/ 7158 w 246"/>
                  <a:gd name="T17" fmla="*/ 2880 h 81"/>
                  <a:gd name="T18" fmla="*/ 4688 w 246"/>
                  <a:gd name="T19" fmla="*/ 2027 h 81"/>
                  <a:gd name="T20" fmla="*/ 1770 w 246"/>
                  <a:gd name="T21" fmla="*/ 968 h 81"/>
                  <a:gd name="T22" fmla="*/ 0 w 246"/>
                  <a:gd name="T23" fmla="*/ 0 h 81"/>
                  <a:gd name="T24" fmla="*/ 750 w 246"/>
                  <a:gd name="T25" fmla="*/ 605 h 81"/>
                  <a:gd name="T26" fmla="*/ 2625 w 246"/>
                  <a:gd name="T27" fmla="*/ 1571 h 81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246" h="81">
                    <a:moveTo>
                      <a:pt x="67" y="31"/>
                    </a:moveTo>
                    <a:cubicBezTo>
                      <a:pt x="107" y="41"/>
                      <a:pt x="162" y="55"/>
                      <a:pt x="181" y="61"/>
                    </a:cubicBezTo>
                    <a:cubicBezTo>
                      <a:pt x="200" y="67"/>
                      <a:pt x="213" y="67"/>
                      <a:pt x="225" y="68"/>
                    </a:cubicBezTo>
                    <a:cubicBezTo>
                      <a:pt x="236" y="69"/>
                      <a:pt x="243" y="76"/>
                      <a:pt x="246" y="81"/>
                    </a:cubicBezTo>
                    <a:cubicBezTo>
                      <a:pt x="246" y="81"/>
                      <a:pt x="246" y="81"/>
                      <a:pt x="246" y="81"/>
                    </a:cubicBezTo>
                    <a:cubicBezTo>
                      <a:pt x="246" y="80"/>
                      <a:pt x="246" y="80"/>
                      <a:pt x="246" y="80"/>
                    </a:cubicBezTo>
                    <a:cubicBezTo>
                      <a:pt x="246" y="80"/>
                      <a:pt x="246" y="80"/>
                      <a:pt x="246" y="80"/>
                    </a:cubicBezTo>
                    <a:cubicBezTo>
                      <a:pt x="244" y="74"/>
                      <a:pt x="228" y="64"/>
                      <a:pt x="217" y="63"/>
                    </a:cubicBezTo>
                    <a:cubicBezTo>
                      <a:pt x="206" y="63"/>
                      <a:pt x="196" y="60"/>
                      <a:pt x="183" y="57"/>
                    </a:cubicBezTo>
                    <a:cubicBezTo>
                      <a:pt x="170" y="54"/>
                      <a:pt x="140" y="45"/>
                      <a:pt x="120" y="40"/>
                    </a:cubicBezTo>
                    <a:cubicBezTo>
                      <a:pt x="100" y="35"/>
                      <a:pt x="65" y="26"/>
                      <a:pt x="45" y="19"/>
                    </a:cubicBezTo>
                    <a:cubicBezTo>
                      <a:pt x="24" y="12"/>
                      <a:pt x="14" y="9"/>
                      <a:pt x="0" y="0"/>
                    </a:cubicBezTo>
                    <a:cubicBezTo>
                      <a:pt x="7" y="4"/>
                      <a:pt x="11" y="8"/>
                      <a:pt x="19" y="12"/>
                    </a:cubicBezTo>
                    <a:cubicBezTo>
                      <a:pt x="30" y="19"/>
                      <a:pt x="42" y="24"/>
                      <a:pt x="67" y="31"/>
                    </a:cubicBezTo>
                    <a:close/>
                  </a:path>
                </a:pathLst>
              </a:custGeom>
              <a:solidFill>
                <a:srgbClr val="E4CBC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3" name="Freeform 536"/>
              <p:cNvSpPr>
                <a:spLocks/>
              </p:cNvSpPr>
              <p:nvPr/>
            </p:nvSpPr>
            <p:spPr bwMode="auto">
              <a:xfrm>
                <a:off x="646" y="1829"/>
                <a:ext cx="55" cy="16"/>
              </a:xfrm>
              <a:custGeom>
                <a:avLst/>
                <a:gdLst>
                  <a:gd name="T0" fmla="*/ 0 w 22"/>
                  <a:gd name="T1" fmla="*/ 0 h 6"/>
                  <a:gd name="T2" fmla="*/ 395 w 22"/>
                  <a:gd name="T3" fmla="*/ 248 h 6"/>
                  <a:gd name="T4" fmla="*/ 863 w 22"/>
                  <a:gd name="T5" fmla="*/ 205 h 6"/>
                  <a:gd name="T6" fmla="*/ 395 w 22"/>
                  <a:gd name="T7" fmla="*/ 149 h 6"/>
                  <a:gd name="T8" fmla="*/ 50 w 22"/>
                  <a:gd name="T9" fmla="*/ 0 h 6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2" h="6">
                    <a:moveTo>
                      <a:pt x="0" y="0"/>
                    </a:moveTo>
                    <a:cubicBezTo>
                      <a:pt x="3" y="3"/>
                      <a:pt x="7" y="4"/>
                      <a:pt x="10" y="5"/>
                    </a:cubicBezTo>
                    <a:cubicBezTo>
                      <a:pt x="13" y="6"/>
                      <a:pt x="19" y="6"/>
                      <a:pt x="22" y="4"/>
                    </a:cubicBezTo>
                    <a:cubicBezTo>
                      <a:pt x="18" y="4"/>
                      <a:pt x="14" y="3"/>
                      <a:pt x="10" y="3"/>
                    </a:cubicBezTo>
                    <a:cubicBezTo>
                      <a:pt x="7" y="3"/>
                      <a:pt x="4" y="2"/>
                      <a:pt x="1" y="0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4" name="Freeform 537"/>
              <p:cNvSpPr>
                <a:spLocks/>
              </p:cNvSpPr>
              <p:nvPr/>
            </p:nvSpPr>
            <p:spPr bwMode="auto">
              <a:xfrm>
                <a:off x="711" y="1816"/>
                <a:ext cx="7" cy="13"/>
              </a:xfrm>
              <a:custGeom>
                <a:avLst/>
                <a:gdLst>
                  <a:gd name="T0" fmla="*/ 0 w 3"/>
                  <a:gd name="T1" fmla="*/ 229 h 5"/>
                  <a:gd name="T2" fmla="*/ 86 w 3"/>
                  <a:gd name="T3" fmla="*/ 0 h 5"/>
                  <a:gd name="T4" fmla="*/ 28 w 3"/>
                  <a:gd name="T5" fmla="*/ 229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" h="5">
                    <a:moveTo>
                      <a:pt x="0" y="5"/>
                    </a:moveTo>
                    <a:cubicBezTo>
                      <a:pt x="2" y="4"/>
                      <a:pt x="2" y="2"/>
                      <a:pt x="3" y="0"/>
                    </a:cubicBezTo>
                    <a:cubicBezTo>
                      <a:pt x="3" y="2"/>
                      <a:pt x="2" y="3"/>
                      <a:pt x="1" y="5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5" name="Freeform 538"/>
              <p:cNvSpPr>
                <a:spLocks/>
              </p:cNvSpPr>
              <p:nvPr/>
            </p:nvSpPr>
            <p:spPr bwMode="auto">
              <a:xfrm>
                <a:off x="753" y="1768"/>
                <a:ext cx="38" cy="13"/>
              </a:xfrm>
              <a:custGeom>
                <a:avLst/>
                <a:gdLst>
                  <a:gd name="T0" fmla="*/ 0 w 15"/>
                  <a:gd name="T1" fmla="*/ 177 h 5"/>
                  <a:gd name="T2" fmla="*/ 616 w 15"/>
                  <a:gd name="T3" fmla="*/ 0 h 5"/>
                  <a:gd name="T4" fmla="*/ 160 w 15"/>
                  <a:gd name="T5" fmla="*/ 143 h 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5" h="5">
                    <a:moveTo>
                      <a:pt x="0" y="4"/>
                    </a:moveTo>
                    <a:cubicBezTo>
                      <a:pt x="3" y="5"/>
                      <a:pt x="15" y="3"/>
                      <a:pt x="15" y="0"/>
                    </a:cubicBezTo>
                    <a:cubicBezTo>
                      <a:pt x="11" y="1"/>
                      <a:pt x="8" y="2"/>
                      <a:pt x="4" y="3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6" name="Freeform 539"/>
              <p:cNvSpPr>
                <a:spLocks/>
              </p:cNvSpPr>
              <p:nvPr/>
            </p:nvSpPr>
            <p:spPr bwMode="auto">
              <a:xfrm>
                <a:off x="1636" y="1819"/>
                <a:ext cx="38" cy="32"/>
              </a:xfrm>
              <a:custGeom>
                <a:avLst/>
                <a:gdLst>
                  <a:gd name="T0" fmla="*/ 0 w 15"/>
                  <a:gd name="T1" fmla="*/ 605 h 12"/>
                  <a:gd name="T2" fmla="*/ 616 w 15"/>
                  <a:gd name="T3" fmla="*/ 0 h 12"/>
                  <a:gd name="T4" fmla="*/ 405 w 15"/>
                  <a:gd name="T5" fmla="*/ 456 h 12"/>
                  <a:gd name="T6" fmla="*/ 84 w 15"/>
                  <a:gd name="T7" fmla="*/ 605 h 12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15" h="12">
                    <a:moveTo>
                      <a:pt x="0" y="12"/>
                    </a:moveTo>
                    <a:cubicBezTo>
                      <a:pt x="6" y="11"/>
                      <a:pt x="12" y="6"/>
                      <a:pt x="15" y="0"/>
                    </a:cubicBezTo>
                    <a:cubicBezTo>
                      <a:pt x="15" y="3"/>
                      <a:pt x="13" y="7"/>
                      <a:pt x="10" y="9"/>
                    </a:cubicBezTo>
                    <a:cubicBezTo>
                      <a:pt x="8" y="11"/>
                      <a:pt x="5" y="11"/>
                      <a:pt x="2" y="12"/>
                    </a:cubicBezTo>
                  </a:path>
                </a:pathLst>
              </a:custGeom>
              <a:solidFill>
                <a:srgbClr val="E6D8DA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7" name="Freeform 540"/>
              <p:cNvSpPr>
                <a:spLocks/>
              </p:cNvSpPr>
              <p:nvPr/>
            </p:nvSpPr>
            <p:spPr bwMode="auto">
              <a:xfrm>
                <a:off x="466" y="677"/>
                <a:ext cx="1765" cy="1200"/>
              </a:xfrm>
              <a:custGeom>
                <a:avLst/>
                <a:gdLst>
                  <a:gd name="T0" fmla="*/ 24220 w 706"/>
                  <a:gd name="T1" fmla="*/ 9651 h 450"/>
                  <a:gd name="T2" fmla="*/ 25783 w 706"/>
                  <a:gd name="T3" fmla="*/ 11528 h 450"/>
                  <a:gd name="T4" fmla="*/ 27113 w 706"/>
                  <a:gd name="T5" fmla="*/ 12288 h 450"/>
                  <a:gd name="T6" fmla="*/ 26613 w 706"/>
                  <a:gd name="T7" fmla="*/ 14051 h 450"/>
                  <a:gd name="T8" fmla="*/ 25708 w 706"/>
                  <a:gd name="T9" fmla="*/ 14413 h 450"/>
                  <a:gd name="T10" fmla="*/ 25158 w 706"/>
                  <a:gd name="T11" fmla="*/ 14869 h 450"/>
                  <a:gd name="T12" fmla="*/ 23595 w 706"/>
                  <a:gd name="T13" fmla="*/ 15267 h 450"/>
                  <a:gd name="T14" fmla="*/ 21645 w 706"/>
                  <a:gd name="T15" fmla="*/ 15987 h 450"/>
                  <a:gd name="T16" fmla="*/ 20395 w 706"/>
                  <a:gd name="T17" fmla="*/ 16840 h 450"/>
                  <a:gd name="T18" fmla="*/ 18645 w 706"/>
                  <a:gd name="T19" fmla="*/ 18205 h 450"/>
                  <a:gd name="T20" fmla="*/ 18333 w 706"/>
                  <a:gd name="T21" fmla="*/ 20024 h 450"/>
                  <a:gd name="T22" fmla="*/ 18833 w 706"/>
                  <a:gd name="T23" fmla="*/ 21240 h 450"/>
                  <a:gd name="T24" fmla="*/ 19500 w 706"/>
                  <a:gd name="T25" fmla="*/ 22243 h 450"/>
                  <a:gd name="T26" fmla="*/ 19458 w 706"/>
                  <a:gd name="T27" fmla="*/ 22549 h 450"/>
                  <a:gd name="T28" fmla="*/ 19063 w 706"/>
                  <a:gd name="T29" fmla="*/ 22243 h 450"/>
                  <a:gd name="T30" fmla="*/ 19220 w 706"/>
                  <a:gd name="T31" fmla="*/ 22664 h 450"/>
                  <a:gd name="T32" fmla="*/ 18208 w 706"/>
                  <a:gd name="T33" fmla="*/ 22549 h 450"/>
                  <a:gd name="T34" fmla="*/ 17970 w 706"/>
                  <a:gd name="T35" fmla="*/ 22093 h 450"/>
                  <a:gd name="T36" fmla="*/ 17708 w 706"/>
                  <a:gd name="T37" fmla="*/ 22664 h 450"/>
                  <a:gd name="T38" fmla="*/ 17425 w 706"/>
                  <a:gd name="T39" fmla="*/ 21901 h 450"/>
                  <a:gd name="T40" fmla="*/ 17158 w 706"/>
                  <a:gd name="T41" fmla="*/ 20787 h 450"/>
                  <a:gd name="T42" fmla="*/ 16770 w 706"/>
                  <a:gd name="T43" fmla="*/ 19720 h 450"/>
                  <a:gd name="T44" fmla="*/ 16563 w 706"/>
                  <a:gd name="T45" fmla="*/ 18296 h 450"/>
                  <a:gd name="T46" fmla="*/ 15938 w 706"/>
                  <a:gd name="T47" fmla="*/ 17144 h 450"/>
                  <a:gd name="T48" fmla="*/ 14770 w 706"/>
                  <a:gd name="T49" fmla="*/ 16931 h 450"/>
                  <a:gd name="T50" fmla="*/ 9345 w 706"/>
                  <a:gd name="T51" fmla="*/ 15112 h 450"/>
                  <a:gd name="T52" fmla="*/ 6563 w 706"/>
                  <a:gd name="T53" fmla="*/ 13448 h 450"/>
                  <a:gd name="T54" fmla="*/ 6220 w 706"/>
                  <a:gd name="T55" fmla="*/ 13291 h 450"/>
                  <a:gd name="T56" fmla="*/ 5750 w 706"/>
                  <a:gd name="T57" fmla="*/ 14016 h 450"/>
                  <a:gd name="T58" fmla="*/ 3488 w 706"/>
                  <a:gd name="T59" fmla="*/ 17843 h 450"/>
                  <a:gd name="T60" fmla="*/ 3283 w 706"/>
                  <a:gd name="T61" fmla="*/ 19720 h 450"/>
                  <a:gd name="T62" fmla="*/ 3645 w 706"/>
                  <a:gd name="T63" fmla="*/ 21141 h 450"/>
                  <a:gd name="T64" fmla="*/ 4270 w 706"/>
                  <a:gd name="T65" fmla="*/ 21845 h 450"/>
                  <a:gd name="T66" fmla="*/ 4300 w 706"/>
                  <a:gd name="T67" fmla="*/ 22357 h 450"/>
                  <a:gd name="T68" fmla="*/ 3988 w 706"/>
                  <a:gd name="T69" fmla="*/ 22301 h 450"/>
                  <a:gd name="T70" fmla="*/ 3958 w 706"/>
                  <a:gd name="T71" fmla="*/ 22605 h 450"/>
                  <a:gd name="T72" fmla="*/ 3563 w 706"/>
                  <a:gd name="T73" fmla="*/ 22605 h 450"/>
                  <a:gd name="T74" fmla="*/ 2813 w 706"/>
                  <a:gd name="T75" fmla="*/ 22357 h 450"/>
                  <a:gd name="T76" fmla="*/ 2658 w 706"/>
                  <a:gd name="T77" fmla="*/ 21752 h 450"/>
                  <a:gd name="T78" fmla="*/ 2395 w 706"/>
                  <a:gd name="T79" fmla="*/ 21448 h 450"/>
                  <a:gd name="T80" fmla="*/ 2270 w 706"/>
                  <a:gd name="T81" fmla="*/ 20685 h 450"/>
                  <a:gd name="T82" fmla="*/ 2083 w 706"/>
                  <a:gd name="T83" fmla="*/ 19059 h 450"/>
                  <a:gd name="T84" fmla="*/ 1408 w 706"/>
                  <a:gd name="T85" fmla="*/ 16931 h 450"/>
                  <a:gd name="T86" fmla="*/ 1645 w 706"/>
                  <a:gd name="T87" fmla="*/ 15680 h 450"/>
                  <a:gd name="T88" fmla="*/ 1533 w 706"/>
                  <a:gd name="T89" fmla="*/ 14357 h 450"/>
                  <a:gd name="T90" fmla="*/ 283 w 706"/>
                  <a:gd name="T91" fmla="*/ 11584 h 450"/>
                  <a:gd name="T92" fmla="*/ 0 w 706"/>
                  <a:gd name="T93" fmla="*/ 8397 h 450"/>
                  <a:gd name="T94" fmla="*/ 833 w 706"/>
                  <a:gd name="T95" fmla="*/ 4949 h 450"/>
                  <a:gd name="T96" fmla="*/ 19375 w 706"/>
                  <a:gd name="T97" fmla="*/ 4757 h 450"/>
                  <a:gd name="T98" fmla="*/ 22033 w 706"/>
                  <a:gd name="T99" fmla="*/ 6520 h 450"/>
                  <a:gd name="T100" fmla="*/ 23020 w 706"/>
                  <a:gd name="T101" fmla="*/ 6827 h 450"/>
                  <a:gd name="T102" fmla="*/ 24738 w 706"/>
                  <a:gd name="T103" fmla="*/ 6221 h 450"/>
                  <a:gd name="T104" fmla="*/ 25783 w 706"/>
                  <a:gd name="T105" fmla="*/ 6280 h 450"/>
                  <a:gd name="T106" fmla="*/ 25595 w 706"/>
                  <a:gd name="T107" fmla="*/ 7339 h 450"/>
                  <a:gd name="T108" fmla="*/ 25000 w 706"/>
                  <a:gd name="T109" fmla="*/ 8853 h 450"/>
                  <a:gd name="T110" fmla="*/ 24300 w 706"/>
                  <a:gd name="T111" fmla="*/ 9613 h 450"/>
                  <a:gd name="T112" fmla="*/ 23488 w 706"/>
                  <a:gd name="T113" fmla="*/ 9805 h 450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0" t="0" r="r" b="b"/>
                <a:pathLst>
                  <a:path w="706" h="450">
                    <a:moveTo>
                      <a:pt x="620" y="191"/>
                    </a:moveTo>
                    <a:cubicBezTo>
                      <a:pt x="620" y="205"/>
                      <a:pt x="639" y="217"/>
                      <a:pt x="660" y="228"/>
                    </a:cubicBezTo>
                    <a:cubicBezTo>
                      <a:pt x="682" y="238"/>
                      <a:pt x="682" y="241"/>
                      <a:pt x="694" y="243"/>
                    </a:cubicBezTo>
                    <a:cubicBezTo>
                      <a:pt x="706" y="246"/>
                      <a:pt x="688" y="273"/>
                      <a:pt x="681" y="278"/>
                    </a:cubicBezTo>
                    <a:cubicBezTo>
                      <a:pt x="675" y="283"/>
                      <a:pt x="669" y="286"/>
                      <a:pt x="658" y="285"/>
                    </a:cubicBezTo>
                    <a:cubicBezTo>
                      <a:pt x="658" y="285"/>
                      <a:pt x="658" y="291"/>
                      <a:pt x="644" y="294"/>
                    </a:cubicBezTo>
                    <a:cubicBezTo>
                      <a:pt x="630" y="298"/>
                      <a:pt x="626" y="298"/>
                      <a:pt x="604" y="302"/>
                    </a:cubicBezTo>
                    <a:cubicBezTo>
                      <a:pt x="573" y="307"/>
                      <a:pt x="586" y="310"/>
                      <a:pt x="554" y="316"/>
                    </a:cubicBezTo>
                    <a:cubicBezTo>
                      <a:pt x="545" y="320"/>
                      <a:pt x="536" y="330"/>
                      <a:pt x="522" y="333"/>
                    </a:cubicBezTo>
                    <a:cubicBezTo>
                      <a:pt x="507" y="337"/>
                      <a:pt x="484" y="347"/>
                      <a:pt x="477" y="360"/>
                    </a:cubicBezTo>
                    <a:cubicBezTo>
                      <a:pt x="474" y="367"/>
                      <a:pt x="468" y="380"/>
                      <a:pt x="469" y="396"/>
                    </a:cubicBezTo>
                    <a:cubicBezTo>
                      <a:pt x="471" y="412"/>
                      <a:pt x="477" y="417"/>
                      <a:pt x="482" y="420"/>
                    </a:cubicBezTo>
                    <a:cubicBezTo>
                      <a:pt x="487" y="424"/>
                      <a:pt x="495" y="435"/>
                      <a:pt x="499" y="440"/>
                    </a:cubicBezTo>
                    <a:cubicBezTo>
                      <a:pt x="501" y="443"/>
                      <a:pt x="500" y="443"/>
                      <a:pt x="498" y="446"/>
                    </a:cubicBezTo>
                    <a:cubicBezTo>
                      <a:pt x="496" y="448"/>
                      <a:pt x="492" y="440"/>
                      <a:pt x="488" y="440"/>
                    </a:cubicBezTo>
                    <a:cubicBezTo>
                      <a:pt x="491" y="442"/>
                      <a:pt x="494" y="448"/>
                      <a:pt x="492" y="448"/>
                    </a:cubicBezTo>
                    <a:cubicBezTo>
                      <a:pt x="489" y="449"/>
                      <a:pt x="472" y="448"/>
                      <a:pt x="466" y="446"/>
                    </a:cubicBezTo>
                    <a:cubicBezTo>
                      <a:pt x="460" y="444"/>
                      <a:pt x="464" y="436"/>
                      <a:pt x="460" y="437"/>
                    </a:cubicBezTo>
                    <a:cubicBezTo>
                      <a:pt x="455" y="438"/>
                      <a:pt x="457" y="450"/>
                      <a:pt x="453" y="448"/>
                    </a:cubicBezTo>
                    <a:cubicBezTo>
                      <a:pt x="450" y="447"/>
                      <a:pt x="449" y="441"/>
                      <a:pt x="446" y="433"/>
                    </a:cubicBezTo>
                    <a:cubicBezTo>
                      <a:pt x="444" y="425"/>
                      <a:pt x="440" y="422"/>
                      <a:pt x="439" y="411"/>
                    </a:cubicBezTo>
                    <a:cubicBezTo>
                      <a:pt x="439" y="399"/>
                      <a:pt x="429" y="400"/>
                      <a:pt x="429" y="390"/>
                    </a:cubicBezTo>
                    <a:cubicBezTo>
                      <a:pt x="428" y="380"/>
                      <a:pt x="432" y="368"/>
                      <a:pt x="424" y="362"/>
                    </a:cubicBezTo>
                    <a:cubicBezTo>
                      <a:pt x="416" y="356"/>
                      <a:pt x="418" y="343"/>
                      <a:pt x="408" y="339"/>
                    </a:cubicBezTo>
                    <a:cubicBezTo>
                      <a:pt x="401" y="336"/>
                      <a:pt x="397" y="338"/>
                      <a:pt x="378" y="335"/>
                    </a:cubicBezTo>
                    <a:cubicBezTo>
                      <a:pt x="372" y="335"/>
                      <a:pt x="292" y="313"/>
                      <a:pt x="239" y="299"/>
                    </a:cubicBezTo>
                    <a:cubicBezTo>
                      <a:pt x="192" y="286"/>
                      <a:pt x="170" y="267"/>
                      <a:pt x="168" y="266"/>
                    </a:cubicBezTo>
                    <a:cubicBezTo>
                      <a:pt x="164" y="264"/>
                      <a:pt x="161" y="263"/>
                      <a:pt x="159" y="263"/>
                    </a:cubicBezTo>
                    <a:cubicBezTo>
                      <a:pt x="153" y="263"/>
                      <a:pt x="150" y="269"/>
                      <a:pt x="147" y="277"/>
                    </a:cubicBezTo>
                    <a:cubicBezTo>
                      <a:pt x="131" y="307"/>
                      <a:pt x="95" y="341"/>
                      <a:pt x="89" y="353"/>
                    </a:cubicBezTo>
                    <a:cubicBezTo>
                      <a:pt x="84" y="364"/>
                      <a:pt x="83" y="375"/>
                      <a:pt x="84" y="390"/>
                    </a:cubicBezTo>
                    <a:cubicBezTo>
                      <a:pt x="85" y="405"/>
                      <a:pt x="88" y="413"/>
                      <a:pt x="93" y="418"/>
                    </a:cubicBezTo>
                    <a:cubicBezTo>
                      <a:pt x="98" y="423"/>
                      <a:pt x="107" y="429"/>
                      <a:pt x="109" y="432"/>
                    </a:cubicBezTo>
                    <a:cubicBezTo>
                      <a:pt x="111" y="435"/>
                      <a:pt x="110" y="442"/>
                      <a:pt x="110" y="442"/>
                    </a:cubicBezTo>
                    <a:cubicBezTo>
                      <a:pt x="110" y="442"/>
                      <a:pt x="107" y="444"/>
                      <a:pt x="102" y="441"/>
                    </a:cubicBezTo>
                    <a:cubicBezTo>
                      <a:pt x="102" y="441"/>
                      <a:pt x="104" y="445"/>
                      <a:pt x="101" y="447"/>
                    </a:cubicBezTo>
                    <a:cubicBezTo>
                      <a:pt x="99" y="448"/>
                      <a:pt x="98" y="450"/>
                      <a:pt x="91" y="447"/>
                    </a:cubicBezTo>
                    <a:cubicBezTo>
                      <a:pt x="84" y="444"/>
                      <a:pt x="77" y="443"/>
                      <a:pt x="72" y="442"/>
                    </a:cubicBezTo>
                    <a:cubicBezTo>
                      <a:pt x="67" y="441"/>
                      <a:pt x="69" y="436"/>
                      <a:pt x="68" y="430"/>
                    </a:cubicBezTo>
                    <a:cubicBezTo>
                      <a:pt x="68" y="423"/>
                      <a:pt x="66" y="426"/>
                      <a:pt x="61" y="424"/>
                    </a:cubicBezTo>
                    <a:cubicBezTo>
                      <a:pt x="57" y="422"/>
                      <a:pt x="58" y="421"/>
                      <a:pt x="58" y="409"/>
                    </a:cubicBezTo>
                    <a:cubicBezTo>
                      <a:pt x="59" y="396"/>
                      <a:pt x="56" y="388"/>
                      <a:pt x="53" y="377"/>
                    </a:cubicBezTo>
                    <a:cubicBezTo>
                      <a:pt x="50" y="365"/>
                      <a:pt x="40" y="345"/>
                      <a:pt x="36" y="335"/>
                    </a:cubicBezTo>
                    <a:cubicBezTo>
                      <a:pt x="33" y="325"/>
                      <a:pt x="39" y="319"/>
                      <a:pt x="42" y="310"/>
                    </a:cubicBezTo>
                    <a:cubicBezTo>
                      <a:pt x="45" y="301"/>
                      <a:pt x="46" y="297"/>
                      <a:pt x="39" y="284"/>
                    </a:cubicBezTo>
                    <a:cubicBezTo>
                      <a:pt x="32" y="270"/>
                      <a:pt x="14" y="255"/>
                      <a:pt x="7" y="229"/>
                    </a:cubicBezTo>
                    <a:cubicBezTo>
                      <a:pt x="2" y="212"/>
                      <a:pt x="0" y="173"/>
                      <a:pt x="0" y="166"/>
                    </a:cubicBezTo>
                    <a:cubicBezTo>
                      <a:pt x="0" y="129"/>
                      <a:pt x="10" y="109"/>
                      <a:pt x="21" y="98"/>
                    </a:cubicBezTo>
                    <a:cubicBezTo>
                      <a:pt x="84" y="27"/>
                      <a:pt x="254" y="0"/>
                      <a:pt x="496" y="94"/>
                    </a:cubicBezTo>
                    <a:cubicBezTo>
                      <a:pt x="519" y="103"/>
                      <a:pt x="544" y="115"/>
                      <a:pt x="564" y="129"/>
                    </a:cubicBezTo>
                    <a:cubicBezTo>
                      <a:pt x="570" y="134"/>
                      <a:pt x="585" y="141"/>
                      <a:pt x="589" y="135"/>
                    </a:cubicBezTo>
                    <a:cubicBezTo>
                      <a:pt x="600" y="119"/>
                      <a:pt x="618" y="124"/>
                      <a:pt x="633" y="123"/>
                    </a:cubicBezTo>
                    <a:cubicBezTo>
                      <a:pt x="640" y="123"/>
                      <a:pt x="658" y="114"/>
                      <a:pt x="660" y="124"/>
                    </a:cubicBezTo>
                    <a:cubicBezTo>
                      <a:pt x="662" y="129"/>
                      <a:pt x="656" y="140"/>
                      <a:pt x="655" y="145"/>
                    </a:cubicBezTo>
                    <a:cubicBezTo>
                      <a:pt x="652" y="156"/>
                      <a:pt x="647" y="166"/>
                      <a:pt x="640" y="175"/>
                    </a:cubicBezTo>
                    <a:cubicBezTo>
                      <a:pt x="635" y="182"/>
                      <a:pt x="629" y="187"/>
                      <a:pt x="622" y="190"/>
                    </a:cubicBezTo>
                    <a:cubicBezTo>
                      <a:pt x="615" y="193"/>
                      <a:pt x="607" y="191"/>
                      <a:pt x="601" y="194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8" name="Freeform 541"/>
              <p:cNvSpPr>
                <a:spLocks/>
              </p:cNvSpPr>
              <p:nvPr/>
            </p:nvSpPr>
            <p:spPr bwMode="auto">
              <a:xfrm>
                <a:off x="673" y="1379"/>
                <a:ext cx="208" cy="424"/>
              </a:xfrm>
              <a:custGeom>
                <a:avLst/>
                <a:gdLst>
                  <a:gd name="T0" fmla="*/ 2990 w 83"/>
                  <a:gd name="T1" fmla="*/ 0 h 159"/>
                  <a:gd name="T2" fmla="*/ 2519 w 83"/>
                  <a:gd name="T3" fmla="*/ 704 h 159"/>
                  <a:gd name="T4" fmla="*/ 238 w 83"/>
                  <a:gd name="T5" fmla="*/ 4552 h 159"/>
                  <a:gd name="T6" fmla="*/ 0 w 83"/>
                  <a:gd name="T7" fmla="*/ 5917 h 159"/>
                  <a:gd name="T8" fmla="*/ 754 w 83"/>
                  <a:gd name="T9" fmla="*/ 7645 h 159"/>
                  <a:gd name="T10" fmla="*/ 992 w 83"/>
                  <a:gd name="T11" fmla="*/ 7795 h 159"/>
                  <a:gd name="T12" fmla="*/ 992 w 83"/>
                  <a:gd name="T13" fmla="*/ 7488 h 159"/>
                  <a:gd name="T14" fmla="*/ 1100 w 83"/>
                  <a:gd name="T15" fmla="*/ 7373 h 159"/>
                  <a:gd name="T16" fmla="*/ 1225 w 83"/>
                  <a:gd name="T17" fmla="*/ 7795 h 159"/>
                  <a:gd name="T18" fmla="*/ 1576 w 83"/>
                  <a:gd name="T19" fmla="*/ 7885 h 159"/>
                  <a:gd name="T20" fmla="*/ 2280 w 83"/>
                  <a:gd name="T21" fmla="*/ 7829 h 159"/>
                  <a:gd name="T22" fmla="*/ 1777 w 83"/>
                  <a:gd name="T23" fmla="*/ 7032 h 159"/>
                  <a:gd name="T24" fmla="*/ 1256 w 83"/>
                  <a:gd name="T25" fmla="*/ 5973 h 159"/>
                  <a:gd name="T26" fmla="*/ 1256 w 83"/>
                  <a:gd name="T27" fmla="*/ 4152 h 159"/>
                  <a:gd name="T28" fmla="*/ 2280 w 83"/>
                  <a:gd name="T29" fmla="*/ 2368 h 159"/>
                  <a:gd name="T30" fmla="*/ 3198 w 83"/>
                  <a:gd name="T31" fmla="*/ 605 h 159"/>
                  <a:gd name="T32" fmla="*/ 3148 w 83"/>
                  <a:gd name="T33" fmla="*/ 56 h 159"/>
                  <a:gd name="T34" fmla="*/ 2990 w 83"/>
                  <a:gd name="T35" fmla="*/ 0 h 159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</a:gdLst>
                <a:ahLst/>
                <a:cxnLst>
                  <a:cxn ang="T36">
                    <a:pos x="T0" y="T1"/>
                  </a:cxn>
                  <a:cxn ang="T37">
                    <a:pos x="T2" y="T3"/>
                  </a:cxn>
                  <a:cxn ang="T38">
                    <a:pos x="T4" y="T5"/>
                  </a:cxn>
                  <a:cxn ang="T39">
                    <a:pos x="T6" y="T7"/>
                  </a:cxn>
                  <a:cxn ang="T40">
                    <a:pos x="T8" y="T9"/>
                  </a:cxn>
                  <a:cxn ang="T41">
                    <a:pos x="T10" y="T11"/>
                  </a:cxn>
                  <a:cxn ang="T42">
                    <a:pos x="T12" y="T13"/>
                  </a:cxn>
                  <a:cxn ang="T43">
                    <a:pos x="T14" y="T15"/>
                  </a:cxn>
                  <a:cxn ang="T44">
                    <a:pos x="T16" y="T17"/>
                  </a:cxn>
                  <a:cxn ang="T45">
                    <a:pos x="T18" y="T19"/>
                  </a:cxn>
                  <a:cxn ang="T46">
                    <a:pos x="T20" y="T21"/>
                  </a:cxn>
                  <a:cxn ang="T47">
                    <a:pos x="T22" y="T23"/>
                  </a:cxn>
                  <a:cxn ang="T48">
                    <a:pos x="T24" y="T25"/>
                  </a:cxn>
                  <a:cxn ang="T49">
                    <a:pos x="T26" y="T27"/>
                  </a:cxn>
                  <a:cxn ang="T50">
                    <a:pos x="T28" y="T29"/>
                  </a:cxn>
                  <a:cxn ang="T51">
                    <a:pos x="T30" y="T31"/>
                  </a:cxn>
                  <a:cxn ang="T52">
                    <a:pos x="T32" y="T33"/>
                  </a:cxn>
                  <a:cxn ang="T53">
                    <a:pos x="T34" y="T35"/>
                  </a:cxn>
                </a:cxnLst>
                <a:rect l="0" t="0" r="r" b="b"/>
                <a:pathLst>
                  <a:path w="83" h="159">
                    <a:moveTo>
                      <a:pt x="76" y="0"/>
                    </a:moveTo>
                    <a:cubicBezTo>
                      <a:pt x="70" y="0"/>
                      <a:pt x="67" y="6"/>
                      <a:pt x="64" y="14"/>
                    </a:cubicBezTo>
                    <a:cubicBezTo>
                      <a:pt x="48" y="44"/>
                      <a:pt x="12" y="78"/>
                      <a:pt x="6" y="90"/>
                    </a:cubicBezTo>
                    <a:cubicBezTo>
                      <a:pt x="2" y="98"/>
                      <a:pt x="0" y="107"/>
                      <a:pt x="0" y="117"/>
                    </a:cubicBezTo>
                    <a:cubicBezTo>
                      <a:pt x="11" y="134"/>
                      <a:pt x="18" y="149"/>
                      <a:pt x="19" y="151"/>
                    </a:cubicBezTo>
                    <a:cubicBezTo>
                      <a:pt x="21" y="154"/>
                      <a:pt x="23" y="155"/>
                      <a:pt x="25" y="154"/>
                    </a:cubicBezTo>
                    <a:cubicBezTo>
                      <a:pt x="27" y="153"/>
                      <a:pt x="26" y="150"/>
                      <a:pt x="25" y="148"/>
                    </a:cubicBezTo>
                    <a:cubicBezTo>
                      <a:pt x="25" y="146"/>
                      <a:pt x="25" y="144"/>
                      <a:pt x="28" y="146"/>
                    </a:cubicBezTo>
                    <a:cubicBezTo>
                      <a:pt x="30" y="147"/>
                      <a:pt x="28" y="152"/>
                      <a:pt x="31" y="154"/>
                    </a:cubicBezTo>
                    <a:cubicBezTo>
                      <a:pt x="33" y="157"/>
                      <a:pt x="29" y="156"/>
                      <a:pt x="40" y="156"/>
                    </a:cubicBezTo>
                    <a:cubicBezTo>
                      <a:pt x="51" y="155"/>
                      <a:pt x="57" y="159"/>
                      <a:pt x="58" y="155"/>
                    </a:cubicBezTo>
                    <a:cubicBezTo>
                      <a:pt x="59" y="151"/>
                      <a:pt x="50" y="147"/>
                      <a:pt x="45" y="139"/>
                    </a:cubicBezTo>
                    <a:cubicBezTo>
                      <a:pt x="39" y="131"/>
                      <a:pt x="35" y="128"/>
                      <a:pt x="32" y="118"/>
                    </a:cubicBezTo>
                    <a:cubicBezTo>
                      <a:pt x="29" y="109"/>
                      <a:pt x="31" y="94"/>
                      <a:pt x="32" y="82"/>
                    </a:cubicBezTo>
                    <a:cubicBezTo>
                      <a:pt x="34" y="71"/>
                      <a:pt x="41" y="64"/>
                      <a:pt x="58" y="47"/>
                    </a:cubicBezTo>
                    <a:cubicBezTo>
                      <a:pt x="75" y="30"/>
                      <a:pt x="72" y="29"/>
                      <a:pt x="81" y="12"/>
                    </a:cubicBezTo>
                    <a:cubicBezTo>
                      <a:pt x="82" y="7"/>
                      <a:pt x="83" y="2"/>
                      <a:pt x="80" y="1"/>
                    </a:cubicBezTo>
                    <a:cubicBezTo>
                      <a:pt x="79" y="1"/>
                      <a:pt x="77" y="0"/>
                      <a:pt x="76" y="0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79" name="Freeform 542"/>
              <p:cNvSpPr>
                <a:spLocks/>
              </p:cNvSpPr>
              <p:nvPr/>
            </p:nvSpPr>
            <p:spPr bwMode="auto">
              <a:xfrm>
                <a:off x="1441" y="1576"/>
                <a:ext cx="137" cy="243"/>
              </a:xfrm>
              <a:custGeom>
                <a:avLst/>
                <a:gdLst>
                  <a:gd name="T0" fmla="*/ 1960 w 55"/>
                  <a:gd name="T1" fmla="*/ 4171 h 91"/>
                  <a:gd name="T2" fmla="*/ 1656 w 55"/>
                  <a:gd name="T3" fmla="*/ 3714 h 91"/>
                  <a:gd name="T4" fmla="*/ 1348 w 55"/>
                  <a:gd name="T5" fmla="*/ 2745 h 91"/>
                  <a:gd name="T6" fmla="*/ 1502 w 55"/>
                  <a:gd name="T7" fmla="*/ 2040 h 91"/>
                  <a:gd name="T8" fmla="*/ 1315 w 55"/>
                  <a:gd name="T9" fmla="*/ 1276 h 91"/>
                  <a:gd name="T10" fmla="*/ 695 w 55"/>
                  <a:gd name="T11" fmla="*/ 93 h 91"/>
                  <a:gd name="T12" fmla="*/ 229 w 55"/>
                  <a:gd name="T13" fmla="*/ 0 h 91"/>
                  <a:gd name="T14" fmla="*/ 154 w 55"/>
                  <a:gd name="T15" fmla="*/ 1370 h 91"/>
                  <a:gd name="T16" fmla="*/ 75 w 55"/>
                  <a:gd name="T17" fmla="*/ 2646 h 91"/>
                  <a:gd name="T18" fmla="*/ 541 w 55"/>
                  <a:gd name="T19" fmla="*/ 3616 h 91"/>
                  <a:gd name="T20" fmla="*/ 807 w 55"/>
                  <a:gd name="T21" fmla="*/ 4422 h 91"/>
                  <a:gd name="T22" fmla="*/ 1006 w 55"/>
                  <a:gd name="T23" fmla="*/ 4628 h 91"/>
                  <a:gd name="T24" fmla="*/ 1161 w 55"/>
                  <a:gd name="T25" fmla="*/ 4321 h 91"/>
                  <a:gd name="T26" fmla="*/ 1348 w 55"/>
                  <a:gd name="T27" fmla="*/ 4572 h 91"/>
                  <a:gd name="T28" fmla="*/ 2043 w 55"/>
                  <a:gd name="T29" fmla="*/ 4628 h 91"/>
                  <a:gd name="T30" fmla="*/ 2010 w 55"/>
                  <a:gd name="T31" fmla="*/ 4321 h 91"/>
                  <a:gd name="T32" fmla="*/ 1960 w 55"/>
                  <a:gd name="T33" fmla="*/ 4171 h 91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55" h="91">
                    <a:moveTo>
                      <a:pt x="51" y="82"/>
                    </a:moveTo>
                    <a:cubicBezTo>
                      <a:pt x="48" y="81"/>
                      <a:pt x="46" y="77"/>
                      <a:pt x="43" y="73"/>
                    </a:cubicBezTo>
                    <a:cubicBezTo>
                      <a:pt x="37" y="65"/>
                      <a:pt x="35" y="59"/>
                      <a:pt x="35" y="54"/>
                    </a:cubicBezTo>
                    <a:cubicBezTo>
                      <a:pt x="35" y="50"/>
                      <a:pt x="37" y="45"/>
                      <a:pt x="39" y="40"/>
                    </a:cubicBezTo>
                    <a:cubicBezTo>
                      <a:pt x="39" y="34"/>
                      <a:pt x="39" y="28"/>
                      <a:pt x="34" y="25"/>
                    </a:cubicBezTo>
                    <a:cubicBezTo>
                      <a:pt x="26" y="19"/>
                      <a:pt x="28" y="6"/>
                      <a:pt x="18" y="2"/>
                    </a:cubicBezTo>
                    <a:cubicBezTo>
                      <a:pt x="14" y="0"/>
                      <a:pt x="11" y="0"/>
                      <a:pt x="6" y="0"/>
                    </a:cubicBezTo>
                    <a:cubicBezTo>
                      <a:pt x="7" y="11"/>
                      <a:pt x="5" y="18"/>
                      <a:pt x="4" y="27"/>
                    </a:cubicBezTo>
                    <a:cubicBezTo>
                      <a:pt x="3" y="38"/>
                      <a:pt x="0" y="40"/>
                      <a:pt x="2" y="52"/>
                    </a:cubicBezTo>
                    <a:cubicBezTo>
                      <a:pt x="4" y="63"/>
                      <a:pt x="11" y="57"/>
                      <a:pt x="14" y="71"/>
                    </a:cubicBezTo>
                    <a:cubicBezTo>
                      <a:pt x="18" y="85"/>
                      <a:pt x="19" y="83"/>
                      <a:pt x="21" y="87"/>
                    </a:cubicBezTo>
                    <a:cubicBezTo>
                      <a:pt x="22" y="91"/>
                      <a:pt x="24" y="91"/>
                      <a:pt x="26" y="91"/>
                    </a:cubicBezTo>
                    <a:cubicBezTo>
                      <a:pt x="28" y="91"/>
                      <a:pt x="30" y="85"/>
                      <a:pt x="30" y="85"/>
                    </a:cubicBezTo>
                    <a:cubicBezTo>
                      <a:pt x="30" y="85"/>
                      <a:pt x="31" y="89"/>
                      <a:pt x="35" y="90"/>
                    </a:cubicBezTo>
                    <a:cubicBezTo>
                      <a:pt x="40" y="90"/>
                      <a:pt x="51" y="91"/>
                      <a:pt x="53" y="91"/>
                    </a:cubicBezTo>
                    <a:cubicBezTo>
                      <a:pt x="55" y="91"/>
                      <a:pt x="50" y="87"/>
                      <a:pt x="52" y="85"/>
                    </a:cubicBezTo>
                    <a:cubicBezTo>
                      <a:pt x="51" y="84"/>
                      <a:pt x="51" y="83"/>
                      <a:pt x="51" y="8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0" name="Freeform 543"/>
              <p:cNvSpPr>
                <a:spLocks/>
              </p:cNvSpPr>
              <p:nvPr/>
            </p:nvSpPr>
            <p:spPr bwMode="auto">
              <a:xfrm>
                <a:off x="2061" y="1048"/>
                <a:ext cx="80" cy="101"/>
              </a:xfrm>
              <a:custGeom>
                <a:avLst/>
                <a:gdLst>
                  <a:gd name="T0" fmla="*/ 708 w 32"/>
                  <a:gd name="T1" fmla="*/ 205 h 38"/>
                  <a:gd name="T2" fmla="*/ 675 w 32"/>
                  <a:gd name="T3" fmla="*/ 303 h 38"/>
                  <a:gd name="T4" fmla="*/ 83 w 32"/>
                  <a:gd name="T5" fmla="*/ 1802 h 38"/>
                  <a:gd name="T6" fmla="*/ 0 w 32"/>
                  <a:gd name="T7" fmla="*/ 1892 h 38"/>
                  <a:gd name="T8" fmla="*/ 988 w 32"/>
                  <a:gd name="T9" fmla="*/ 960 h 38"/>
                  <a:gd name="T10" fmla="*/ 1145 w 32"/>
                  <a:gd name="T11" fmla="*/ 93 h 38"/>
                  <a:gd name="T12" fmla="*/ 708 w 32"/>
                  <a:gd name="T13" fmla="*/ 205 h 38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32" h="38">
                    <a:moveTo>
                      <a:pt x="18" y="4"/>
                    </a:moveTo>
                    <a:cubicBezTo>
                      <a:pt x="17" y="5"/>
                      <a:pt x="17" y="5"/>
                      <a:pt x="17" y="6"/>
                    </a:cubicBezTo>
                    <a:cubicBezTo>
                      <a:pt x="14" y="17"/>
                      <a:pt x="9" y="27"/>
                      <a:pt x="2" y="36"/>
                    </a:cubicBezTo>
                    <a:cubicBezTo>
                      <a:pt x="1" y="37"/>
                      <a:pt x="1" y="37"/>
                      <a:pt x="0" y="38"/>
                    </a:cubicBezTo>
                    <a:cubicBezTo>
                      <a:pt x="5" y="37"/>
                      <a:pt x="16" y="33"/>
                      <a:pt x="25" y="19"/>
                    </a:cubicBezTo>
                    <a:cubicBezTo>
                      <a:pt x="27" y="15"/>
                      <a:pt x="32" y="6"/>
                      <a:pt x="29" y="2"/>
                    </a:cubicBezTo>
                    <a:cubicBezTo>
                      <a:pt x="27" y="0"/>
                      <a:pt x="22" y="4"/>
                      <a:pt x="18" y="4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1" name="Line 544"/>
              <p:cNvSpPr>
                <a:spLocks noChangeShapeType="1"/>
              </p:cNvSpPr>
              <p:nvPr/>
            </p:nvSpPr>
            <p:spPr bwMode="auto">
              <a:xfrm>
                <a:off x="476" y="1075"/>
                <a:ext cx="1" cy="1"/>
              </a:xfrm>
              <a:prstGeom prst="line">
                <a:avLst/>
              </a:prstGeom>
              <a:noFill/>
              <a:ln w="7938" cap="rnd">
                <a:solidFill>
                  <a:srgbClr val="1A171B"/>
                </a:solidFill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2" name="Freeform 545"/>
              <p:cNvSpPr>
                <a:spLocks/>
              </p:cNvSpPr>
              <p:nvPr/>
            </p:nvSpPr>
            <p:spPr bwMode="auto">
              <a:xfrm>
                <a:off x="368" y="899"/>
                <a:ext cx="118" cy="154"/>
              </a:xfrm>
              <a:custGeom>
                <a:avLst/>
                <a:gdLst>
                  <a:gd name="T0" fmla="*/ 1185 w 47"/>
                  <a:gd name="T1" fmla="*/ 2037 h 58"/>
                  <a:gd name="T2" fmla="*/ 1707 w 47"/>
                  <a:gd name="T3" fmla="*/ 1798 h 58"/>
                  <a:gd name="T4" fmla="*/ 1268 w 47"/>
                  <a:gd name="T5" fmla="*/ 247 h 58"/>
                  <a:gd name="T6" fmla="*/ 239 w 47"/>
                  <a:gd name="T7" fmla="*/ 656 h 58"/>
                  <a:gd name="T8" fmla="*/ 367 w 47"/>
                  <a:gd name="T9" fmla="*/ 2342 h 58"/>
                  <a:gd name="T10" fmla="*/ 1665 w 47"/>
                  <a:gd name="T11" fmla="*/ 2637 h 58"/>
                  <a:gd name="T12" fmla="*/ 1790 w 47"/>
                  <a:gd name="T13" fmla="*/ 2037 h 58"/>
                  <a:gd name="T14" fmla="*/ 1632 w 47"/>
                  <a:gd name="T15" fmla="*/ 2095 h 58"/>
                  <a:gd name="T16" fmla="*/ 680 w 47"/>
                  <a:gd name="T17" fmla="*/ 1946 h 58"/>
                  <a:gd name="T18" fmla="*/ 600 w 47"/>
                  <a:gd name="T19" fmla="*/ 937 h 58"/>
                  <a:gd name="T20" fmla="*/ 1077 w 47"/>
                  <a:gd name="T21" fmla="*/ 746 h 58"/>
                  <a:gd name="T22" fmla="*/ 1268 w 47"/>
                  <a:gd name="T23" fmla="*/ 1649 h 58"/>
                  <a:gd name="T24" fmla="*/ 1185 w 47"/>
                  <a:gd name="T25" fmla="*/ 2037 h 58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0" t="0" r="r" b="b"/>
                <a:pathLst>
                  <a:path w="47" h="58">
                    <a:moveTo>
                      <a:pt x="30" y="41"/>
                    </a:moveTo>
                    <a:cubicBezTo>
                      <a:pt x="34" y="41"/>
                      <a:pt x="42" y="38"/>
                      <a:pt x="43" y="36"/>
                    </a:cubicBezTo>
                    <a:cubicBezTo>
                      <a:pt x="47" y="25"/>
                      <a:pt x="44" y="11"/>
                      <a:pt x="32" y="5"/>
                    </a:cubicBezTo>
                    <a:cubicBezTo>
                      <a:pt x="23" y="0"/>
                      <a:pt x="12" y="4"/>
                      <a:pt x="6" y="13"/>
                    </a:cubicBezTo>
                    <a:cubicBezTo>
                      <a:pt x="0" y="24"/>
                      <a:pt x="1" y="38"/>
                      <a:pt x="9" y="47"/>
                    </a:cubicBezTo>
                    <a:cubicBezTo>
                      <a:pt x="17" y="56"/>
                      <a:pt x="29" y="58"/>
                      <a:pt x="42" y="53"/>
                    </a:cubicBezTo>
                    <a:cubicBezTo>
                      <a:pt x="42" y="49"/>
                      <a:pt x="43" y="45"/>
                      <a:pt x="45" y="41"/>
                    </a:cubicBezTo>
                    <a:cubicBezTo>
                      <a:pt x="43" y="41"/>
                      <a:pt x="42" y="41"/>
                      <a:pt x="41" y="42"/>
                    </a:cubicBezTo>
                    <a:cubicBezTo>
                      <a:pt x="31" y="46"/>
                      <a:pt x="23" y="45"/>
                      <a:pt x="17" y="39"/>
                    </a:cubicBezTo>
                    <a:cubicBezTo>
                      <a:pt x="13" y="34"/>
                      <a:pt x="12" y="25"/>
                      <a:pt x="15" y="19"/>
                    </a:cubicBezTo>
                    <a:cubicBezTo>
                      <a:pt x="18" y="15"/>
                      <a:pt x="23" y="12"/>
                      <a:pt x="27" y="15"/>
                    </a:cubicBezTo>
                    <a:cubicBezTo>
                      <a:pt x="33" y="18"/>
                      <a:pt x="35" y="27"/>
                      <a:pt x="32" y="33"/>
                    </a:cubicBezTo>
                    <a:cubicBezTo>
                      <a:pt x="32" y="35"/>
                      <a:pt x="30" y="41"/>
                      <a:pt x="30" y="41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3" name="Freeform 546"/>
              <p:cNvSpPr>
                <a:spLocks/>
              </p:cNvSpPr>
              <p:nvPr/>
            </p:nvSpPr>
            <p:spPr bwMode="auto">
              <a:xfrm>
                <a:off x="336" y="1053"/>
                <a:ext cx="125" cy="75"/>
              </a:xfrm>
              <a:custGeom>
                <a:avLst/>
                <a:gdLst>
                  <a:gd name="T0" fmla="*/ 1488 w 50"/>
                  <a:gd name="T1" fmla="*/ 150 h 28"/>
                  <a:gd name="T2" fmla="*/ 208 w 50"/>
                  <a:gd name="T3" fmla="*/ 983 h 28"/>
                  <a:gd name="T4" fmla="*/ 0 w 50"/>
                  <a:gd name="T5" fmla="*/ 1133 h 28"/>
                  <a:gd name="T6" fmla="*/ 208 w 50"/>
                  <a:gd name="T7" fmla="*/ 1350 h 28"/>
                  <a:gd name="T8" fmla="*/ 1925 w 50"/>
                  <a:gd name="T9" fmla="*/ 308 h 28"/>
                  <a:gd name="T10" fmla="*/ 1958 w 50"/>
                  <a:gd name="T11" fmla="*/ 0 h 28"/>
                  <a:gd name="T12" fmla="*/ 1488 w 50"/>
                  <a:gd name="T13" fmla="*/ 56 h 28"/>
                  <a:gd name="T14" fmla="*/ 1488 w 50"/>
                  <a:gd name="T15" fmla="*/ 150 h 28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0" t="0" r="r" b="b"/>
                <a:pathLst>
                  <a:path w="50" h="28">
                    <a:moveTo>
                      <a:pt x="38" y="3"/>
                    </a:moveTo>
                    <a:cubicBezTo>
                      <a:pt x="34" y="16"/>
                      <a:pt x="23" y="19"/>
                      <a:pt x="5" y="19"/>
                    </a:cubicBezTo>
                    <a:cubicBezTo>
                      <a:pt x="2" y="19"/>
                      <a:pt x="0" y="20"/>
                      <a:pt x="0" y="22"/>
                    </a:cubicBezTo>
                    <a:cubicBezTo>
                      <a:pt x="0" y="25"/>
                      <a:pt x="2" y="26"/>
                      <a:pt x="5" y="26"/>
                    </a:cubicBezTo>
                    <a:cubicBezTo>
                      <a:pt x="21" y="26"/>
                      <a:pt x="42" y="28"/>
                      <a:pt x="49" y="6"/>
                    </a:cubicBezTo>
                    <a:cubicBezTo>
                      <a:pt x="49" y="3"/>
                      <a:pt x="50" y="0"/>
                      <a:pt x="50" y="0"/>
                    </a:cubicBezTo>
                    <a:cubicBezTo>
                      <a:pt x="49" y="2"/>
                      <a:pt x="38" y="1"/>
                      <a:pt x="38" y="1"/>
                    </a:cubicBezTo>
                    <a:lnTo>
                      <a:pt x="38" y="3"/>
                    </a:ln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4" name="Freeform 547"/>
              <p:cNvSpPr>
                <a:spLocks/>
              </p:cNvSpPr>
              <p:nvPr/>
            </p:nvSpPr>
            <p:spPr bwMode="auto">
              <a:xfrm>
                <a:off x="631" y="1781"/>
                <a:ext cx="5" cy="43"/>
              </a:xfrm>
              <a:custGeom>
                <a:avLst/>
                <a:gdLst>
                  <a:gd name="T0" fmla="*/ 0 w 2"/>
                  <a:gd name="T1" fmla="*/ 0 h 16"/>
                  <a:gd name="T2" fmla="*/ 83 w 2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2" h="16">
                    <a:moveTo>
                      <a:pt x="0" y="0"/>
                    </a:moveTo>
                    <a:cubicBezTo>
                      <a:pt x="2" y="5"/>
                      <a:pt x="1" y="15"/>
                      <a:pt x="2" y="1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5" name="Freeform 548"/>
              <p:cNvSpPr>
                <a:spLocks/>
              </p:cNvSpPr>
              <p:nvPr/>
            </p:nvSpPr>
            <p:spPr bwMode="auto">
              <a:xfrm>
                <a:off x="768" y="1728"/>
                <a:ext cx="60" cy="64"/>
              </a:xfrm>
              <a:custGeom>
                <a:avLst/>
                <a:gdLst>
                  <a:gd name="T0" fmla="*/ 550 w 24"/>
                  <a:gd name="T1" fmla="*/ 547 h 24"/>
                  <a:gd name="T2" fmla="*/ 0 w 24"/>
                  <a:gd name="T3" fmla="*/ 0 h 24"/>
                  <a:gd name="T4" fmla="*/ 283 w 24"/>
                  <a:gd name="T5" fmla="*/ 397 h 24"/>
                  <a:gd name="T6" fmla="*/ 783 w 24"/>
                  <a:gd name="T7" fmla="*/ 1216 h 24"/>
                  <a:gd name="T8" fmla="*/ 863 w 24"/>
                  <a:gd name="T9" fmla="*/ 819 h 24"/>
                  <a:gd name="T10" fmla="*/ 550 w 24"/>
                  <a:gd name="T11" fmla="*/ 547 h 24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24" h="24">
                    <a:moveTo>
                      <a:pt x="14" y="11"/>
                    </a:moveTo>
                    <a:cubicBezTo>
                      <a:pt x="10" y="8"/>
                      <a:pt x="4" y="2"/>
                      <a:pt x="0" y="0"/>
                    </a:cubicBezTo>
                    <a:cubicBezTo>
                      <a:pt x="2" y="2"/>
                      <a:pt x="4" y="5"/>
                      <a:pt x="7" y="8"/>
                    </a:cubicBezTo>
                    <a:cubicBezTo>
                      <a:pt x="12" y="16"/>
                      <a:pt x="21" y="20"/>
                      <a:pt x="20" y="24"/>
                    </a:cubicBezTo>
                    <a:cubicBezTo>
                      <a:pt x="20" y="24"/>
                      <a:pt x="24" y="20"/>
                      <a:pt x="22" y="16"/>
                    </a:cubicBezTo>
                    <a:cubicBezTo>
                      <a:pt x="22" y="14"/>
                      <a:pt x="18" y="14"/>
                      <a:pt x="14" y="11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6" name="Freeform 549"/>
              <p:cNvSpPr>
                <a:spLocks/>
              </p:cNvSpPr>
              <p:nvPr/>
            </p:nvSpPr>
            <p:spPr bwMode="auto">
              <a:xfrm>
                <a:off x="1626" y="1797"/>
                <a:ext cx="48" cy="51"/>
              </a:xfrm>
              <a:custGeom>
                <a:avLst/>
                <a:gdLst>
                  <a:gd name="T0" fmla="*/ 728 w 19"/>
                  <a:gd name="T1" fmla="*/ 0 h 19"/>
                  <a:gd name="T2" fmla="*/ 0 w 19"/>
                  <a:gd name="T3" fmla="*/ 988 h 19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9" h="19">
                    <a:moveTo>
                      <a:pt x="18" y="0"/>
                    </a:moveTo>
                    <a:cubicBezTo>
                      <a:pt x="19" y="6"/>
                      <a:pt x="8" y="16"/>
                      <a:pt x="0" y="19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7" name="Freeform 550"/>
              <p:cNvSpPr>
                <a:spLocks/>
              </p:cNvSpPr>
              <p:nvPr/>
            </p:nvSpPr>
            <p:spPr bwMode="auto">
              <a:xfrm>
                <a:off x="1603" y="1816"/>
                <a:ext cx="13" cy="27"/>
              </a:xfrm>
              <a:custGeom>
                <a:avLst/>
                <a:gdLst>
                  <a:gd name="T0" fmla="*/ 0 w 5"/>
                  <a:gd name="T1" fmla="*/ 0 h 10"/>
                  <a:gd name="T2" fmla="*/ 229 w 5"/>
                  <a:gd name="T3" fmla="*/ 532 h 10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5" h="10">
                    <a:moveTo>
                      <a:pt x="0" y="0"/>
                    </a:moveTo>
                    <a:cubicBezTo>
                      <a:pt x="4" y="6"/>
                      <a:pt x="3" y="8"/>
                      <a:pt x="5" y="1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8" name="Freeform 551"/>
              <p:cNvSpPr>
                <a:spLocks/>
              </p:cNvSpPr>
              <p:nvPr/>
            </p:nvSpPr>
            <p:spPr bwMode="auto">
              <a:xfrm>
                <a:off x="1588" y="1840"/>
                <a:ext cx="20" cy="16"/>
              </a:xfrm>
              <a:custGeom>
                <a:avLst/>
                <a:gdLst>
                  <a:gd name="T0" fmla="*/ 0 w 8"/>
                  <a:gd name="T1" fmla="*/ 205 h 6"/>
                  <a:gd name="T2" fmla="*/ 313 w 8"/>
                  <a:gd name="T3" fmla="*/ 307 h 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6">
                    <a:moveTo>
                      <a:pt x="0" y="4"/>
                    </a:moveTo>
                    <a:cubicBezTo>
                      <a:pt x="4" y="0"/>
                      <a:pt x="8" y="6"/>
                      <a:pt x="8" y="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89" name="Freeform 552"/>
              <p:cNvSpPr>
                <a:spLocks/>
              </p:cNvSpPr>
              <p:nvPr/>
            </p:nvSpPr>
            <p:spPr bwMode="auto">
              <a:xfrm>
                <a:off x="638" y="1811"/>
                <a:ext cx="75" cy="24"/>
              </a:xfrm>
              <a:custGeom>
                <a:avLst/>
                <a:gdLst>
                  <a:gd name="T0" fmla="*/ 0 w 30"/>
                  <a:gd name="T1" fmla="*/ 0 h 9"/>
                  <a:gd name="T2" fmla="*/ 988 w 30"/>
                  <a:gd name="T3" fmla="*/ 363 h 9"/>
                  <a:gd name="T4" fmla="*/ 1175 w 30"/>
                  <a:gd name="T5" fmla="*/ 0 h 9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30" h="9">
                    <a:moveTo>
                      <a:pt x="0" y="0"/>
                    </a:moveTo>
                    <a:cubicBezTo>
                      <a:pt x="12" y="9"/>
                      <a:pt x="21" y="8"/>
                      <a:pt x="25" y="7"/>
                    </a:cubicBezTo>
                    <a:cubicBezTo>
                      <a:pt x="29" y="5"/>
                      <a:pt x="30" y="0"/>
                      <a:pt x="30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0" name="Freeform 553"/>
              <p:cNvSpPr>
                <a:spLocks/>
              </p:cNvSpPr>
              <p:nvPr/>
            </p:nvSpPr>
            <p:spPr bwMode="auto">
              <a:xfrm>
                <a:off x="613" y="1792"/>
                <a:ext cx="18" cy="8"/>
              </a:xfrm>
              <a:custGeom>
                <a:avLst/>
                <a:gdLst>
                  <a:gd name="T0" fmla="*/ 0 w 7"/>
                  <a:gd name="T1" fmla="*/ 0 h 3"/>
                  <a:gd name="T2" fmla="*/ 303 w 7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3">
                    <a:moveTo>
                      <a:pt x="0" y="0"/>
                    </a:moveTo>
                    <a:cubicBezTo>
                      <a:pt x="4" y="3"/>
                      <a:pt x="7" y="2"/>
                      <a:pt x="7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1" name="Freeform 554"/>
              <p:cNvSpPr>
                <a:spLocks/>
              </p:cNvSpPr>
              <p:nvPr/>
            </p:nvSpPr>
            <p:spPr bwMode="auto">
              <a:xfrm>
                <a:off x="1976" y="1411"/>
                <a:ext cx="135" cy="26"/>
              </a:xfrm>
              <a:custGeom>
                <a:avLst/>
                <a:gdLst>
                  <a:gd name="T0" fmla="*/ 2113 w 54"/>
                  <a:gd name="T1" fmla="*/ 460 h 10"/>
                  <a:gd name="T2" fmla="*/ 625 w 54"/>
                  <a:gd name="T3" fmla="*/ 0 h 10"/>
                  <a:gd name="T4" fmla="*/ 0 w 54"/>
                  <a:gd name="T5" fmla="*/ 88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54" h="10">
                    <a:moveTo>
                      <a:pt x="54" y="10"/>
                    </a:moveTo>
                    <a:cubicBezTo>
                      <a:pt x="42" y="10"/>
                      <a:pt x="28" y="0"/>
                      <a:pt x="16" y="0"/>
                    </a:cubicBezTo>
                    <a:cubicBezTo>
                      <a:pt x="0" y="2"/>
                      <a:pt x="0" y="2"/>
                      <a:pt x="0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2" name="Freeform 555"/>
              <p:cNvSpPr>
                <a:spLocks/>
              </p:cNvSpPr>
              <p:nvPr/>
            </p:nvSpPr>
            <p:spPr bwMode="auto">
              <a:xfrm>
                <a:off x="2129" y="1328"/>
                <a:ext cx="65" cy="107"/>
              </a:xfrm>
              <a:custGeom>
                <a:avLst/>
                <a:gdLst>
                  <a:gd name="T0" fmla="*/ 1020 w 26"/>
                  <a:gd name="T1" fmla="*/ 0 h 40"/>
                  <a:gd name="T2" fmla="*/ 625 w 26"/>
                  <a:gd name="T3" fmla="*/ 559 h 40"/>
                  <a:gd name="T4" fmla="*/ 313 w 26"/>
                  <a:gd name="T5" fmla="*/ 1338 h 40"/>
                  <a:gd name="T6" fmla="*/ 125 w 26"/>
                  <a:gd name="T7" fmla="*/ 2046 h 4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6" h="40">
                    <a:moveTo>
                      <a:pt x="26" y="0"/>
                    </a:moveTo>
                    <a:cubicBezTo>
                      <a:pt x="19" y="0"/>
                      <a:pt x="18" y="6"/>
                      <a:pt x="16" y="11"/>
                    </a:cubicBezTo>
                    <a:cubicBezTo>
                      <a:pt x="13" y="16"/>
                      <a:pt x="12" y="20"/>
                      <a:pt x="8" y="26"/>
                    </a:cubicBezTo>
                    <a:cubicBezTo>
                      <a:pt x="4" y="32"/>
                      <a:pt x="0" y="39"/>
                      <a:pt x="3" y="4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3" name="Freeform 556"/>
              <p:cNvSpPr>
                <a:spLocks/>
              </p:cNvSpPr>
              <p:nvPr/>
            </p:nvSpPr>
            <p:spPr bwMode="auto">
              <a:xfrm>
                <a:off x="2149" y="1352"/>
                <a:ext cx="35" cy="64"/>
              </a:xfrm>
              <a:custGeom>
                <a:avLst/>
                <a:gdLst>
                  <a:gd name="T0" fmla="*/ 550 w 14"/>
                  <a:gd name="T1" fmla="*/ 93 h 24"/>
                  <a:gd name="T2" fmla="*/ 238 w 14"/>
                  <a:gd name="T3" fmla="*/ 704 h 24"/>
                  <a:gd name="T4" fmla="*/ 50 w 14"/>
                  <a:gd name="T5" fmla="*/ 1216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14" h="24">
                    <a:moveTo>
                      <a:pt x="14" y="2"/>
                    </a:moveTo>
                    <a:cubicBezTo>
                      <a:pt x="11" y="0"/>
                      <a:pt x="9" y="9"/>
                      <a:pt x="6" y="14"/>
                    </a:cubicBezTo>
                    <a:cubicBezTo>
                      <a:pt x="3" y="19"/>
                      <a:pt x="0" y="22"/>
                      <a:pt x="1" y="24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4" name="Freeform 557"/>
              <p:cNvSpPr>
                <a:spLocks/>
              </p:cNvSpPr>
              <p:nvPr/>
            </p:nvSpPr>
            <p:spPr bwMode="auto">
              <a:xfrm>
                <a:off x="2176" y="1355"/>
                <a:ext cx="23" cy="42"/>
              </a:xfrm>
              <a:custGeom>
                <a:avLst/>
                <a:gdLst>
                  <a:gd name="T0" fmla="*/ 302 w 9"/>
                  <a:gd name="T1" fmla="*/ 89 h 16"/>
                  <a:gd name="T2" fmla="*/ 0 w 9"/>
                  <a:gd name="T3" fmla="*/ 75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16">
                    <a:moveTo>
                      <a:pt x="7" y="2"/>
                    </a:moveTo>
                    <a:cubicBezTo>
                      <a:pt x="9" y="0"/>
                      <a:pt x="5" y="10"/>
                      <a:pt x="0" y="1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5" name="Freeform 558"/>
              <p:cNvSpPr>
                <a:spLocks/>
              </p:cNvSpPr>
              <p:nvPr/>
            </p:nvSpPr>
            <p:spPr bwMode="auto">
              <a:xfrm>
                <a:off x="1751" y="1520"/>
                <a:ext cx="100" cy="19"/>
              </a:xfrm>
              <a:custGeom>
                <a:avLst/>
                <a:gdLst>
                  <a:gd name="T0" fmla="*/ 0 w 40"/>
                  <a:gd name="T1" fmla="*/ 383 h 7"/>
                  <a:gd name="T2" fmla="*/ 1563 w 40"/>
                  <a:gd name="T3" fmla="*/ 0 h 7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40" h="7">
                    <a:moveTo>
                      <a:pt x="0" y="7"/>
                    </a:moveTo>
                    <a:cubicBezTo>
                      <a:pt x="16" y="4"/>
                      <a:pt x="26" y="0"/>
                      <a:pt x="40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6" name="Freeform 559"/>
              <p:cNvSpPr>
                <a:spLocks/>
              </p:cNvSpPr>
              <p:nvPr/>
            </p:nvSpPr>
            <p:spPr bwMode="auto">
              <a:xfrm>
                <a:off x="1966" y="1245"/>
                <a:ext cx="23" cy="27"/>
              </a:xfrm>
              <a:custGeom>
                <a:avLst/>
                <a:gdLst>
                  <a:gd name="T0" fmla="*/ 0 w 9"/>
                  <a:gd name="T1" fmla="*/ 103 h 10"/>
                  <a:gd name="T2" fmla="*/ 332 w 9"/>
                  <a:gd name="T3" fmla="*/ 429 h 10"/>
                  <a:gd name="T4" fmla="*/ 0 w 9"/>
                  <a:gd name="T5" fmla="*/ 103 h 10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" h="10">
                    <a:moveTo>
                      <a:pt x="0" y="2"/>
                    </a:moveTo>
                    <a:cubicBezTo>
                      <a:pt x="0" y="10"/>
                      <a:pt x="8" y="8"/>
                      <a:pt x="8" y="8"/>
                    </a:cubicBezTo>
                    <a:cubicBezTo>
                      <a:pt x="9" y="4"/>
                      <a:pt x="1" y="0"/>
                      <a:pt x="0" y="2"/>
                    </a:cubicBezTo>
                    <a:close/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7" name="Freeform 560"/>
              <p:cNvSpPr>
                <a:spLocks/>
              </p:cNvSpPr>
              <p:nvPr/>
            </p:nvSpPr>
            <p:spPr bwMode="auto">
              <a:xfrm>
                <a:off x="1914" y="1037"/>
                <a:ext cx="25" cy="43"/>
              </a:xfrm>
              <a:custGeom>
                <a:avLst/>
                <a:gdLst>
                  <a:gd name="T0" fmla="*/ 395 w 10"/>
                  <a:gd name="T1" fmla="*/ 0 h 16"/>
                  <a:gd name="T2" fmla="*/ 0 w 10"/>
                  <a:gd name="T3" fmla="*/ 839 h 16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0" h="16">
                    <a:moveTo>
                      <a:pt x="10" y="0"/>
                    </a:moveTo>
                    <a:cubicBezTo>
                      <a:pt x="4" y="8"/>
                      <a:pt x="5" y="13"/>
                      <a:pt x="0" y="16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8" name="Freeform 561"/>
              <p:cNvSpPr>
                <a:spLocks/>
              </p:cNvSpPr>
              <p:nvPr/>
            </p:nvSpPr>
            <p:spPr bwMode="auto">
              <a:xfrm>
                <a:off x="1493" y="1797"/>
                <a:ext cx="23" cy="6"/>
              </a:xfrm>
              <a:custGeom>
                <a:avLst/>
                <a:gdLst>
                  <a:gd name="T0" fmla="*/ 0 w 9"/>
                  <a:gd name="T1" fmla="*/ 0 h 2"/>
                  <a:gd name="T2" fmla="*/ 386 w 9"/>
                  <a:gd name="T3" fmla="*/ 162 h 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9" h="2">
                    <a:moveTo>
                      <a:pt x="0" y="0"/>
                    </a:moveTo>
                    <a:cubicBezTo>
                      <a:pt x="3" y="1"/>
                      <a:pt x="6" y="0"/>
                      <a:pt x="9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599" name="Freeform 562"/>
              <p:cNvSpPr>
                <a:spLocks/>
              </p:cNvSpPr>
              <p:nvPr/>
            </p:nvSpPr>
            <p:spPr bwMode="auto">
              <a:xfrm>
                <a:off x="1541" y="1784"/>
                <a:ext cx="17" cy="32"/>
              </a:xfrm>
              <a:custGeom>
                <a:avLst/>
                <a:gdLst>
                  <a:gd name="T0" fmla="*/ 211 w 7"/>
                  <a:gd name="T1" fmla="*/ 0 h 12"/>
                  <a:gd name="T2" fmla="*/ 0 w 7"/>
                  <a:gd name="T3" fmla="*/ 605 h 12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2">
                    <a:moveTo>
                      <a:pt x="6" y="0"/>
                    </a:moveTo>
                    <a:cubicBezTo>
                      <a:pt x="7" y="4"/>
                      <a:pt x="3" y="10"/>
                      <a:pt x="0" y="1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0" name="Freeform 563"/>
              <p:cNvSpPr>
                <a:spLocks/>
              </p:cNvSpPr>
              <p:nvPr/>
            </p:nvSpPr>
            <p:spPr bwMode="auto">
              <a:xfrm>
                <a:off x="716" y="1763"/>
                <a:ext cx="20" cy="8"/>
              </a:xfrm>
              <a:custGeom>
                <a:avLst/>
                <a:gdLst>
                  <a:gd name="T0" fmla="*/ 0 w 8"/>
                  <a:gd name="T1" fmla="*/ 0 h 3"/>
                  <a:gd name="T2" fmla="*/ 313 w 8"/>
                  <a:gd name="T3" fmla="*/ 93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8" h="3">
                    <a:moveTo>
                      <a:pt x="0" y="0"/>
                    </a:moveTo>
                    <a:cubicBezTo>
                      <a:pt x="3" y="3"/>
                      <a:pt x="8" y="2"/>
                      <a:pt x="8" y="2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1" name="Freeform 564"/>
              <p:cNvSpPr>
                <a:spLocks/>
              </p:cNvSpPr>
              <p:nvPr/>
            </p:nvSpPr>
            <p:spPr bwMode="auto">
              <a:xfrm>
                <a:off x="748" y="1760"/>
                <a:ext cx="45" cy="13"/>
              </a:xfrm>
              <a:custGeom>
                <a:avLst/>
                <a:gdLst>
                  <a:gd name="T0" fmla="*/ 0 w 18"/>
                  <a:gd name="T1" fmla="*/ 229 h 5"/>
                  <a:gd name="T2" fmla="*/ 708 w 18"/>
                  <a:gd name="T3" fmla="*/ 0 h 5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8" h="5">
                    <a:moveTo>
                      <a:pt x="0" y="5"/>
                    </a:moveTo>
                    <a:cubicBezTo>
                      <a:pt x="6" y="5"/>
                      <a:pt x="18" y="0"/>
                      <a:pt x="18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2" name="Freeform 565"/>
              <p:cNvSpPr>
                <a:spLocks/>
              </p:cNvSpPr>
              <p:nvPr/>
            </p:nvSpPr>
            <p:spPr bwMode="auto">
              <a:xfrm>
                <a:off x="801" y="1757"/>
                <a:ext cx="2" cy="8"/>
              </a:xfrm>
              <a:custGeom>
                <a:avLst/>
                <a:gdLst>
                  <a:gd name="T0" fmla="*/ 0 w 1"/>
                  <a:gd name="T1" fmla="*/ 149 h 3"/>
                  <a:gd name="T2" fmla="*/ 16 w 1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1" y="2"/>
                      <a:pt x="1" y="0"/>
                      <a:pt x="1" y="0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3" name="Freeform 566"/>
              <p:cNvSpPr>
                <a:spLocks/>
              </p:cNvSpPr>
              <p:nvPr/>
            </p:nvSpPr>
            <p:spPr bwMode="auto">
              <a:xfrm>
                <a:off x="706" y="1827"/>
                <a:ext cx="17" cy="29"/>
              </a:xfrm>
              <a:custGeom>
                <a:avLst/>
                <a:gdLst>
                  <a:gd name="T0" fmla="*/ 0 w 7"/>
                  <a:gd name="T1" fmla="*/ 0 h 11"/>
                  <a:gd name="T2" fmla="*/ 243 w 7"/>
                  <a:gd name="T3" fmla="*/ 527 h 11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7" h="11">
                    <a:moveTo>
                      <a:pt x="0" y="0"/>
                    </a:moveTo>
                    <a:cubicBezTo>
                      <a:pt x="1" y="3"/>
                      <a:pt x="5" y="9"/>
                      <a:pt x="7" y="11"/>
                    </a:cubicBezTo>
                  </a:path>
                </a:pathLst>
              </a:custGeom>
              <a:noFill/>
              <a:ln w="7938" cap="rnd">
                <a:solidFill>
                  <a:srgbClr val="1A171B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4" name="Freeform 567"/>
              <p:cNvSpPr>
                <a:spLocks/>
              </p:cNvSpPr>
              <p:nvPr/>
            </p:nvSpPr>
            <p:spPr bwMode="auto">
              <a:xfrm>
                <a:off x="1981" y="1408"/>
                <a:ext cx="1" cy="8"/>
              </a:xfrm>
              <a:custGeom>
                <a:avLst/>
                <a:gdLst>
                  <a:gd name="T0" fmla="*/ 0 w 1"/>
                  <a:gd name="T1" fmla="*/ 149 h 3"/>
                  <a:gd name="T2" fmla="*/ 0 w 1"/>
                  <a:gd name="T3" fmla="*/ 0 h 3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3">
                    <a:moveTo>
                      <a:pt x="0" y="3"/>
                    </a:moveTo>
                    <a:cubicBezTo>
                      <a:pt x="0" y="2"/>
                      <a:pt x="0" y="1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CEBE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5" name="Freeform 568"/>
              <p:cNvSpPr>
                <a:spLocks/>
              </p:cNvSpPr>
              <p:nvPr/>
            </p:nvSpPr>
            <p:spPr bwMode="auto">
              <a:xfrm>
                <a:off x="1976" y="1184"/>
                <a:ext cx="3" cy="11"/>
              </a:xfrm>
              <a:custGeom>
                <a:avLst/>
                <a:gdLst>
                  <a:gd name="T0" fmla="*/ 81 w 1"/>
                  <a:gd name="T1" fmla="*/ 228 h 4"/>
                  <a:gd name="T2" fmla="*/ 0 w 1"/>
                  <a:gd name="T3" fmla="*/ 0 h 4"/>
                  <a:gd name="T4" fmla="*/ 0 60000 65536"/>
                  <a:gd name="T5" fmla="*/ 0 60000 65536"/>
                </a:gdLst>
                <a:ahLst/>
                <a:cxnLst>
                  <a:cxn ang="T4">
                    <a:pos x="T0" y="T1"/>
                  </a:cxn>
                  <a:cxn ang="T5">
                    <a:pos x="T2" y="T3"/>
                  </a:cxn>
                </a:cxnLst>
                <a:rect l="0" t="0" r="r" b="b"/>
                <a:pathLst>
                  <a:path w="1" h="4">
                    <a:moveTo>
                      <a:pt x="1" y="4"/>
                    </a:moveTo>
                    <a:cubicBezTo>
                      <a:pt x="1" y="3"/>
                      <a:pt x="0" y="2"/>
                      <a:pt x="0" y="0"/>
                    </a:cubicBezTo>
                  </a:path>
                </a:pathLst>
              </a:custGeom>
              <a:noFill/>
              <a:ln w="7938" cap="rnd">
                <a:solidFill>
                  <a:srgbClr val="FCEBEC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06" name="Freeform 569"/>
              <p:cNvSpPr>
                <a:spLocks/>
              </p:cNvSpPr>
              <p:nvPr/>
            </p:nvSpPr>
            <p:spPr bwMode="auto">
              <a:xfrm>
                <a:off x="1751" y="1525"/>
                <a:ext cx="15" cy="16"/>
              </a:xfrm>
              <a:custGeom>
                <a:avLst/>
                <a:gdLst>
                  <a:gd name="T0" fmla="*/ 50 w 6"/>
                  <a:gd name="T1" fmla="*/ 307 h 6"/>
                  <a:gd name="T2" fmla="*/ 125 w 6"/>
                  <a:gd name="T3" fmla="*/ 0 h 6"/>
                  <a:gd name="T4" fmla="*/ 238 w 6"/>
                  <a:gd name="T5" fmla="*/ 205 h 6"/>
                  <a:gd name="T6" fmla="*/ 238 w 6"/>
                  <a:gd name="T7" fmla="*/ 248 h 6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6" h="6">
                    <a:moveTo>
                      <a:pt x="1" y="6"/>
                    </a:moveTo>
                    <a:cubicBezTo>
                      <a:pt x="1" y="4"/>
                      <a:pt x="0" y="0"/>
                      <a:pt x="3" y="0"/>
                    </a:cubicBezTo>
                    <a:cubicBezTo>
                      <a:pt x="6" y="0"/>
                      <a:pt x="5" y="3"/>
                      <a:pt x="6" y="4"/>
                    </a:cubicBezTo>
                    <a:cubicBezTo>
                      <a:pt x="6" y="5"/>
                      <a:pt x="6" y="6"/>
                      <a:pt x="6" y="5"/>
                    </a:cubicBezTo>
                  </a:path>
                </a:pathLst>
              </a:custGeom>
              <a:noFill/>
              <a:ln w="7938" cap="rnd">
                <a:solidFill>
                  <a:srgbClr val="F6E6E8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07" name="ZoneTexte 606"/>
            <p:cNvSpPr txBox="1"/>
            <p:nvPr/>
          </p:nvSpPr>
          <p:spPr>
            <a:xfrm>
              <a:off x="480242" y="981016"/>
              <a:ext cx="64463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 3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608" name="Group 56"/>
            <p:cNvGrpSpPr>
              <a:grpSpLocks/>
            </p:cNvGrpSpPr>
            <p:nvPr/>
          </p:nvGrpSpPr>
          <p:grpSpPr bwMode="auto">
            <a:xfrm>
              <a:off x="750400" y="1352502"/>
              <a:ext cx="113645" cy="119899"/>
              <a:chOff x="1733" y="1012"/>
              <a:chExt cx="2376" cy="2561"/>
            </a:xfrm>
          </p:grpSpPr>
          <p:sp>
            <p:nvSpPr>
              <p:cNvPr id="609" name="Freeform 37"/>
              <p:cNvSpPr>
                <a:spLocks/>
              </p:cNvSpPr>
              <p:nvPr/>
            </p:nvSpPr>
            <p:spPr bwMode="auto">
              <a:xfrm>
                <a:off x="1735" y="1012"/>
                <a:ext cx="2374" cy="2561"/>
              </a:xfrm>
              <a:custGeom>
                <a:avLst/>
                <a:gdLst>
                  <a:gd name="T0" fmla="*/ 1807 w 2374"/>
                  <a:gd name="T1" fmla="*/ 2561 h 2561"/>
                  <a:gd name="T2" fmla="*/ 0 w 2374"/>
                  <a:gd name="T3" fmla="*/ 1969 h 2561"/>
                  <a:gd name="T4" fmla="*/ 567 w 2374"/>
                  <a:gd name="T5" fmla="*/ 0 h 2561"/>
                  <a:gd name="T6" fmla="*/ 2374 w 2374"/>
                  <a:gd name="T7" fmla="*/ 592 h 2561"/>
                  <a:gd name="T8" fmla="*/ 1807 w 2374"/>
                  <a:gd name="T9" fmla="*/ 2561 h 25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74" h="2561">
                    <a:moveTo>
                      <a:pt x="1807" y="2561"/>
                    </a:moveTo>
                    <a:lnTo>
                      <a:pt x="0" y="1969"/>
                    </a:lnTo>
                    <a:lnTo>
                      <a:pt x="567" y="0"/>
                    </a:lnTo>
                    <a:lnTo>
                      <a:pt x="2374" y="592"/>
                    </a:lnTo>
                    <a:lnTo>
                      <a:pt x="1807" y="2561"/>
                    </a:lnTo>
                    <a:close/>
                  </a:path>
                </a:pathLst>
              </a:custGeom>
              <a:solidFill>
                <a:srgbClr val="EFEAE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0" name="Freeform 38"/>
              <p:cNvSpPr>
                <a:spLocks/>
              </p:cNvSpPr>
              <p:nvPr/>
            </p:nvSpPr>
            <p:spPr bwMode="auto">
              <a:xfrm>
                <a:off x="1981" y="1279"/>
                <a:ext cx="1908" cy="2068"/>
              </a:xfrm>
              <a:custGeom>
                <a:avLst/>
                <a:gdLst>
                  <a:gd name="T0" fmla="*/ 4459 w 1134"/>
                  <a:gd name="T1" fmla="*/ 5691 h 1152"/>
                  <a:gd name="T2" fmla="*/ 3244 w 1134"/>
                  <a:gd name="T3" fmla="*/ 6473 h 1152"/>
                  <a:gd name="T4" fmla="*/ 804 w 1134"/>
                  <a:gd name="T5" fmla="*/ 5565 h 1152"/>
                  <a:gd name="T6" fmla="*/ 158 w 1134"/>
                  <a:gd name="T7" fmla="*/ 4089 h 1152"/>
                  <a:gd name="T8" fmla="*/ 949 w 1134"/>
                  <a:gd name="T9" fmla="*/ 973 h 1152"/>
                  <a:gd name="T10" fmla="*/ 2162 w 1134"/>
                  <a:gd name="T11" fmla="*/ 190 h 1152"/>
                  <a:gd name="T12" fmla="*/ 4600 w 1134"/>
                  <a:gd name="T13" fmla="*/ 1099 h 1152"/>
                  <a:gd name="T14" fmla="*/ 5243 w 1134"/>
                  <a:gd name="T15" fmla="*/ 2574 h 1152"/>
                  <a:gd name="T16" fmla="*/ 4459 w 1134"/>
                  <a:gd name="T17" fmla="*/ 5691 h 1152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4" h="1152">
                    <a:moveTo>
                      <a:pt x="936" y="984"/>
                    </a:moveTo>
                    <a:cubicBezTo>
                      <a:pt x="903" y="1092"/>
                      <a:pt x="788" y="1152"/>
                      <a:pt x="681" y="1119"/>
                    </a:cubicBezTo>
                    <a:cubicBezTo>
                      <a:pt x="169" y="962"/>
                      <a:pt x="169" y="962"/>
                      <a:pt x="169" y="962"/>
                    </a:cubicBezTo>
                    <a:cubicBezTo>
                      <a:pt x="61" y="929"/>
                      <a:pt x="0" y="815"/>
                      <a:pt x="33" y="707"/>
                    </a:cubicBezTo>
                    <a:cubicBezTo>
                      <a:pt x="199" y="168"/>
                      <a:pt x="199" y="168"/>
                      <a:pt x="199" y="168"/>
                    </a:cubicBezTo>
                    <a:cubicBezTo>
                      <a:pt x="232" y="60"/>
                      <a:pt x="346" y="0"/>
                      <a:pt x="454" y="33"/>
                    </a:cubicBezTo>
                    <a:cubicBezTo>
                      <a:pt x="966" y="190"/>
                      <a:pt x="966" y="190"/>
                      <a:pt x="966" y="190"/>
                    </a:cubicBezTo>
                    <a:cubicBezTo>
                      <a:pt x="1074" y="223"/>
                      <a:pt x="1134" y="337"/>
                      <a:pt x="1101" y="445"/>
                    </a:cubicBezTo>
                    <a:lnTo>
                      <a:pt x="936" y="984"/>
                    </a:lnTo>
                    <a:close/>
                  </a:path>
                </a:pathLst>
              </a:custGeom>
              <a:solidFill>
                <a:srgbClr val="CC856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1" name="Freeform 39"/>
              <p:cNvSpPr>
                <a:spLocks/>
              </p:cNvSpPr>
              <p:nvPr/>
            </p:nvSpPr>
            <p:spPr bwMode="auto">
              <a:xfrm>
                <a:off x="1967" y="1258"/>
                <a:ext cx="1908" cy="2069"/>
              </a:xfrm>
              <a:custGeom>
                <a:avLst/>
                <a:gdLst>
                  <a:gd name="T0" fmla="*/ 4459 w 1134"/>
                  <a:gd name="T1" fmla="*/ 5694 h 1153"/>
                  <a:gd name="T2" fmla="*/ 3244 w 1134"/>
                  <a:gd name="T3" fmla="*/ 6473 h 1153"/>
                  <a:gd name="T4" fmla="*/ 801 w 1134"/>
                  <a:gd name="T5" fmla="*/ 5557 h 1153"/>
                  <a:gd name="T6" fmla="*/ 158 w 1134"/>
                  <a:gd name="T7" fmla="*/ 4086 h 1153"/>
                  <a:gd name="T8" fmla="*/ 949 w 1134"/>
                  <a:gd name="T9" fmla="*/ 969 h 1153"/>
                  <a:gd name="T10" fmla="*/ 2162 w 1134"/>
                  <a:gd name="T11" fmla="*/ 190 h 1153"/>
                  <a:gd name="T12" fmla="*/ 4600 w 1134"/>
                  <a:gd name="T13" fmla="*/ 1104 h 1153"/>
                  <a:gd name="T14" fmla="*/ 5243 w 1134"/>
                  <a:gd name="T15" fmla="*/ 2577 h 1153"/>
                  <a:gd name="T16" fmla="*/ 4459 w 1134"/>
                  <a:gd name="T17" fmla="*/ 5694 h 11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4" h="1153">
                    <a:moveTo>
                      <a:pt x="936" y="985"/>
                    </a:moveTo>
                    <a:cubicBezTo>
                      <a:pt x="903" y="1092"/>
                      <a:pt x="788" y="1153"/>
                      <a:pt x="681" y="1120"/>
                    </a:cubicBezTo>
                    <a:cubicBezTo>
                      <a:pt x="168" y="962"/>
                      <a:pt x="168" y="962"/>
                      <a:pt x="168" y="962"/>
                    </a:cubicBezTo>
                    <a:cubicBezTo>
                      <a:pt x="61" y="929"/>
                      <a:pt x="0" y="815"/>
                      <a:pt x="33" y="707"/>
                    </a:cubicBezTo>
                    <a:cubicBezTo>
                      <a:pt x="199" y="168"/>
                      <a:pt x="199" y="168"/>
                      <a:pt x="199" y="168"/>
                    </a:cubicBezTo>
                    <a:cubicBezTo>
                      <a:pt x="232" y="61"/>
                      <a:pt x="346" y="0"/>
                      <a:pt x="454" y="33"/>
                    </a:cubicBezTo>
                    <a:cubicBezTo>
                      <a:pt x="966" y="191"/>
                      <a:pt x="966" y="191"/>
                      <a:pt x="966" y="191"/>
                    </a:cubicBezTo>
                    <a:cubicBezTo>
                      <a:pt x="1074" y="224"/>
                      <a:pt x="1134" y="338"/>
                      <a:pt x="1101" y="446"/>
                    </a:cubicBezTo>
                    <a:lnTo>
                      <a:pt x="936" y="985"/>
                    </a:lnTo>
                    <a:close/>
                  </a:path>
                </a:pathLst>
              </a:custGeom>
              <a:solidFill>
                <a:srgbClr val="EFB09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2" name="Freeform 40"/>
              <p:cNvSpPr>
                <a:spLocks/>
              </p:cNvSpPr>
              <p:nvPr/>
            </p:nvSpPr>
            <p:spPr bwMode="auto">
              <a:xfrm>
                <a:off x="1972" y="1256"/>
                <a:ext cx="1908" cy="2070"/>
              </a:xfrm>
              <a:custGeom>
                <a:avLst/>
                <a:gdLst>
                  <a:gd name="T0" fmla="*/ 4454 w 1134"/>
                  <a:gd name="T1" fmla="*/ 5695 h 1153"/>
                  <a:gd name="T2" fmla="*/ 3239 w 1134"/>
                  <a:gd name="T3" fmla="*/ 6481 h 1153"/>
                  <a:gd name="T4" fmla="*/ 801 w 1134"/>
                  <a:gd name="T5" fmla="*/ 5567 h 1153"/>
                  <a:gd name="T6" fmla="*/ 158 w 1134"/>
                  <a:gd name="T7" fmla="*/ 4090 h 1153"/>
                  <a:gd name="T8" fmla="*/ 949 w 1134"/>
                  <a:gd name="T9" fmla="*/ 973 h 1153"/>
                  <a:gd name="T10" fmla="*/ 2162 w 1134"/>
                  <a:gd name="T11" fmla="*/ 190 h 1153"/>
                  <a:gd name="T12" fmla="*/ 4600 w 1134"/>
                  <a:gd name="T13" fmla="*/ 1099 h 1153"/>
                  <a:gd name="T14" fmla="*/ 5243 w 1134"/>
                  <a:gd name="T15" fmla="*/ 2574 h 1153"/>
                  <a:gd name="T16" fmla="*/ 4454 w 1134"/>
                  <a:gd name="T17" fmla="*/ 5695 h 1153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0" t="0" r="r" b="b"/>
                <a:pathLst>
                  <a:path w="1134" h="1153">
                    <a:moveTo>
                      <a:pt x="935" y="984"/>
                    </a:moveTo>
                    <a:cubicBezTo>
                      <a:pt x="902" y="1092"/>
                      <a:pt x="788" y="1153"/>
                      <a:pt x="680" y="1120"/>
                    </a:cubicBezTo>
                    <a:cubicBezTo>
                      <a:pt x="168" y="962"/>
                      <a:pt x="168" y="962"/>
                      <a:pt x="168" y="962"/>
                    </a:cubicBezTo>
                    <a:cubicBezTo>
                      <a:pt x="60" y="929"/>
                      <a:pt x="0" y="815"/>
                      <a:pt x="33" y="707"/>
                    </a:cubicBezTo>
                    <a:cubicBezTo>
                      <a:pt x="199" y="168"/>
                      <a:pt x="199" y="168"/>
                      <a:pt x="199" y="168"/>
                    </a:cubicBezTo>
                    <a:cubicBezTo>
                      <a:pt x="232" y="61"/>
                      <a:pt x="346" y="0"/>
                      <a:pt x="454" y="33"/>
                    </a:cubicBezTo>
                    <a:cubicBezTo>
                      <a:pt x="966" y="190"/>
                      <a:pt x="966" y="190"/>
                      <a:pt x="966" y="190"/>
                    </a:cubicBezTo>
                    <a:cubicBezTo>
                      <a:pt x="1073" y="224"/>
                      <a:pt x="1134" y="338"/>
                      <a:pt x="1101" y="445"/>
                    </a:cubicBezTo>
                    <a:lnTo>
                      <a:pt x="935" y="984"/>
                    </a:lnTo>
                    <a:close/>
                  </a:path>
                </a:pathLst>
              </a:custGeom>
              <a:noFill/>
              <a:ln w="1111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3" name="Freeform 41"/>
              <p:cNvSpPr>
                <a:spLocks/>
              </p:cNvSpPr>
              <p:nvPr/>
            </p:nvSpPr>
            <p:spPr bwMode="auto">
              <a:xfrm>
                <a:off x="1733" y="1012"/>
                <a:ext cx="2376" cy="2561"/>
              </a:xfrm>
              <a:custGeom>
                <a:avLst/>
                <a:gdLst>
                  <a:gd name="T0" fmla="*/ 1809 w 2376"/>
                  <a:gd name="T1" fmla="*/ 2561 h 2561"/>
                  <a:gd name="T2" fmla="*/ 0 w 2376"/>
                  <a:gd name="T3" fmla="*/ 1969 h 2561"/>
                  <a:gd name="T4" fmla="*/ 567 w 2376"/>
                  <a:gd name="T5" fmla="*/ 0 h 2561"/>
                  <a:gd name="T6" fmla="*/ 2376 w 2376"/>
                  <a:gd name="T7" fmla="*/ 592 h 2561"/>
                  <a:gd name="T8" fmla="*/ 1809 w 2376"/>
                  <a:gd name="T9" fmla="*/ 2561 h 2561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2376" h="2561">
                    <a:moveTo>
                      <a:pt x="1809" y="2561"/>
                    </a:moveTo>
                    <a:lnTo>
                      <a:pt x="0" y="1969"/>
                    </a:lnTo>
                    <a:lnTo>
                      <a:pt x="567" y="0"/>
                    </a:lnTo>
                    <a:lnTo>
                      <a:pt x="2376" y="592"/>
                    </a:lnTo>
                    <a:lnTo>
                      <a:pt x="1809" y="2561"/>
                    </a:lnTo>
                    <a:close/>
                  </a:path>
                </a:pathLst>
              </a:custGeom>
              <a:noFill/>
              <a:ln w="7938" cap="flat">
                <a:solidFill>
                  <a:srgbClr val="33333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4" name="Freeform 42"/>
              <p:cNvSpPr>
                <a:spLocks/>
              </p:cNvSpPr>
              <p:nvPr/>
            </p:nvSpPr>
            <p:spPr bwMode="auto">
              <a:xfrm>
                <a:off x="1991" y="1256"/>
                <a:ext cx="1878" cy="2091"/>
              </a:xfrm>
              <a:custGeom>
                <a:avLst/>
                <a:gdLst>
                  <a:gd name="T0" fmla="*/ 5069 w 1116"/>
                  <a:gd name="T1" fmla="*/ 1592 h 1165"/>
                  <a:gd name="T2" fmla="*/ 4542 w 1116"/>
                  <a:gd name="T3" fmla="*/ 1106 h 1165"/>
                  <a:gd name="T4" fmla="*/ 2102 w 1116"/>
                  <a:gd name="T5" fmla="*/ 190 h 1165"/>
                  <a:gd name="T6" fmla="*/ 887 w 1116"/>
                  <a:gd name="T7" fmla="*/ 976 h 1165"/>
                  <a:gd name="T8" fmla="*/ 96 w 1116"/>
                  <a:gd name="T9" fmla="*/ 4094 h 1165"/>
                  <a:gd name="T10" fmla="*/ 249 w 1116"/>
                  <a:gd name="T11" fmla="*/ 5144 h 1165"/>
                  <a:gd name="T12" fmla="*/ 776 w 1116"/>
                  <a:gd name="T13" fmla="*/ 5630 h 1165"/>
                  <a:gd name="T14" fmla="*/ 3223 w 1116"/>
                  <a:gd name="T15" fmla="*/ 6540 h 1165"/>
                  <a:gd name="T16" fmla="*/ 4438 w 1116"/>
                  <a:gd name="T17" fmla="*/ 5760 h 1165"/>
                  <a:gd name="T18" fmla="*/ 5222 w 1116"/>
                  <a:gd name="T19" fmla="*/ 2642 h 1165"/>
                  <a:gd name="T20" fmla="*/ 5069 w 1116"/>
                  <a:gd name="T21" fmla="*/ 1592 h 116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1116" h="1165">
                    <a:moveTo>
                      <a:pt x="1064" y="275"/>
                    </a:moveTo>
                    <a:cubicBezTo>
                      <a:pt x="1039" y="236"/>
                      <a:pt x="1001" y="205"/>
                      <a:pt x="953" y="191"/>
                    </a:cubicBezTo>
                    <a:cubicBezTo>
                      <a:pt x="441" y="33"/>
                      <a:pt x="441" y="33"/>
                      <a:pt x="441" y="33"/>
                    </a:cubicBezTo>
                    <a:cubicBezTo>
                      <a:pt x="333" y="0"/>
                      <a:pt x="219" y="61"/>
                      <a:pt x="186" y="169"/>
                    </a:cubicBezTo>
                    <a:cubicBezTo>
                      <a:pt x="20" y="708"/>
                      <a:pt x="20" y="708"/>
                      <a:pt x="20" y="708"/>
                    </a:cubicBezTo>
                    <a:cubicBezTo>
                      <a:pt x="0" y="772"/>
                      <a:pt x="14" y="840"/>
                      <a:pt x="52" y="890"/>
                    </a:cubicBezTo>
                    <a:cubicBezTo>
                      <a:pt x="77" y="929"/>
                      <a:pt x="116" y="959"/>
                      <a:pt x="163" y="974"/>
                    </a:cubicBezTo>
                    <a:cubicBezTo>
                      <a:pt x="676" y="1131"/>
                      <a:pt x="676" y="1131"/>
                      <a:pt x="676" y="1131"/>
                    </a:cubicBezTo>
                    <a:cubicBezTo>
                      <a:pt x="783" y="1165"/>
                      <a:pt x="897" y="1104"/>
                      <a:pt x="931" y="996"/>
                    </a:cubicBezTo>
                    <a:cubicBezTo>
                      <a:pt x="1096" y="457"/>
                      <a:pt x="1096" y="457"/>
                      <a:pt x="1096" y="457"/>
                    </a:cubicBezTo>
                    <a:cubicBezTo>
                      <a:pt x="1116" y="393"/>
                      <a:pt x="1102" y="325"/>
                      <a:pt x="1064" y="275"/>
                    </a:cubicBezTo>
                    <a:close/>
                  </a:path>
                </a:pathLst>
              </a:custGeom>
              <a:noFill/>
              <a:ln w="6350" cap="flat">
                <a:solidFill>
                  <a:srgbClr val="333333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5" name="Freeform 43"/>
              <p:cNvSpPr>
                <a:spLocks/>
              </p:cNvSpPr>
              <p:nvPr/>
            </p:nvSpPr>
            <p:spPr bwMode="auto">
              <a:xfrm>
                <a:off x="2130" y="1326"/>
                <a:ext cx="927" cy="1215"/>
              </a:xfrm>
              <a:custGeom>
                <a:avLst/>
                <a:gdLst>
                  <a:gd name="T0" fmla="*/ 1716 w 551"/>
                  <a:gd name="T1" fmla="*/ 122 h 677"/>
                  <a:gd name="T2" fmla="*/ 858 w 551"/>
                  <a:gd name="T3" fmla="*/ 276 h 677"/>
                  <a:gd name="T4" fmla="*/ 427 w 551"/>
                  <a:gd name="T5" fmla="*/ 1420 h 677"/>
                  <a:gd name="T6" fmla="*/ 162 w 551"/>
                  <a:gd name="T7" fmla="*/ 2889 h 677"/>
                  <a:gd name="T8" fmla="*/ 204 w 551"/>
                  <a:gd name="T9" fmla="*/ 3805 h 677"/>
                  <a:gd name="T10" fmla="*/ 767 w 551"/>
                  <a:gd name="T11" fmla="*/ 2850 h 677"/>
                  <a:gd name="T12" fmla="*/ 1883 w 551"/>
                  <a:gd name="T13" fmla="*/ 1578 h 677"/>
                  <a:gd name="T14" fmla="*/ 2581 w 551"/>
                  <a:gd name="T15" fmla="*/ 872 h 677"/>
                  <a:gd name="T16" fmla="*/ 2273 w 551"/>
                  <a:gd name="T17" fmla="*/ 370 h 677"/>
                  <a:gd name="T18" fmla="*/ 1716 w 551"/>
                  <a:gd name="T19" fmla="*/ 122 h 677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0" t="0" r="r" b="b"/>
                <a:pathLst>
                  <a:path w="551" h="677">
                    <a:moveTo>
                      <a:pt x="360" y="21"/>
                    </a:moveTo>
                    <a:cubicBezTo>
                      <a:pt x="302" y="2"/>
                      <a:pt x="230" y="0"/>
                      <a:pt x="180" y="48"/>
                    </a:cubicBezTo>
                    <a:cubicBezTo>
                      <a:pt x="133" y="93"/>
                      <a:pt x="107" y="181"/>
                      <a:pt x="90" y="246"/>
                    </a:cubicBezTo>
                    <a:cubicBezTo>
                      <a:pt x="69" y="331"/>
                      <a:pt x="53" y="415"/>
                      <a:pt x="34" y="500"/>
                    </a:cubicBezTo>
                    <a:cubicBezTo>
                      <a:pt x="27" y="533"/>
                      <a:pt x="0" y="636"/>
                      <a:pt x="43" y="658"/>
                    </a:cubicBezTo>
                    <a:cubicBezTo>
                      <a:pt x="81" y="677"/>
                      <a:pt x="143" y="522"/>
                      <a:pt x="161" y="493"/>
                    </a:cubicBezTo>
                    <a:cubicBezTo>
                      <a:pt x="223" y="394"/>
                      <a:pt x="292" y="327"/>
                      <a:pt x="395" y="273"/>
                    </a:cubicBezTo>
                    <a:cubicBezTo>
                      <a:pt x="451" y="243"/>
                      <a:pt x="530" y="222"/>
                      <a:pt x="542" y="151"/>
                    </a:cubicBezTo>
                    <a:cubicBezTo>
                      <a:pt x="551" y="103"/>
                      <a:pt x="516" y="82"/>
                      <a:pt x="477" y="64"/>
                    </a:cubicBezTo>
                    <a:cubicBezTo>
                      <a:pt x="445" y="48"/>
                      <a:pt x="394" y="32"/>
                      <a:pt x="360" y="21"/>
                    </a:cubicBezTo>
                  </a:path>
                </a:pathLst>
              </a:custGeom>
              <a:solidFill>
                <a:srgbClr val="F4C0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6" name="Freeform 44"/>
              <p:cNvSpPr>
                <a:spLocks/>
              </p:cNvSpPr>
              <p:nvPr/>
            </p:nvSpPr>
            <p:spPr bwMode="auto">
              <a:xfrm>
                <a:off x="2076" y="1268"/>
                <a:ext cx="1044" cy="1124"/>
              </a:xfrm>
              <a:custGeom>
                <a:avLst/>
                <a:gdLst>
                  <a:gd name="T0" fmla="*/ 0 w 620"/>
                  <a:gd name="T1" fmla="*/ 3623 h 626"/>
                  <a:gd name="T2" fmla="*/ 668 w 620"/>
                  <a:gd name="T3" fmla="*/ 977 h 626"/>
                  <a:gd name="T4" fmla="*/ 1886 w 620"/>
                  <a:gd name="T5" fmla="*/ 198 h 626"/>
                  <a:gd name="T6" fmla="*/ 2960 w 620"/>
                  <a:gd name="T7" fmla="*/ 596 h 626"/>
                  <a:gd name="T8" fmla="*/ 1746 w 620"/>
                  <a:gd name="T9" fmla="*/ 226 h 626"/>
                  <a:gd name="T10" fmla="*/ 704 w 620"/>
                  <a:gd name="T11" fmla="*/ 1054 h 626"/>
                  <a:gd name="T12" fmla="*/ 0 w 620"/>
                  <a:gd name="T13" fmla="*/ 3623 h 626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620" h="626">
                    <a:moveTo>
                      <a:pt x="0" y="626"/>
                    </a:moveTo>
                    <a:cubicBezTo>
                      <a:pt x="140" y="169"/>
                      <a:pt x="140" y="169"/>
                      <a:pt x="140" y="169"/>
                    </a:cubicBezTo>
                    <a:cubicBezTo>
                      <a:pt x="173" y="61"/>
                      <a:pt x="287" y="0"/>
                      <a:pt x="395" y="34"/>
                    </a:cubicBezTo>
                    <a:cubicBezTo>
                      <a:pt x="620" y="103"/>
                      <a:pt x="620" y="103"/>
                      <a:pt x="620" y="103"/>
                    </a:cubicBezTo>
                    <a:cubicBezTo>
                      <a:pt x="366" y="39"/>
                      <a:pt x="366" y="39"/>
                      <a:pt x="366" y="39"/>
                    </a:cubicBezTo>
                    <a:cubicBezTo>
                      <a:pt x="366" y="39"/>
                      <a:pt x="198" y="21"/>
                      <a:pt x="147" y="182"/>
                    </a:cubicBezTo>
                    <a:cubicBezTo>
                      <a:pt x="100" y="331"/>
                      <a:pt x="0" y="626"/>
                      <a:pt x="0" y="62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7" name="Freeform 45"/>
              <p:cNvSpPr>
                <a:spLocks/>
              </p:cNvSpPr>
              <p:nvPr/>
            </p:nvSpPr>
            <p:spPr bwMode="auto">
              <a:xfrm>
                <a:off x="2051" y="1889"/>
                <a:ext cx="1791" cy="943"/>
              </a:xfrm>
              <a:custGeom>
                <a:avLst/>
                <a:gdLst>
                  <a:gd name="T0" fmla="*/ 0 w 1064"/>
                  <a:gd name="T1" fmla="*/ 0 h 525"/>
                  <a:gd name="T2" fmla="*/ 286 w 1064"/>
                  <a:gd name="T3" fmla="*/ 609 h 525"/>
                  <a:gd name="T4" fmla="*/ 1737 w 1064"/>
                  <a:gd name="T5" fmla="*/ 1151 h 525"/>
                  <a:gd name="T6" fmla="*/ 2974 w 1064"/>
                  <a:gd name="T7" fmla="*/ 1687 h 525"/>
                  <a:gd name="T8" fmla="*/ 4570 w 1064"/>
                  <a:gd name="T9" fmla="*/ 2139 h 525"/>
                  <a:gd name="T10" fmla="*/ 5075 w 1064"/>
                  <a:gd name="T11" fmla="*/ 2033 h 525"/>
                  <a:gd name="T12" fmla="*/ 0 60000 65536"/>
                  <a:gd name="T13" fmla="*/ 0 60000 65536"/>
                  <a:gd name="T14" fmla="*/ 0 60000 65536"/>
                  <a:gd name="T15" fmla="*/ 0 60000 65536"/>
                  <a:gd name="T16" fmla="*/ 0 60000 65536"/>
                  <a:gd name="T17" fmla="*/ 0 60000 65536"/>
                </a:gdLst>
                <a:ahLst/>
                <a:cxnLst>
                  <a:cxn ang="T12">
                    <a:pos x="T0" y="T1"/>
                  </a:cxn>
                  <a:cxn ang="T13">
                    <a:pos x="T2" y="T3"/>
                  </a:cxn>
                  <a:cxn ang="T14">
                    <a:pos x="T4" y="T5"/>
                  </a:cxn>
                  <a:cxn ang="T15">
                    <a:pos x="T6" y="T7"/>
                  </a:cxn>
                  <a:cxn ang="T16">
                    <a:pos x="T8" y="T9"/>
                  </a:cxn>
                  <a:cxn ang="T17">
                    <a:pos x="T10" y="T11"/>
                  </a:cxn>
                </a:cxnLst>
                <a:rect l="0" t="0" r="r" b="b"/>
                <a:pathLst>
                  <a:path w="1064" h="525">
                    <a:moveTo>
                      <a:pt x="0" y="0"/>
                    </a:moveTo>
                    <a:cubicBezTo>
                      <a:pt x="0" y="0"/>
                      <a:pt x="54" y="22"/>
                      <a:pt x="60" y="105"/>
                    </a:cubicBezTo>
                    <a:cubicBezTo>
                      <a:pt x="65" y="189"/>
                      <a:pt x="207" y="320"/>
                      <a:pt x="364" y="199"/>
                    </a:cubicBezTo>
                    <a:cubicBezTo>
                      <a:pt x="520" y="77"/>
                      <a:pt x="612" y="206"/>
                      <a:pt x="624" y="291"/>
                    </a:cubicBezTo>
                    <a:cubicBezTo>
                      <a:pt x="635" y="376"/>
                      <a:pt x="753" y="525"/>
                      <a:pt x="958" y="369"/>
                    </a:cubicBezTo>
                    <a:cubicBezTo>
                      <a:pt x="1015" y="325"/>
                      <a:pt x="1064" y="351"/>
                      <a:pt x="1064" y="351"/>
                    </a:cubicBezTo>
                  </a:path>
                </a:pathLst>
              </a:custGeom>
              <a:noFill/>
              <a:ln w="11113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8" name="Freeform 46"/>
              <p:cNvSpPr>
                <a:spLocks/>
              </p:cNvSpPr>
              <p:nvPr/>
            </p:nvSpPr>
            <p:spPr bwMode="auto">
              <a:xfrm>
                <a:off x="2179" y="2137"/>
                <a:ext cx="412" cy="295"/>
              </a:xfrm>
              <a:custGeom>
                <a:avLst/>
                <a:gdLst>
                  <a:gd name="T0" fmla="*/ 0 w 245"/>
                  <a:gd name="T1" fmla="*/ 0 h 164"/>
                  <a:gd name="T2" fmla="*/ 1165 w 245"/>
                  <a:gd name="T3" fmla="*/ 466 h 164"/>
                  <a:gd name="T4" fmla="*/ 0 w 245"/>
                  <a:gd name="T5" fmla="*/ 0 h 16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45" h="164">
                    <a:moveTo>
                      <a:pt x="0" y="0"/>
                    </a:moveTo>
                    <a:cubicBezTo>
                      <a:pt x="0" y="0"/>
                      <a:pt x="80" y="164"/>
                      <a:pt x="245" y="80"/>
                    </a:cubicBezTo>
                    <a:cubicBezTo>
                      <a:pt x="245" y="80"/>
                      <a:pt x="99" y="153"/>
                      <a:pt x="0" y="0"/>
                    </a:cubicBezTo>
                    <a:close/>
                  </a:path>
                </a:pathLst>
              </a:custGeom>
              <a:solidFill>
                <a:srgbClr val="E59E8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19" name="Freeform 47"/>
              <p:cNvSpPr>
                <a:spLocks/>
              </p:cNvSpPr>
              <p:nvPr/>
            </p:nvSpPr>
            <p:spPr bwMode="auto">
              <a:xfrm>
                <a:off x="2728" y="2060"/>
                <a:ext cx="343" cy="266"/>
              </a:xfrm>
              <a:custGeom>
                <a:avLst/>
                <a:gdLst>
                  <a:gd name="T0" fmla="*/ 0 w 204"/>
                  <a:gd name="T1" fmla="*/ 503 h 148"/>
                  <a:gd name="T2" fmla="*/ 970 w 204"/>
                  <a:gd name="T3" fmla="*/ 859 h 148"/>
                  <a:gd name="T4" fmla="*/ 0 w 204"/>
                  <a:gd name="T5" fmla="*/ 503 h 14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04" h="148">
                    <a:moveTo>
                      <a:pt x="0" y="87"/>
                    </a:moveTo>
                    <a:cubicBezTo>
                      <a:pt x="0" y="87"/>
                      <a:pt x="126" y="0"/>
                      <a:pt x="204" y="148"/>
                    </a:cubicBezTo>
                    <a:cubicBezTo>
                      <a:pt x="204" y="148"/>
                      <a:pt x="145" y="22"/>
                      <a:pt x="0" y="87"/>
                    </a:cubicBezTo>
                    <a:close/>
                  </a:path>
                </a:pathLst>
              </a:custGeom>
              <a:solidFill>
                <a:srgbClr val="F4C0A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0" name="Freeform 48"/>
              <p:cNvSpPr>
                <a:spLocks/>
              </p:cNvSpPr>
              <p:nvPr/>
            </p:nvSpPr>
            <p:spPr bwMode="auto">
              <a:xfrm>
                <a:off x="3143" y="2505"/>
                <a:ext cx="493" cy="314"/>
              </a:xfrm>
              <a:custGeom>
                <a:avLst/>
                <a:gdLst>
                  <a:gd name="T0" fmla="*/ 0 w 293"/>
                  <a:gd name="T1" fmla="*/ 0 h 175"/>
                  <a:gd name="T2" fmla="*/ 1397 w 293"/>
                  <a:gd name="T3" fmla="*/ 174 h 175"/>
                  <a:gd name="T4" fmla="*/ 0 w 293"/>
                  <a:gd name="T5" fmla="*/ 0 h 175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293" h="175">
                    <a:moveTo>
                      <a:pt x="0" y="0"/>
                    </a:moveTo>
                    <a:cubicBezTo>
                      <a:pt x="0" y="0"/>
                      <a:pt x="90" y="175"/>
                      <a:pt x="293" y="30"/>
                    </a:cubicBezTo>
                    <a:cubicBezTo>
                      <a:pt x="293" y="30"/>
                      <a:pt x="107" y="159"/>
                      <a:pt x="0" y="0"/>
                    </a:cubicBezTo>
                    <a:close/>
                  </a:path>
                </a:pathLst>
              </a:custGeom>
              <a:solidFill>
                <a:srgbClr val="E59E8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1" name="Freeform 49"/>
              <p:cNvSpPr>
                <a:spLocks/>
              </p:cNvSpPr>
              <p:nvPr/>
            </p:nvSpPr>
            <p:spPr bwMode="auto">
              <a:xfrm>
                <a:off x="3673" y="2462"/>
                <a:ext cx="167" cy="68"/>
              </a:xfrm>
              <a:custGeom>
                <a:avLst/>
                <a:gdLst>
                  <a:gd name="T0" fmla="*/ 0 w 99"/>
                  <a:gd name="T1" fmla="*/ 218 h 38"/>
                  <a:gd name="T2" fmla="*/ 476 w 99"/>
                  <a:gd name="T3" fmla="*/ 145 h 38"/>
                  <a:gd name="T4" fmla="*/ 0 w 99"/>
                  <a:gd name="T5" fmla="*/ 218 h 38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9" h="38">
                    <a:moveTo>
                      <a:pt x="0" y="38"/>
                    </a:moveTo>
                    <a:cubicBezTo>
                      <a:pt x="0" y="38"/>
                      <a:pt x="57" y="5"/>
                      <a:pt x="99" y="25"/>
                    </a:cubicBezTo>
                    <a:cubicBezTo>
                      <a:pt x="99" y="25"/>
                      <a:pt x="60" y="0"/>
                      <a:pt x="0" y="38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2" name="Freeform 50"/>
              <p:cNvSpPr>
                <a:spLocks/>
              </p:cNvSpPr>
              <p:nvPr/>
            </p:nvSpPr>
            <p:spPr bwMode="auto">
              <a:xfrm>
                <a:off x="2051" y="1907"/>
                <a:ext cx="147" cy="306"/>
              </a:xfrm>
              <a:custGeom>
                <a:avLst/>
                <a:gdLst>
                  <a:gd name="T0" fmla="*/ 0 w 87"/>
                  <a:gd name="T1" fmla="*/ 0 h 170"/>
                  <a:gd name="T2" fmla="*/ 257 w 87"/>
                  <a:gd name="T3" fmla="*/ 590 h 170"/>
                  <a:gd name="T4" fmla="*/ 419 w 87"/>
                  <a:gd name="T5" fmla="*/ 992 h 170"/>
                  <a:gd name="T6" fmla="*/ 231 w 87"/>
                  <a:gd name="T7" fmla="*/ 596 h 170"/>
                  <a:gd name="T8" fmla="*/ 0 w 87"/>
                  <a:gd name="T9" fmla="*/ 0 h 17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87" h="170">
                    <a:moveTo>
                      <a:pt x="0" y="0"/>
                    </a:moveTo>
                    <a:cubicBezTo>
                      <a:pt x="0" y="0"/>
                      <a:pt x="41" y="17"/>
                      <a:pt x="53" y="101"/>
                    </a:cubicBezTo>
                    <a:cubicBezTo>
                      <a:pt x="61" y="149"/>
                      <a:pt x="87" y="170"/>
                      <a:pt x="87" y="170"/>
                    </a:cubicBezTo>
                    <a:cubicBezTo>
                      <a:pt x="87" y="170"/>
                      <a:pt x="56" y="145"/>
                      <a:pt x="48" y="102"/>
                    </a:cubicBezTo>
                    <a:cubicBezTo>
                      <a:pt x="40" y="59"/>
                      <a:pt x="33" y="28"/>
                      <a:pt x="0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3" name="Freeform 51"/>
              <p:cNvSpPr>
                <a:spLocks/>
              </p:cNvSpPr>
              <p:nvPr/>
            </p:nvSpPr>
            <p:spPr bwMode="auto">
              <a:xfrm>
                <a:off x="2751" y="2159"/>
                <a:ext cx="155" cy="43"/>
              </a:xfrm>
              <a:custGeom>
                <a:avLst/>
                <a:gdLst>
                  <a:gd name="T0" fmla="*/ 0 w 92"/>
                  <a:gd name="T1" fmla="*/ 138 h 24"/>
                  <a:gd name="T2" fmla="*/ 440 w 92"/>
                  <a:gd name="T3" fmla="*/ 57 h 24"/>
                  <a:gd name="T4" fmla="*/ 0 w 92"/>
                  <a:gd name="T5" fmla="*/ 138 h 24"/>
                  <a:gd name="T6" fmla="*/ 0 60000 65536"/>
                  <a:gd name="T7" fmla="*/ 0 60000 65536"/>
                  <a:gd name="T8" fmla="*/ 0 60000 65536"/>
                </a:gdLst>
                <a:ahLst/>
                <a:cxnLst>
                  <a:cxn ang="T6">
                    <a:pos x="T0" y="T1"/>
                  </a:cxn>
                  <a:cxn ang="T7">
                    <a:pos x="T2" y="T3"/>
                  </a:cxn>
                  <a:cxn ang="T8">
                    <a:pos x="T4" y="T5"/>
                  </a:cxn>
                </a:cxnLst>
                <a:rect l="0" t="0" r="r" b="b"/>
                <a:pathLst>
                  <a:path w="92" h="24">
                    <a:moveTo>
                      <a:pt x="0" y="24"/>
                    </a:moveTo>
                    <a:cubicBezTo>
                      <a:pt x="0" y="24"/>
                      <a:pt x="52" y="0"/>
                      <a:pt x="92" y="10"/>
                    </a:cubicBezTo>
                    <a:cubicBezTo>
                      <a:pt x="92" y="10"/>
                      <a:pt x="54" y="4"/>
                      <a:pt x="0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4" name="Freeform 52"/>
              <p:cNvSpPr>
                <a:spLocks/>
              </p:cNvSpPr>
              <p:nvPr/>
            </p:nvSpPr>
            <p:spPr bwMode="auto">
              <a:xfrm>
                <a:off x="1758" y="1977"/>
                <a:ext cx="591" cy="1187"/>
              </a:xfrm>
              <a:custGeom>
                <a:avLst/>
                <a:gdLst>
                  <a:gd name="T0" fmla="*/ 286 w 591"/>
                  <a:gd name="T1" fmla="*/ 0 h 1187"/>
                  <a:gd name="T2" fmla="*/ 0 w 591"/>
                  <a:gd name="T3" fmla="*/ 993 h 1187"/>
                  <a:gd name="T4" fmla="*/ 591 w 591"/>
                  <a:gd name="T5" fmla="*/ 1187 h 1187"/>
                  <a:gd name="T6" fmla="*/ 44 w 591"/>
                  <a:gd name="T7" fmla="*/ 968 h 1187"/>
                  <a:gd name="T8" fmla="*/ 286 w 591"/>
                  <a:gd name="T9" fmla="*/ 0 h 1187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591" h="1187">
                    <a:moveTo>
                      <a:pt x="286" y="0"/>
                    </a:moveTo>
                    <a:lnTo>
                      <a:pt x="0" y="993"/>
                    </a:lnTo>
                    <a:lnTo>
                      <a:pt x="591" y="1187"/>
                    </a:lnTo>
                    <a:lnTo>
                      <a:pt x="44" y="968"/>
                    </a:lnTo>
                    <a:lnTo>
                      <a:pt x="286" y="0"/>
                    </a:lnTo>
                    <a:close/>
                  </a:path>
                </a:pathLst>
              </a:custGeom>
              <a:solidFill>
                <a:srgbClr val="F4F3F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5" name="Freeform 53"/>
              <p:cNvSpPr>
                <a:spLocks/>
              </p:cNvSpPr>
              <p:nvPr/>
            </p:nvSpPr>
            <p:spPr bwMode="auto">
              <a:xfrm>
                <a:off x="3064" y="1295"/>
                <a:ext cx="996" cy="1110"/>
              </a:xfrm>
              <a:custGeom>
                <a:avLst/>
                <a:gdLst>
                  <a:gd name="T0" fmla="*/ 0 w 996"/>
                  <a:gd name="T1" fmla="*/ 0 h 1110"/>
                  <a:gd name="T2" fmla="*/ 996 w 996"/>
                  <a:gd name="T3" fmla="*/ 327 h 1110"/>
                  <a:gd name="T4" fmla="*/ 771 w 996"/>
                  <a:gd name="T5" fmla="*/ 1110 h 1110"/>
                  <a:gd name="T6" fmla="*/ 938 w 996"/>
                  <a:gd name="T7" fmla="*/ 356 h 1110"/>
                  <a:gd name="T8" fmla="*/ 0 w 996"/>
                  <a:gd name="T9" fmla="*/ 0 h 1110"/>
                  <a:gd name="T10" fmla="*/ 0 60000 65536"/>
                  <a:gd name="T11" fmla="*/ 0 60000 65536"/>
                  <a:gd name="T12" fmla="*/ 0 60000 65536"/>
                  <a:gd name="T13" fmla="*/ 0 60000 65536"/>
                  <a:gd name="T14" fmla="*/ 0 60000 65536"/>
                </a:gdLst>
                <a:ahLst/>
                <a:cxnLst>
                  <a:cxn ang="T10">
                    <a:pos x="T0" y="T1"/>
                  </a:cxn>
                  <a:cxn ang="T11">
                    <a:pos x="T2" y="T3"/>
                  </a:cxn>
                  <a:cxn ang="T12">
                    <a:pos x="T4" y="T5"/>
                  </a:cxn>
                  <a:cxn ang="T13">
                    <a:pos x="T6" y="T7"/>
                  </a:cxn>
                  <a:cxn ang="T14">
                    <a:pos x="T8" y="T9"/>
                  </a:cxn>
                </a:cxnLst>
                <a:rect l="0" t="0" r="r" b="b"/>
                <a:pathLst>
                  <a:path w="996" h="1110">
                    <a:moveTo>
                      <a:pt x="0" y="0"/>
                    </a:moveTo>
                    <a:lnTo>
                      <a:pt x="996" y="327"/>
                    </a:lnTo>
                    <a:lnTo>
                      <a:pt x="771" y="1110"/>
                    </a:lnTo>
                    <a:lnTo>
                      <a:pt x="938" y="35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4F3F2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  <p:sp>
            <p:nvSpPr>
              <p:cNvPr id="626" name="Freeform 54"/>
              <p:cNvSpPr>
                <a:spLocks/>
              </p:cNvSpPr>
              <p:nvPr/>
            </p:nvSpPr>
            <p:spPr bwMode="auto">
              <a:xfrm>
                <a:off x="3835" y="1615"/>
                <a:ext cx="227" cy="790"/>
              </a:xfrm>
              <a:custGeom>
                <a:avLst/>
                <a:gdLst>
                  <a:gd name="T0" fmla="*/ 227 w 227"/>
                  <a:gd name="T1" fmla="*/ 18 h 790"/>
                  <a:gd name="T2" fmla="*/ 0 w 227"/>
                  <a:gd name="T3" fmla="*/ 790 h 790"/>
                  <a:gd name="T4" fmla="*/ 205 w 227"/>
                  <a:gd name="T5" fmla="*/ 0 h 790"/>
                  <a:gd name="T6" fmla="*/ 227 w 227"/>
                  <a:gd name="T7" fmla="*/ 18 h 790"/>
                  <a:gd name="T8" fmla="*/ 0 60000 65536"/>
                  <a:gd name="T9" fmla="*/ 0 60000 65536"/>
                  <a:gd name="T10" fmla="*/ 0 60000 65536"/>
                  <a:gd name="T11" fmla="*/ 0 60000 65536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0" t="0" r="r" b="b"/>
                <a:pathLst>
                  <a:path w="227" h="790">
                    <a:moveTo>
                      <a:pt x="227" y="18"/>
                    </a:moveTo>
                    <a:lnTo>
                      <a:pt x="0" y="790"/>
                    </a:lnTo>
                    <a:lnTo>
                      <a:pt x="205" y="0"/>
                    </a:lnTo>
                    <a:lnTo>
                      <a:pt x="227" y="18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fr-FR"/>
              </a:p>
            </p:txBody>
          </p:sp>
        </p:grpSp>
        <p:sp>
          <p:nvSpPr>
            <p:cNvPr id="627" name="ZoneTexte 626"/>
            <p:cNvSpPr txBox="1"/>
            <p:nvPr/>
          </p:nvSpPr>
          <p:spPr>
            <a:xfrm>
              <a:off x="390213" y="1596389"/>
              <a:ext cx="7480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28" name="Connecteur droit avec flèche 627"/>
            <p:cNvCxnSpPr>
              <a:stCxn id="627" idx="0"/>
              <a:endCxn id="613" idx="1"/>
            </p:cNvCxnSpPr>
            <p:nvPr/>
          </p:nvCxnSpPr>
          <p:spPr>
            <a:xfrm flipH="1" flipV="1">
              <a:off x="750400" y="1444685"/>
              <a:ext cx="13827" cy="151704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grpSp>
          <p:nvGrpSpPr>
            <p:cNvPr id="633" name="Groupe 632"/>
            <p:cNvGrpSpPr/>
            <p:nvPr/>
          </p:nvGrpSpPr>
          <p:grpSpPr>
            <a:xfrm>
              <a:off x="4891036" y="416689"/>
              <a:ext cx="215444" cy="980307"/>
              <a:chOff x="353160" y="1939231"/>
              <a:chExt cx="215444" cy="1944688"/>
            </a:xfrm>
          </p:grpSpPr>
          <p:sp>
            <p:nvSpPr>
              <p:cNvPr id="634" name="ZoneTexte 633"/>
              <p:cNvSpPr txBox="1"/>
              <p:nvPr/>
            </p:nvSpPr>
            <p:spPr>
              <a:xfrm rot="16200000">
                <a:off x="-511462" y="2803853"/>
                <a:ext cx="1944688" cy="2154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800" dirty="0" smtClean="0">
                    <a:latin typeface="Arial" panose="020B0604020202020204" pitchFamily="34" charset="0"/>
                    <a:cs typeface="Arial" panose="020B0604020202020204" pitchFamily="34" charset="0"/>
                  </a:rPr>
                  <a:t>% living cells</a:t>
                </a:r>
                <a:endParaRPr lang="en-GB" sz="8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35" name="Connecteur droit 634"/>
              <p:cNvCxnSpPr/>
              <p:nvPr/>
            </p:nvCxnSpPr>
            <p:spPr>
              <a:xfrm>
                <a:off x="549659" y="1939231"/>
                <a:ext cx="1" cy="1944688"/>
              </a:xfrm>
              <a:prstGeom prst="line">
                <a:avLst/>
              </a:prstGeom>
              <a:ln w="3175"/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37" name="ZoneTexte 636"/>
            <p:cNvSpPr txBox="1"/>
            <p:nvPr/>
          </p:nvSpPr>
          <p:spPr>
            <a:xfrm>
              <a:off x="4780302" y="2288158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8" name="ZoneTexte 637"/>
            <p:cNvSpPr txBox="1"/>
            <p:nvPr/>
          </p:nvSpPr>
          <p:spPr>
            <a:xfrm>
              <a:off x="4783878" y="3255141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9" name="ZoneTexte 638"/>
            <p:cNvSpPr txBox="1"/>
            <p:nvPr/>
          </p:nvSpPr>
          <p:spPr>
            <a:xfrm>
              <a:off x="4780936" y="2944208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0" name="ZoneTexte 639"/>
            <p:cNvSpPr txBox="1"/>
            <p:nvPr/>
          </p:nvSpPr>
          <p:spPr>
            <a:xfrm>
              <a:off x="4779875" y="2616183"/>
              <a:ext cx="63382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aphicFrame>
          <p:nvGraphicFramePr>
            <p:cNvPr id="636" name="Objet 6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06382515"/>
                </p:ext>
              </p:extLst>
            </p:nvPr>
          </p:nvGraphicFramePr>
          <p:xfrm>
            <a:off x="5344574" y="2273866"/>
            <a:ext cx="1566726" cy="118110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1155" name="Prism 6" r:id="rId17" imgW="2972920" imgH="2241239" progId="Prism6.Document">
                    <p:embed/>
                  </p:oleObj>
                </mc:Choice>
                <mc:Fallback>
                  <p:oleObj name="Prism 6" r:id="rId17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344574" y="2273866"/>
                          <a:ext cx="1566726" cy="1181109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641" name="ZoneTexte 640"/>
            <p:cNvSpPr txBox="1"/>
            <p:nvPr/>
          </p:nvSpPr>
          <p:spPr>
            <a:xfrm rot="19090672">
              <a:off x="5263202" y="3398975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2" name="ZoneTexte 641"/>
            <p:cNvSpPr txBox="1"/>
            <p:nvPr/>
          </p:nvSpPr>
          <p:spPr>
            <a:xfrm rot="19090672">
              <a:off x="5427642" y="3392838"/>
              <a:ext cx="38041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3" name="ZoneTexte 642"/>
            <p:cNvSpPr txBox="1"/>
            <p:nvPr/>
          </p:nvSpPr>
          <p:spPr>
            <a:xfrm rot="19090672">
              <a:off x="5471837" y="3445462"/>
              <a:ext cx="54557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4" name="ZoneTexte 643"/>
            <p:cNvSpPr txBox="1"/>
            <p:nvPr/>
          </p:nvSpPr>
          <p:spPr>
            <a:xfrm rot="19090672">
              <a:off x="5811063" y="3369355"/>
              <a:ext cx="317868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CtI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5" name="ZoneTexte 644"/>
            <p:cNvSpPr txBox="1"/>
            <p:nvPr/>
          </p:nvSpPr>
          <p:spPr>
            <a:xfrm rot="19090672">
              <a:off x="5971912" y="3370422"/>
              <a:ext cx="31883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6" name="ZoneTexte 645"/>
            <p:cNvSpPr txBox="1"/>
            <p:nvPr/>
          </p:nvSpPr>
          <p:spPr>
            <a:xfrm rot="19090672">
              <a:off x="5885070" y="3474767"/>
              <a:ext cx="633472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ID+NP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7" name="ZoneTexte 646"/>
            <p:cNvSpPr txBox="1"/>
            <p:nvPr/>
          </p:nvSpPr>
          <p:spPr>
            <a:xfrm rot="19090672">
              <a:off x="6268065" y="3382784"/>
              <a:ext cx="3616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8" name="ZoneTexte 647"/>
            <p:cNvSpPr txBox="1"/>
            <p:nvPr/>
          </p:nvSpPr>
          <p:spPr>
            <a:xfrm rot="19090672">
              <a:off x="6358692" y="3419306"/>
              <a:ext cx="467485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9" name="ZoneTexte 648"/>
            <p:cNvSpPr txBox="1"/>
            <p:nvPr/>
          </p:nvSpPr>
          <p:spPr>
            <a:xfrm rot="19090672">
              <a:off x="6375702" y="3490860"/>
              <a:ext cx="659104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en-GB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0" name="ZoneTexte 649"/>
            <p:cNvSpPr txBox="1"/>
            <p:nvPr/>
          </p:nvSpPr>
          <p:spPr>
            <a:xfrm>
              <a:off x="5421652" y="1989342"/>
              <a:ext cx="149747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CD163</a:t>
              </a:r>
              <a:r>
                <a:rPr lang="en-GB" sz="800" baseline="30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int/</a:t>
              </a:r>
              <a:r>
                <a:rPr lang="en-GB" sz="800" baseline="30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neg</a:t>
              </a:r>
              <a:r>
                <a:rPr lang="en-GB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 MHC class </a:t>
              </a:r>
              <a:r>
                <a:rPr lang="en-GB" sz="8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II</a:t>
              </a:r>
              <a:r>
                <a:rPr lang="en-GB" sz="800" baseline="30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pos</a:t>
              </a:r>
              <a:endParaRPr lang="en-GB" sz="8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2" name="ZoneTexte 391"/>
          <p:cNvSpPr txBox="1"/>
          <p:nvPr/>
        </p:nvSpPr>
        <p:spPr>
          <a:xfrm>
            <a:off x="178804" y="5603849"/>
            <a:ext cx="896519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Supplementary </a:t>
            </a:r>
            <a:r>
              <a:rPr lang="en-US" sz="1000" b="1" dirty="0" smtClean="0"/>
              <a:t>material </a:t>
            </a:r>
            <a:r>
              <a:rPr lang="en-US" sz="1000" b="1" dirty="0"/>
              <a:t>4. Myeloid cell mobilization (% representation) upon administration of</a:t>
            </a:r>
            <a:r>
              <a:rPr lang="en-US" sz="1000" b="1" i="1" dirty="0"/>
              <a:t> </a:t>
            </a:r>
            <a:r>
              <a:rPr lang="en-US" sz="1000" b="1" dirty="0" err="1"/>
              <a:t>pLuc</a:t>
            </a:r>
            <a:r>
              <a:rPr lang="en-US" sz="1000" b="1" dirty="0"/>
              <a:t> and </a:t>
            </a:r>
            <a:r>
              <a:rPr lang="en-US" sz="1000" b="1" dirty="0" err="1"/>
              <a:t>pGM</a:t>
            </a:r>
            <a:r>
              <a:rPr lang="en-US" sz="1000" b="1" dirty="0"/>
              <a:t>-CSF delivered in skin using surface EP, ID and patch applications</a:t>
            </a:r>
            <a:r>
              <a:rPr lang="en-US" sz="1000" dirty="0"/>
              <a:t>. </a:t>
            </a:r>
            <a:r>
              <a:rPr lang="en-US" sz="1000" b="1" dirty="0"/>
              <a:t>(A).</a:t>
            </a:r>
            <a:r>
              <a:rPr lang="en-US" sz="1000" dirty="0"/>
              <a:t> Large White pigs (Group 1: #4829, 896, 758 and Group 3: #878, 866 and 925) were anesthetized. Group 1 received </a:t>
            </a:r>
            <a:r>
              <a:rPr lang="en-US" sz="1000" dirty="0" err="1"/>
              <a:t>pLuc</a:t>
            </a:r>
            <a:r>
              <a:rPr lang="en-US" sz="1000" dirty="0"/>
              <a:t> + </a:t>
            </a:r>
            <a:r>
              <a:rPr lang="en-US" sz="1000" dirty="0" err="1"/>
              <a:t>pGM</a:t>
            </a:r>
            <a:r>
              <a:rPr lang="en-US" sz="1000" dirty="0"/>
              <a:t>-CSF with EP and ID administration, Group 3 received </a:t>
            </a:r>
            <a:r>
              <a:rPr lang="en-US" sz="1000" dirty="0" err="1"/>
              <a:t>pLuc</a:t>
            </a:r>
            <a:r>
              <a:rPr lang="en-US" sz="1000" dirty="0"/>
              <a:t> + </a:t>
            </a:r>
            <a:r>
              <a:rPr lang="en-US" sz="1000" dirty="0" err="1"/>
              <a:t>pGM</a:t>
            </a:r>
            <a:r>
              <a:rPr lang="en-US" sz="1000" dirty="0"/>
              <a:t>-CSF with patches.  Each pig is represented by a distinct symbol (see legend on the figure). For this experiment, </a:t>
            </a:r>
            <a:r>
              <a:rPr lang="en-US" sz="1000" dirty="0" err="1"/>
              <a:t>pGM</a:t>
            </a:r>
            <a:r>
              <a:rPr lang="en-US" sz="1000" dirty="0"/>
              <a:t>-CSF was combined to </a:t>
            </a:r>
            <a:r>
              <a:rPr lang="en-US" sz="1000" dirty="0" err="1"/>
              <a:t>pLuc</a:t>
            </a:r>
            <a:r>
              <a:rPr lang="en-US" sz="1000" dirty="0"/>
              <a:t> (20 µg </a:t>
            </a:r>
            <a:r>
              <a:rPr lang="en-US" sz="1000" dirty="0" err="1"/>
              <a:t>pGM</a:t>
            </a:r>
            <a:r>
              <a:rPr lang="en-US" sz="1000" dirty="0"/>
              <a:t>-CSF + 80 µg </a:t>
            </a:r>
            <a:r>
              <a:rPr lang="en-US" sz="1000" dirty="0" err="1"/>
              <a:t>pLuc</a:t>
            </a:r>
            <a:r>
              <a:rPr lang="en-US" sz="1000" dirty="0"/>
              <a:t> in EP and 80 µg </a:t>
            </a:r>
            <a:r>
              <a:rPr lang="en-US" sz="1000" dirty="0" err="1"/>
              <a:t>pGM</a:t>
            </a:r>
            <a:r>
              <a:rPr lang="en-US" sz="1000" dirty="0"/>
              <a:t>-CSF + 320 µg </a:t>
            </a:r>
            <a:r>
              <a:rPr lang="en-US" sz="1000" dirty="0" err="1"/>
              <a:t>pLuc</a:t>
            </a:r>
            <a:r>
              <a:rPr lang="en-US" sz="1000" dirty="0"/>
              <a:t> in patches). </a:t>
            </a:r>
            <a:r>
              <a:rPr lang="en-US" sz="1000" b="1" dirty="0"/>
              <a:t>(B).</a:t>
            </a:r>
            <a:r>
              <a:rPr lang="en-US" sz="1000" dirty="0"/>
              <a:t> Six EP and ID sites were pooled per condition and 6 biopsies were pooled from patch sites and the biopsies were processed to skin cell isolation as described in the material and methods. The % live cell number from the 6 biopsies, obtained with the Guava </a:t>
            </a:r>
            <a:r>
              <a:rPr lang="en-US" sz="1000" dirty="0" err="1"/>
              <a:t>ViaCount</a:t>
            </a:r>
            <a:r>
              <a:rPr lang="en-US" sz="1000" dirty="0"/>
              <a:t> assay, are reported. The representation of each subset among live cells (%) are reported for the biopsies of the different administration methods. No statistical test was conducted due to the &lt; 5 values per condition; however 6 biopsies were used to generate each value, with pairs between treatments and controls. Similar results were obtained in an independent experiment.</a:t>
            </a:r>
            <a:endParaRPr lang="fr-FR" sz="1000" dirty="0"/>
          </a:p>
          <a:p>
            <a:pPr algn="just"/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2080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er 21"/>
          <p:cNvGrpSpPr/>
          <p:nvPr/>
        </p:nvGrpSpPr>
        <p:grpSpPr>
          <a:xfrm>
            <a:off x="4676217" y="-1759859"/>
            <a:ext cx="530915" cy="240216"/>
            <a:chOff x="4958888" y="5398583"/>
            <a:chExt cx="530915" cy="240216"/>
          </a:xfrm>
          <a:solidFill>
            <a:schemeClr val="bg1"/>
          </a:solidFill>
        </p:grpSpPr>
        <p:sp>
          <p:nvSpPr>
            <p:cNvPr id="23" name="ZoneTexte 22"/>
            <p:cNvSpPr txBox="1"/>
            <p:nvPr/>
          </p:nvSpPr>
          <p:spPr>
            <a:xfrm>
              <a:off x="4958888" y="5398583"/>
              <a:ext cx="530915" cy="215444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fr-FR" sz="800" smtClean="0">
                  <a:latin typeface="Arial" charset="0"/>
                  <a:ea typeface="Arial" charset="0"/>
                  <a:cs typeface="Arial" charset="0"/>
                </a:rPr>
                <a:t>200 µm</a:t>
              </a:r>
              <a:endParaRPr lang="fr-FR" sz="80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24" name="Grouper 23"/>
            <p:cNvGrpSpPr/>
            <p:nvPr/>
          </p:nvGrpSpPr>
          <p:grpSpPr>
            <a:xfrm>
              <a:off x="4984595" y="5559365"/>
              <a:ext cx="479503" cy="79434"/>
              <a:chOff x="4984595" y="5559365"/>
              <a:chExt cx="479503" cy="79434"/>
            </a:xfrm>
            <a:grpFill/>
          </p:grpSpPr>
          <p:cxnSp>
            <p:nvCxnSpPr>
              <p:cNvPr id="25" name="Connecteur droit 24"/>
              <p:cNvCxnSpPr/>
              <p:nvPr/>
            </p:nvCxnSpPr>
            <p:spPr>
              <a:xfrm>
                <a:off x="4984595" y="5597912"/>
                <a:ext cx="479503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Connecteur droit 25"/>
              <p:cNvCxnSpPr/>
              <p:nvPr/>
            </p:nvCxnSpPr>
            <p:spPr>
              <a:xfrm rot="5400000">
                <a:off x="5428098" y="5595365"/>
                <a:ext cx="72000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Connecteur droit 26"/>
              <p:cNvCxnSpPr/>
              <p:nvPr/>
            </p:nvCxnSpPr>
            <p:spPr>
              <a:xfrm rot="5400000">
                <a:off x="4948595" y="5602799"/>
                <a:ext cx="72000" cy="0"/>
              </a:xfrm>
              <a:prstGeom prst="line">
                <a:avLst/>
              </a:prstGeom>
              <a:grpFill/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ZoneTexte 2"/>
          <p:cNvSpPr txBox="1"/>
          <p:nvPr/>
        </p:nvSpPr>
        <p:spPr>
          <a:xfrm>
            <a:off x="-10882" y="5373000"/>
            <a:ext cx="90687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Supplementary material 5:</a:t>
            </a:r>
            <a:r>
              <a:rPr lang="en-US" sz="1000" dirty="0"/>
              <a:t> </a:t>
            </a:r>
            <a:r>
              <a:rPr lang="en-US" sz="1000" b="1" dirty="0"/>
              <a:t>histological examination of skin biopsies.</a:t>
            </a:r>
            <a:r>
              <a:rPr lang="en-US" sz="1000" dirty="0"/>
              <a:t> Skin-biopsy sections from control skin (A) and from skin 24 hours after administration of DNA with EP (B), patch (C) and EP+NP (D) were stained with hematoxylin‐eosin‐saffron (HES) and photographed using the </a:t>
            </a:r>
            <a:r>
              <a:rPr lang="en-US" sz="1000" dirty="0" err="1"/>
              <a:t>Caseviewer</a:t>
            </a:r>
            <a:r>
              <a:rPr lang="en-US" sz="1000" dirty="0"/>
              <a:t> software. The </a:t>
            </a:r>
            <a:r>
              <a:rPr lang="en-US" sz="1000" dirty="0" smtClean="0"/>
              <a:t>empty </a:t>
            </a:r>
            <a:r>
              <a:rPr lang="en-US" sz="1000" dirty="0"/>
              <a:t>arrows point to inflammatory cell accumulation in the epidermis and the </a:t>
            </a:r>
            <a:r>
              <a:rPr lang="en-US" sz="1000" dirty="0" smtClean="0"/>
              <a:t>long black </a:t>
            </a:r>
            <a:r>
              <a:rPr lang="en-US" sz="1000" dirty="0"/>
              <a:t>arrows point to inflammatory cell accumulation in the dermis. Three sections per biopsy were done from 3 different pigs for each treatment. One representative section per treatment is shown.</a:t>
            </a:r>
            <a:endParaRPr lang="fr-FR" sz="1000" dirty="0"/>
          </a:p>
          <a:p>
            <a:pPr algn="just"/>
            <a:endParaRPr lang="fr-FR" sz="1000" dirty="0">
              <a:latin typeface="Arial" charset="0"/>
              <a:ea typeface="Arial" charset="0"/>
              <a:cs typeface="Arial" charset="0"/>
            </a:endParaRPr>
          </a:p>
        </p:txBody>
      </p:sp>
      <p:grpSp>
        <p:nvGrpSpPr>
          <p:cNvPr id="6" name="Grouper 5"/>
          <p:cNvGrpSpPr/>
          <p:nvPr/>
        </p:nvGrpSpPr>
        <p:grpSpPr>
          <a:xfrm>
            <a:off x="75219" y="197903"/>
            <a:ext cx="8612408" cy="4419120"/>
            <a:chOff x="75219" y="197903"/>
            <a:chExt cx="8612408" cy="4419120"/>
          </a:xfrm>
        </p:grpSpPr>
        <p:sp>
          <p:nvSpPr>
            <p:cNvPr id="10" name="ZoneTexte 9"/>
            <p:cNvSpPr txBox="1"/>
            <p:nvPr/>
          </p:nvSpPr>
          <p:spPr>
            <a:xfrm>
              <a:off x="1648420" y="1540137"/>
              <a:ext cx="1846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Arial"/>
                  <a:cs typeface="Arial"/>
                </a:rPr>
                <a:t>     </a:t>
              </a:r>
              <a:endParaRPr lang="fr-FR" dirty="0">
                <a:latin typeface="Arial"/>
                <a:cs typeface="Arial"/>
              </a:endParaRPr>
            </a:p>
          </p:txBody>
        </p:sp>
        <p:pic>
          <p:nvPicPr>
            <p:cNvPr id="2" name="Image 1"/>
            <p:cNvPicPr>
              <a:picLocks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3773" y="637619"/>
              <a:ext cx="3960000" cy="1805036"/>
            </a:xfrm>
            <a:prstGeom prst="rect">
              <a:avLst/>
            </a:prstGeom>
          </p:spPr>
        </p:pic>
        <p:pic>
          <p:nvPicPr>
            <p:cNvPr id="4" name="Image 3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727627" y="637619"/>
              <a:ext cx="3960000" cy="1805036"/>
            </a:xfrm>
            <a:prstGeom prst="rect">
              <a:avLst/>
            </a:prstGeom>
          </p:spPr>
        </p:pic>
        <p:pic>
          <p:nvPicPr>
            <p:cNvPr id="5" name="Image 4"/>
            <p:cNvPicPr>
              <a:picLocks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4727627" y="2817023"/>
              <a:ext cx="3960000" cy="1800000"/>
            </a:xfrm>
            <a:prstGeom prst="rect">
              <a:avLst/>
            </a:prstGeom>
          </p:spPr>
        </p:pic>
        <p:pic>
          <p:nvPicPr>
            <p:cNvPr id="7" name="Image 6"/>
            <p:cNvPicPr>
              <a:picLocks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13773" y="2811987"/>
              <a:ext cx="3960000" cy="1805036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4701922" y="2850093"/>
              <a:ext cx="53091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800" smtClean="0">
                  <a:latin typeface="Arial" charset="0"/>
                  <a:ea typeface="Arial" charset="0"/>
                  <a:cs typeface="Arial" charset="0"/>
                </a:rPr>
                <a:t>200 µm</a:t>
              </a:r>
              <a:endParaRPr lang="fr-FR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4701922" y="526064"/>
              <a:ext cx="53091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800" dirty="0" smtClean="0">
                  <a:latin typeface="Arial" charset="0"/>
                  <a:ea typeface="Arial" charset="0"/>
                  <a:cs typeface="Arial" charset="0"/>
                </a:rPr>
                <a:t>200 µm</a:t>
              </a:r>
              <a:endParaRPr lang="fr-FR" sz="800" dirty="0">
                <a:latin typeface="Arial" charset="0"/>
                <a:ea typeface="Arial" charset="0"/>
                <a:cs typeface="Arial" charset="0"/>
              </a:endParaRPr>
            </a:p>
          </p:txBody>
        </p:sp>
        <p:grpSp>
          <p:nvGrpSpPr>
            <p:cNvPr id="18" name="Grouper 17"/>
            <p:cNvGrpSpPr/>
            <p:nvPr/>
          </p:nvGrpSpPr>
          <p:grpSpPr>
            <a:xfrm>
              <a:off x="4727629" y="686846"/>
              <a:ext cx="479503" cy="79434"/>
              <a:chOff x="4984595" y="5559365"/>
              <a:chExt cx="479503" cy="79434"/>
            </a:xfrm>
            <a:solidFill>
              <a:schemeClr val="bg1"/>
            </a:solidFill>
          </p:grpSpPr>
          <p:cxnSp>
            <p:nvCxnSpPr>
              <p:cNvPr id="19" name="Connecteur droit 18"/>
              <p:cNvCxnSpPr/>
              <p:nvPr/>
            </p:nvCxnSpPr>
            <p:spPr>
              <a:xfrm>
                <a:off x="4984595" y="5597912"/>
                <a:ext cx="479503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Connecteur droit 19"/>
              <p:cNvCxnSpPr/>
              <p:nvPr/>
            </p:nvCxnSpPr>
            <p:spPr>
              <a:xfrm rot="5400000">
                <a:off x="5428098" y="5595365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Connecteur droit 20"/>
              <p:cNvCxnSpPr/>
              <p:nvPr/>
            </p:nvCxnSpPr>
            <p:spPr>
              <a:xfrm rot="5400000">
                <a:off x="4948595" y="5602799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ZoneTexte 34"/>
            <p:cNvSpPr txBox="1"/>
            <p:nvPr/>
          </p:nvSpPr>
          <p:spPr>
            <a:xfrm>
              <a:off x="388069" y="610172"/>
              <a:ext cx="53091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800" smtClean="0">
                  <a:latin typeface="Arial" charset="0"/>
                  <a:ea typeface="Arial" charset="0"/>
                  <a:cs typeface="Arial" charset="0"/>
                </a:rPr>
                <a:t>200 µm</a:t>
              </a:r>
              <a:endParaRPr lang="fr-FR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388069" y="2804553"/>
              <a:ext cx="530915" cy="21544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fr-FR" sz="800" smtClean="0">
                  <a:latin typeface="Arial" charset="0"/>
                  <a:ea typeface="Arial" charset="0"/>
                  <a:cs typeface="Arial" charset="0"/>
                </a:rPr>
                <a:t>200 µm</a:t>
              </a:r>
              <a:endParaRPr lang="fr-FR" sz="80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75219" y="19790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Arial" charset="0"/>
                  <a:ea typeface="Arial" charset="0"/>
                  <a:cs typeface="Arial" charset="0"/>
                </a:rPr>
                <a:t>A</a:t>
              </a:r>
              <a:endParaRPr lang="fr-FR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7" name="ZoneTexte 46"/>
            <p:cNvSpPr txBox="1"/>
            <p:nvPr/>
          </p:nvSpPr>
          <p:spPr>
            <a:xfrm>
              <a:off x="4559655" y="197903"/>
              <a:ext cx="338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latin typeface="Arial" charset="0"/>
                  <a:ea typeface="Arial" charset="0"/>
                  <a:cs typeface="Arial" charset="0"/>
                </a:rPr>
                <a:t>B</a:t>
              </a:r>
            </a:p>
          </p:txBody>
        </p:sp>
        <p:sp>
          <p:nvSpPr>
            <p:cNvPr id="48" name="ZoneTexte 47"/>
            <p:cNvSpPr txBox="1"/>
            <p:nvPr/>
          </p:nvSpPr>
          <p:spPr>
            <a:xfrm>
              <a:off x="75219" y="255055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latin typeface="Arial" charset="0"/>
                  <a:ea typeface="Arial" charset="0"/>
                  <a:cs typeface="Arial" charset="0"/>
                </a:rPr>
                <a:t>C</a:t>
              </a:r>
              <a:endParaRPr lang="fr-FR" dirty="0">
                <a:latin typeface="Arial" charset="0"/>
                <a:ea typeface="Arial" charset="0"/>
                <a:cs typeface="Arial" charset="0"/>
              </a:endParaRPr>
            </a:p>
          </p:txBody>
        </p:sp>
        <p:sp>
          <p:nvSpPr>
            <p:cNvPr id="49" name="ZoneTexte 48"/>
            <p:cNvSpPr txBox="1"/>
            <p:nvPr/>
          </p:nvSpPr>
          <p:spPr>
            <a:xfrm>
              <a:off x="4559655" y="2550558"/>
              <a:ext cx="35137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latin typeface="Arial" charset="0"/>
                  <a:ea typeface="Arial" charset="0"/>
                  <a:cs typeface="Arial" charset="0"/>
                </a:rPr>
                <a:t>D</a:t>
              </a:r>
            </a:p>
          </p:txBody>
        </p:sp>
        <p:cxnSp>
          <p:nvCxnSpPr>
            <p:cNvPr id="51" name="Connecteur droit avec flèche 50"/>
            <p:cNvCxnSpPr/>
            <p:nvPr/>
          </p:nvCxnSpPr>
          <p:spPr>
            <a:xfrm flipH="1">
              <a:off x="7552061" y="1396137"/>
              <a:ext cx="253388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avec flèche 53"/>
            <p:cNvCxnSpPr/>
            <p:nvPr/>
          </p:nvCxnSpPr>
          <p:spPr>
            <a:xfrm flipH="1">
              <a:off x="6335350" y="3429000"/>
              <a:ext cx="253388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avec flèche 54"/>
            <p:cNvCxnSpPr/>
            <p:nvPr/>
          </p:nvCxnSpPr>
          <p:spPr>
            <a:xfrm flipH="1">
              <a:off x="7744857" y="3573000"/>
              <a:ext cx="253388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cteur droit avec flèche 55"/>
            <p:cNvCxnSpPr/>
            <p:nvPr/>
          </p:nvCxnSpPr>
          <p:spPr>
            <a:xfrm flipH="1">
              <a:off x="5754475" y="1580803"/>
              <a:ext cx="253388" cy="144000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Flèche vers la gauche 27"/>
            <p:cNvSpPr/>
            <p:nvPr/>
          </p:nvSpPr>
          <p:spPr>
            <a:xfrm rot="19329874">
              <a:off x="7827235" y="701185"/>
              <a:ext cx="144000" cy="121227"/>
            </a:xfrm>
            <a:prstGeom prst="lef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0" name="Flèche vers la gauche 49"/>
            <p:cNvSpPr/>
            <p:nvPr/>
          </p:nvSpPr>
          <p:spPr>
            <a:xfrm rot="19329874">
              <a:off x="6868490" y="3039815"/>
              <a:ext cx="144000" cy="121227"/>
            </a:xfrm>
            <a:prstGeom prst="leftArrow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52" name="Grouper 51"/>
            <p:cNvGrpSpPr/>
            <p:nvPr/>
          </p:nvGrpSpPr>
          <p:grpSpPr>
            <a:xfrm>
              <a:off x="4714592" y="2997532"/>
              <a:ext cx="479503" cy="79434"/>
              <a:chOff x="4984595" y="5559365"/>
              <a:chExt cx="479503" cy="79434"/>
            </a:xfrm>
            <a:solidFill>
              <a:schemeClr val="bg1"/>
            </a:solidFill>
          </p:grpSpPr>
          <p:cxnSp>
            <p:nvCxnSpPr>
              <p:cNvPr id="53" name="Connecteur droit 52"/>
              <p:cNvCxnSpPr/>
              <p:nvPr/>
            </p:nvCxnSpPr>
            <p:spPr>
              <a:xfrm>
                <a:off x="4984595" y="5597912"/>
                <a:ext cx="479503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Connecteur droit 56"/>
              <p:cNvCxnSpPr/>
              <p:nvPr/>
            </p:nvCxnSpPr>
            <p:spPr>
              <a:xfrm rot="5400000">
                <a:off x="5428098" y="5595365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" name="Connecteur droit 57"/>
              <p:cNvCxnSpPr/>
              <p:nvPr/>
            </p:nvCxnSpPr>
            <p:spPr>
              <a:xfrm rot="5400000">
                <a:off x="4948595" y="5602799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9" name="Grouper 58"/>
            <p:cNvGrpSpPr/>
            <p:nvPr/>
          </p:nvGrpSpPr>
          <p:grpSpPr>
            <a:xfrm>
              <a:off x="413772" y="2957815"/>
              <a:ext cx="479503" cy="79434"/>
              <a:chOff x="4984595" y="5559365"/>
              <a:chExt cx="479503" cy="79434"/>
            </a:xfrm>
            <a:solidFill>
              <a:schemeClr val="bg1"/>
            </a:solidFill>
          </p:grpSpPr>
          <p:cxnSp>
            <p:nvCxnSpPr>
              <p:cNvPr id="60" name="Connecteur droit 59"/>
              <p:cNvCxnSpPr/>
              <p:nvPr/>
            </p:nvCxnSpPr>
            <p:spPr>
              <a:xfrm>
                <a:off x="4984595" y="5597912"/>
                <a:ext cx="479503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Connecteur droit 60"/>
              <p:cNvCxnSpPr/>
              <p:nvPr/>
            </p:nvCxnSpPr>
            <p:spPr>
              <a:xfrm rot="5400000">
                <a:off x="5428098" y="5595365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2" name="Connecteur droit 61"/>
              <p:cNvCxnSpPr/>
              <p:nvPr/>
            </p:nvCxnSpPr>
            <p:spPr>
              <a:xfrm rot="5400000">
                <a:off x="4948595" y="5602799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3" name="Grouper 62"/>
            <p:cNvGrpSpPr/>
            <p:nvPr/>
          </p:nvGrpSpPr>
          <p:grpSpPr>
            <a:xfrm>
              <a:off x="413772" y="733503"/>
              <a:ext cx="479503" cy="79434"/>
              <a:chOff x="4984595" y="5559365"/>
              <a:chExt cx="479503" cy="79434"/>
            </a:xfrm>
            <a:solidFill>
              <a:schemeClr val="bg1"/>
            </a:solidFill>
          </p:grpSpPr>
          <p:cxnSp>
            <p:nvCxnSpPr>
              <p:cNvPr id="64" name="Connecteur droit 63"/>
              <p:cNvCxnSpPr/>
              <p:nvPr/>
            </p:nvCxnSpPr>
            <p:spPr>
              <a:xfrm>
                <a:off x="4984595" y="5597912"/>
                <a:ext cx="479503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Connecteur droit 64"/>
              <p:cNvCxnSpPr/>
              <p:nvPr/>
            </p:nvCxnSpPr>
            <p:spPr>
              <a:xfrm rot="5400000">
                <a:off x="5428098" y="5595365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Connecteur droit 65"/>
              <p:cNvCxnSpPr/>
              <p:nvPr/>
            </p:nvCxnSpPr>
            <p:spPr>
              <a:xfrm rot="5400000">
                <a:off x="4948595" y="5602799"/>
                <a:ext cx="72000" cy="0"/>
              </a:xfrm>
              <a:prstGeom prst="line">
                <a:avLst/>
              </a:prstGeom>
              <a:grpFill/>
              <a:ln w="63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27427731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ZoneTexte 57"/>
          <p:cNvSpPr txBox="1"/>
          <p:nvPr/>
        </p:nvSpPr>
        <p:spPr>
          <a:xfrm>
            <a:off x="0" y="5983915"/>
            <a:ext cx="863404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00" b="1" dirty="0"/>
              <a:t>Supplementary material 6. Inflammatory cytokine secretion upon administration of</a:t>
            </a:r>
            <a:r>
              <a:rPr lang="en-US" sz="1000" b="1" i="1" dirty="0"/>
              <a:t> </a:t>
            </a:r>
            <a:r>
              <a:rPr lang="en-US" sz="1000" b="1" dirty="0" err="1"/>
              <a:t>pLuc</a:t>
            </a:r>
            <a:r>
              <a:rPr lang="en-US" sz="1000" b="1" dirty="0"/>
              <a:t> delivered in skin using surface EP and patch application</a:t>
            </a:r>
            <a:r>
              <a:rPr lang="en-US" sz="1000" dirty="0"/>
              <a:t>. </a:t>
            </a:r>
            <a:r>
              <a:rPr lang="en-US" sz="1000" dirty="0" err="1"/>
              <a:t>pLuc</a:t>
            </a:r>
            <a:r>
              <a:rPr lang="en-US" sz="1000" dirty="0"/>
              <a:t> plasmid (without </a:t>
            </a:r>
            <a:r>
              <a:rPr lang="en-US" sz="1000" dirty="0" err="1"/>
              <a:t>pGM</a:t>
            </a:r>
            <a:r>
              <a:rPr lang="en-US" sz="1000" dirty="0"/>
              <a:t>-CSF) was administered as described in Figure 2 for group 2 (100 µg </a:t>
            </a:r>
            <a:r>
              <a:rPr lang="en-US" sz="1000" dirty="0" err="1"/>
              <a:t>pLuc</a:t>
            </a:r>
            <a:r>
              <a:rPr lang="en-US" sz="1000" dirty="0"/>
              <a:t> in EP and 400 µg </a:t>
            </a:r>
            <a:r>
              <a:rPr lang="en-US" sz="1000" dirty="0" err="1"/>
              <a:t>pLuc</a:t>
            </a:r>
            <a:r>
              <a:rPr lang="en-US" sz="1000" dirty="0"/>
              <a:t> in patches). Twenty-four hours after, skin biopsies were aseptically collected, washed in PBS and placed in RPMI + 10% FCS + 1 % antibiotic/</a:t>
            </a:r>
            <a:r>
              <a:rPr lang="en-US" sz="1000" dirty="0" err="1"/>
              <a:t>antimycotic</a:t>
            </a:r>
            <a:r>
              <a:rPr lang="en-US" sz="1000" dirty="0"/>
              <a:t> cocktail for 24h. Cytokines were detected using a multiplex cytometric bead assay and the cytokine concentration was evaluated using a standard curve with recombinant cytokines. Significant differences between the injected sites and control sites were determined with a non-parametric Mann-Whitney test (*, p &lt; 0.05; **, p &lt; 0.01). </a:t>
            </a:r>
            <a:r>
              <a:rPr lang="en-US" sz="1000" b="1" dirty="0"/>
              <a:t>(A).</a:t>
            </a:r>
            <a:r>
              <a:rPr lang="en-US" sz="1000" dirty="0"/>
              <a:t> IL-8. </a:t>
            </a:r>
            <a:r>
              <a:rPr lang="en-US" sz="1000" b="1" dirty="0"/>
              <a:t>(B). </a:t>
            </a:r>
            <a:r>
              <a:rPr lang="en-US" sz="1000" dirty="0"/>
              <a:t>IL-1b. </a:t>
            </a:r>
            <a:r>
              <a:rPr lang="en-US" sz="1000" b="1" dirty="0"/>
              <a:t>(C).</a:t>
            </a:r>
            <a:r>
              <a:rPr lang="en-US" sz="1000" dirty="0"/>
              <a:t> IL-17.</a:t>
            </a:r>
            <a:endParaRPr lang="fr-FR" sz="1000" dirty="0"/>
          </a:p>
          <a:p>
            <a:pPr algn="just"/>
            <a:endParaRPr lang="en-GB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" name="Grouper 1"/>
          <p:cNvGrpSpPr/>
          <p:nvPr/>
        </p:nvGrpSpPr>
        <p:grpSpPr>
          <a:xfrm>
            <a:off x="1674472" y="957795"/>
            <a:ext cx="5683582" cy="4712791"/>
            <a:chOff x="1674472" y="957795"/>
            <a:chExt cx="5683582" cy="4712791"/>
          </a:xfrm>
        </p:grpSpPr>
        <p:sp>
          <p:nvSpPr>
            <p:cNvPr id="10" name="ZoneTexte 9"/>
            <p:cNvSpPr txBox="1"/>
            <p:nvPr/>
          </p:nvSpPr>
          <p:spPr>
            <a:xfrm>
              <a:off x="2007832" y="1446808"/>
              <a:ext cx="3738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fr-FR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5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2012886" y="2140651"/>
              <a:ext cx="3738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fr-FR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</a:p>
          </p:txBody>
        </p:sp>
        <p:sp>
          <p:nvSpPr>
            <p:cNvPr id="14" name="ZoneTexte 13"/>
            <p:cNvSpPr txBox="1"/>
            <p:nvPr/>
          </p:nvSpPr>
          <p:spPr>
            <a:xfrm>
              <a:off x="2007588" y="2834493"/>
              <a:ext cx="37382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</a:t>
              </a:r>
              <a:r>
                <a:rPr lang="fr-FR" sz="1000" baseline="300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ZoneTexte 19"/>
            <p:cNvSpPr txBox="1"/>
            <p:nvPr/>
          </p:nvSpPr>
          <p:spPr>
            <a:xfrm rot="19208091">
              <a:off x="2331465" y="3013022"/>
              <a:ext cx="3984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 rot="19208091">
              <a:off x="2729988" y="3004944"/>
              <a:ext cx="3545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ZoneTexte 21"/>
            <p:cNvSpPr txBox="1"/>
            <p:nvPr/>
          </p:nvSpPr>
          <p:spPr>
            <a:xfrm rot="19208091">
              <a:off x="2868213" y="3086116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ZoneTexte 22"/>
            <p:cNvSpPr txBox="1"/>
            <p:nvPr/>
          </p:nvSpPr>
          <p:spPr>
            <a:xfrm rot="19208091">
              <a:off x="3392900" y="3004943"/>
              <a:ext cx="4055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" name="ZoneTexte 23"/>
            <p:cNvSpPr txBox="1"/>
            <p:nvPr/>
          </p:nvSpPr>
          <p:spPr>
            <a:xfrm rot="19208091">
              <a:off x="3657595" y="3048281"/>
              <a:ext cx="5309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ZoneTexte 24"/>
            <p:cNvSpPr txBox="1"/>
            <p:nvPr/>
          </p:nvSpPr>
          <p:spPr>
            <a:xfrm rot="19208091">
              <a:off x="3800625" y="3127638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ZoneTexte 38"/>
            <p:cNvSpPr txBox="1"/>
            <p:nvPr/>
          </p:nvSpPr>
          <p:spPr>
            <a:xfrm>
              <a:off x="2350427" y="1198490"/>
              <a:ext cx="21283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IL-8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ZoneTexte 40"/>
            <p:cNvSpPr txBox="1"/>
            <p:nvPr/>
          </p:nvSpPr>
          <p:spPr>
            <a:xfrm>
              <a:off x="2551878" y="1288727"/>
              <a:ext cx="713929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**</a:t>
              </a:r>
              <a:endParaRPr lang="fr-FR" sz="700" dirty="0"/>
            </a:p>
          </p:txBody>
        </p:sp>
        <p:cxnSp>
          <p:nvCxnSpPr>
            <p:cNvPr id="42" name="Connecteur droit 41"/>
            <p:cNvCxnSpPr/>
            <p:nvPr/>
          </p:nvCxnSpPr>
          <p:spPr>
            <a:xfrm>
              <a:off x="2552717" y="1569356"/>
              <a:ext cx="378792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43" name="ZoneTexte 42"/>
            <p:cNvSpPr txBox="1"/>
            <p:nvPr/>
          </p:nvSpPr>
          <p:spPr>
            <a:xfrm>
              <a:off x="2531855" y="1410609"/>
              <a:ext cx="433748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**</a:t>
              </a:r>
              <a:endParaRPr lang="fr-FR" sz="700" dirty="0"/>
            </a:p>
          </p:txBody>
        </p:sp>
        <p:cxnSp>
          <p:nvCxnSpPr>
            <p:cNvPr id="44" name="Connecteur droit 43"/>
            <p:cNvCxnSpPr/>
            <p:nvPr/>
          </p:nvCxnSpPr>
          <p:spPr>
            <a:xfrm>
              <a:off x="2551879" y="1447474"/>
              <a:ext cx="712711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ZoneTexte 60"/>
            <p:cNvSpPr txBox="1"/>
            <p:nvPr/>
          </p:nvSpPr>
          <p:spPr>
            <a:xfrm rot="16200000">
              <a:off x="1186881" y="2137121"/>
              <a:ext cx="14033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/mL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ZoneTexte 16"/>
            <p:cNvSpPr txBox="1"/>
            <p:nvPr/>
          </p:nvSpPr>
          <p:spPr>
            <a:xfrm>
              <a:off x="1842035" y="3747170"/>
              <a:ext cx="5373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15000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ZoneTexte 17"/>
            <p:cNvSpPr txBox="1"/>
            <p:nvPr/>
          </p:nvSpPr>
          <p:spPr>
            <a:xfrm>
              <a:off x="1842035" y="4217189"/>
              <a:ext cx="53732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10000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ZoneTexte 18"/>
            <p:cNvSpPr txBox="1"/>
            <p:nvPr/>
          </p:nvSpPr>
          <p:spPr>
            <a:xfrm>
              <a:off x="1912324" y="4687208"/>
              <a:ext cx="46679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5000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 rot="19208091">
              <a:off x="2319103" y="5309699"/>
              <a:ext cx="39844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CtE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ZoneTexte 26"/>
            <p:cNvSpPr txBox="1"/>
            <p:nvPr/>
          </p:nvSpPr>
          <p:spPr>
            <a:xfrm rot="19208091">
              <a:off x="2717626" y="5301621"/>
              <a:ext cx="3545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ZoneTexte 27"/>
            <p:cNvSpPr txBox="1"/>
            <p:nvPr/>
          </p:nvSpPr>
          <p:spPr>
            <a:xfrm rot="19208091">
              <a:off x="2855851" y="5374247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 rot="19208091">
              <a:off x="3380538" y="5301620"/>
              <a:ext cx="4055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0" name="ZoneTexte 29"/>
            <p:cNvSpPr txBox="1"/>
            <p:nvPr/>
          </p:nvSpPr>
          <p:spPr>
            <a:xfrm rot="19208091">
              <a:off x="3645233" y="5344958"/>
              <a:ext cx="5309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ZoneTexte 30"/>
            <p:cNvSpPr txBox="1"/>
            <p:nvPr/>
          </p:nvSpPr>
          <p:spPr>
            <a:xfrm rot="19208091">
              <a:off x="3788263" y="5424315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ZoneTexte 37"/>
            <p:cNvSpPr txBox="1"/>
            <p:nvPr/>
          </p:nvSpPr>
          <p:spPr>
            <a:xfrm>
              <a:off x="2336635" y="3466623"/>
              <a:ext cx="21283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IL-1</a:t>
              </a:r>
              <a:r>
                <a:rPr lang="el-G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β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9" name="Connecteur droit 48"/>
            <p:cNvCxnSpPr/>
            <p:nvPr/>
          </p:nvCxnSpPr>
          <p:spPr>
            <a:xfrm>
              <a:off x="2542262" y="3735746"/>
              <a:ext cx="707505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0" name="ZoneTexte 49"/>
            <p:cNvSpPr txBox="1"/>
            <p:nvPr/>
          </p:nvSpPr>
          <p:spPr>
            <a:xfrm>
              <a:off x="2542261" y="3627798"/>
              <a:ext cx="70871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**</a:t>
              </a:r>
              <a:endParaRPr lang="fr-FR" sz="700" dirty="0"/>
            </a:p>
          </p:txBody>
        </p:sp>
        <p:cxnSp>
          <p:nvCxnSpPr>
            <p:cNvPr id="51" name="Connecteur droit 50"/>
            <p:cNvCxnSpPr/>
            <p:nvPr/>
          </p:nvCxnSpPr>
          <p:spPr>
            <a:xfrm>
              <a:off x="2543100" y="3857628"/>
              <a:ext cx="376025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2" name="ZoneTexte 51"/>
            <p:cNvSpPr txBox="1"/>
            <p:nvPr/>
          </p:nvSpPr>
          <p:spPr>
            <a:xfrm>
              <a:off x="2522238" y="3749680"/>
              <a:ext cx="4305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**</a:t>
              </a:r>
              <a:endParaRPr lang="fr-FR" sz="700" dirty="0"/>
            </a:p>
          </p:txBody>
        </p:sp>
        <p:sp>
          <p:nvSpPr>
            <p:cNvPr id="62" name="ZoneTexte 61"/>
            <p:cNvSpPr txBox="1"/>
            <p:nvPr/>
          </p:nvSpPr>
          <p:spPr>
            <a:xfrm rot="16200000">
              <a:off x="1186238" y="4461382"/>
              <a:ext cx="14033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/mL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 rot="19208091">
              <a:off x="5105620" y="5309749"/>
              <a:ext cx="36260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CE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ZoneTexte 32"/>
            <p:cNvSpPr txBox="1"/>
            <p:nvPr/>
          </p:nvSpPr>
          <p:spPr>
            <a:xfrm rot="19208091">
              <a:off x="5486223" y="5301671"/>
              <a:ext cx="35458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ZoneTexte 33"/>
            <p:cNvSpPr txBox="1"/>
            <p:nvPr/>
          </p:nvSpPr>
          <p:spPr>
            <a:xfrm rot="19208091">
              <a:off x="5624448" y="5382843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EP+NP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ZoneTexte 34"/>
            <p:cNvSpPr txBox="1"/>
            <p:nvPr/>
          </p:nvSpPr>
          <p:spPr>
            <a:xfrm rot="19208091">
              <a:off x="6149135" y="5301670"/>
              <a:ext cx="40551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CtD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ZoneTexte 35"/>
            <p:cNvSpPr txBox="1"/>
            <p:nvPr/>
          </p:nvSpPr>
          <p:spPr>
            <a:xfrm rot="19208091">
              <a:off x="6413830" y="5345008"/>
              <a:ext cx="53091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Patch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ZoneTexte 36"/>
            <p:cNvSpPr txBox="1"/>
            <p:nvPr/>
          </p:nvSpPr>
          <p:spPr>
            <a:xfrm rot="19208091">
              <a:off x="6556860" y="5424365"/>
              <a:ext cx="7873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Patch+NP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ZoneTexte 39"/>
            <p:cNvSpPr txBox="1"/>
            <p:nvPr/>
          </p:nvSpPr>
          <p:spPr>
            <a:xfrm>
              <a:off x="5110755" y="3471363"/>
              <a:ext cx="21283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IL-17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ZoneTexte 62"/>
            <p:cNvSpPr txBox="1"/>
            <p:nvPr/>
          </p:nvSpPr>
          <p:spPr>
            <a:xfrm rot="16200000">
              <a:off x="4004731" y="4461222"/>
              <a:ext cx="140335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err="1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r>
                <a:rPr lang="fr-FR" sz="1000" dirty="0" err="1" smtClean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/mL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ZoneTexte 74"/>
            <p:cNvSpPr txBox="1"/>
            <p:nvPr/>
          </p:nvSpPr>
          <p:spPr>
            <a:xfrm>
              <a:off x="5668581" y="1946874"/>
              <a:ext cx="7752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Pig n°829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ZoneTexte 75"/>
            <p:cNvSpPr txBox="1"/>
            <p:nvPr/>
          </p:nvSpPr>
          <p:spPr>
            <a:xfrm>
              <a:off x="5668580" y="2114135"/>
              <a:ext cx="775203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Pig n°850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ZoneTexte 76"/>
            <p:cNvSpPr txBox="1"/>
            <p:nvPr/>
          </p:nvSpPr>
          <p:spPr>
            <a:xfrm>
              <a:off x="5668581" y="2281515"/>
              <a:ext cx="77520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Pig n°910</a:t>
              </a:r>
              <a:endParaRPr lang="en-GB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 rot="2664102">
              <a:off x="5604293" y="2202033"/>
              <a:ext cx="85969" cy="85237"/>
            </a:xfrm>
            <a:prstGeom prst="rect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79" name="Triangle isocèle 78"/>
            <p:cNvSpPr/>
            <p:nvPr/>
          </p:nvSpPr>
          <p:spPr>
            <a:xfrm rot="10800000">
              <a:off x="5604483" y="2027365"/>
              <a:ext cx="85970" cy="85237"/>
            </a:xfrm>
            <a:prstGeom prst="triangle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80" name="Hexagone 79"/>
            <p:cNvSpPr/>
            <p:nvPr/>
          </p:nvSpPr>
          <p:spPr>
            <a:xfrm>
              <a:off x="5595426" y="2356052"/>
              <a:ext cx="103706" cy="88365"/>
            </a:xfrm>
            <a:prstGeom prst="hexagon">
              <a:avLst/>
            </a:prstGeom>
            <a:solidFill>
              <a:schemeClr val="bg1"/>
            </a:solidFill>
            <a:ln w="3175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aphicFrame>
          <p:nvGraphicFramePr>
            <p:cNvPr id="81" name="Objet 8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576784"/>
                </p:ext>
              </p:extLst>
            </p:nvPr>
          </p:nvGraphicFramePr>
          <p:xfrm>
            <a:off x="2275458" y="1358663"/>
            <a:ext cx="2316384" cy="1746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7" name="Prism 6" r:id="rId3" imgW="2972920" imgH="2241239" progId="Prism6.Document">
                    <p:embed/>
                  </p:oleObj>
                </mc:Choice>
                <mc:Fallback>
                  <p:oleObj name="Prism 6" r:id="rId3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4"/>
                        <a:stretch>
                          <a:fillRect/>
                        </a:stretch>
                      </p:blipFill>
                      <p:spPr>
                        <a:xfrm>
                          <a:off x="2275458" y="1358663"/>
                          <a:ext cx="2316384" cy="17462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2" name="Objet 8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132950219"/>
                </p:ext>
              </p:extLst>
            </p:nvPr>
          </p:nvGraphicFramePr>
          <p:xfrm>
            <a:off x="5041670" y="3663927"/>
            <a:ext cx="2316384" cy="1746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8" name="Prism 6" r:id="rId5" imgW="2972920" imgH="2241239" progId="Prism6.Document">
                    <p:embed/>
                  </p:oleObj>
                </mc:Choice>
                <mc:Fallback>
                  <p:oleObj name="Prism 6" r:id="rId5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041670" y="3663927"/>
                          <a:ext cx="2316384" cy="17462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3" name="Objet 8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49811362"/>
                </p:ext>
              </p:extLst>
            </p:nvPr>
          </p:nvGraphicFramePr>
          <p:xfrm>
            <a:off x="2274660" y="3665773"/>
            <a:ext cx="2316384" cy="174625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099" name="Prism 6" r:id="rId7" imgW="2972920" imgH="2241239" progId="Prism6.Document">
                    <p:embed/>
                  </p:oleObj>
                </mc:Choice>
                <mc:Fallback>
                  <p:oleObj name="Prism 6" r:id="rId7" imgW="2972920" imgH="2241239" progId="Prism6.Document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2274660" y="3665773"/>
                          <a:ext cx="2316384" cy="1746255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84" name="ZoneTexte 83"/>
            <p:cNvSpPr txBox="1"/>
            <p:nvPr/>
          </p:nvSpPr>
          <p:spPr>
            <a:xfrm>
              <a:off x="2123765" y="5157228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ZoneTexte 84"/>
            <p:cNvSpPr txBox="1"/>
            <p:nvPr/>
          </p:nvSpPr>
          <p:spPr>
            <a:xfrm>
              <a:off x="4750002" y="3746127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250</a:t>
              </a:r>
              <a:endParaRPr lang="fr-FR" sz="1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ZoneTexte 85"/>
            <p:cNvSpPr txBox="1"/>
            <p:nvPr/>
          </p:nvSpPr>
          <p:spPr>
            <a:xfrm>
              <a:off x="4746509" y="4028138"/>
              <a:ext cx="3962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ZoneTexte 86"/>
            <p:cNvSpPr txBox="1"/>
            <p:nvPr/>
          </p:nvSpPr>
          <p:spPr>
            <a:xfrm>
              <a:off x="4750002" y="4310149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ZoneTexte 87"/>
            <p:cNvSpPr txBox="1"/>
            <p:nvPr/>
          </p:nvSpPr>
          <p:spPr>
            <a:xfrm>
              <a:off x="4750002" y="4592160"/>
              <a:ext cx="396262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4820290" y="4874171"/>
              <a:ext cx="3257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ZoneTexte 89"/>
            <p:cNvSpPr txBox="1"/>
            <p:nvPr/>
          </p:nvSpPr>
          <p:spPr>
            <a:xfrm>
              <a:off x="4890667" y="5156182"/>
              <a:ext cx="255198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fr-FR" sz="1000" baseline="30000" dirty="0" smtClean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91" name="Connecteur droit 90"/>
            <p:cNvCxnSpPr/>
            <p:nvPr/>
          </p:nvCxnSpPr>
          <p:spPr>
            <a:xfrm>
              <a:off x="2960849" y="3859322"/>
              <a:ext cx="376025" cy="0"/>
            </a:xfrm>
            <a:prstGeom prst="line">
              <a:avLst/>
            </a:prstGeom>
            <a:ln w="317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2" name="ZoneTexte 91"/>
            <p:cNvSpPr txBox="1"/>
            <p:nvPr/>
          </p:nvSpPr>
          <p:spPr>
            <a:xfrm>
              <a:off x="2939987" y="3751374"/>
              <a:ext cx="430580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700" dirty="0" smtClean="0"/>
                <a:t>*</a:t>
              </a:r>
              <a:endParaRPr lang="fr-FR" sz="700" dirty="0"/>
            </a:p>
          </p:txBody>
        </p:sp>
        <p:sp>
          <p:nvSpPr>
            <p:cNvPr id="59" name="Parenthèse ouvrante 58"/>
            <p:cNvSpPr/>
            <p:nvPr/>
          </p:nvSpPr>
          <p:spPr>
            <a:xfrm rot="5400000">
              <a:off x="5978287" y="1511945"/>
              <a:ext cx="45719" cy="885272"/>
            </a:xfrm>
            <a:prstGeom prst="leftBracket">
              <a:avLst/>
            </a:prstGeom>
            <a:ln w="12700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0" name="ZoneTexte 59"/>
            <p:cNvSpPr txBox="1"/>
            <p:nvPr/>
          </p:nvSpPr>
          <p:spPr>
            <a:xfrm>
              <a:off x="4936960" y="1710712"/>
              <a:ext cx="2128372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0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Group 2</a:t>
              </a:r>
              <a:endParaRPr lang="fr-FR" sz="1000" baseline="300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ZoneTexte 63"/>
            <p:cNvSpPr txBox="1"/>
            <p:nvPr/>
          </p:nvSpPr>
          <p:spPr>
            <a:xfrm>
              <a:off x="1742051" y="3516836"/>
              <a:ext cx="265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B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ZoneTexte 64"/>
            <p:cNvSpPr txBox="1"/>
            <p:nvPr/>
          </p:nvSpPr>
          <p:spPr>
            <a:xfrm>
              <a:off x="1674472" y="957795"/>
              <a:ext cx="412393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A</a:t>
              </a:r>
              <a:endParaRPr lang="en-GB" sz="1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ZoneTexte 65"/>
            <p:cNvSpPr txBox="1"/>
            <p:nvPr/>
          </p:nvSpPr>
          <p:spPr>
            <a:xfrm>
              <a:off x="4496375" y="3538146"/>
              <a:ext cx="2658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2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07885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Bureau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dia de base</Template>
  <TotalTime>342</TotalTime>
  <Words>1374</Words>
  <Application>Microsoft Macintosh PowerPoint</Application>
  <PresentationFormat>Présentation à l'écran (4:3)</PresentationFormat>
  <Paragraphs>312</Paragraphs>
  <Slides>6</Slides>
  <Notes>2</Notes>
  <HiddenSlides>0</HiddenSlides>
  <MMClips>0</MMClips>
  <ScaleCrop>false</ScaleCrop>
  <HeadingPairs>
    <vt:vector size="8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Calibri</vt:lpstr>
      <vt:lpstr>Wingdings</vt:lpstr>
      <vt:lpstr>Wingdings 2</vt:lpstr>
      <vt:lpstr>Wingdings 3</vt:lpstr>
      <vt:lpstr>Arial</vt:lpstr>
      <vt:lpstr>Thème Office</vt:lpstr>
      <vt:lpstr>Prism 6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15.0029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/>
  <dc:creator>isabelle.schwartz@jouy.inra.fr</dc:creator>
  <cp:keywords/>
  <dc:description/>
  <cp:lastModifiedBy>isabelle.schwartz@jouy.inra.fr</cp:lastModifiedBy>
  <cp:revision>16</cp:revision>
  <dcterms:created xsi:type="dcterms:W3CDTF">2019-06-24T06:58:58Z</dcterms:created>
  <dcterms:modified xsi:type="dcterms:W3CDTF">2019-06-25T12:38:46Z</dcterms:modified>
  <cp:category/>
</cp:coreProperties>
</file>