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sz="2400" kern="1200">
        <a:solidFill>
          <a:schemeClr val="tx1"/>
        </a:solidFill>
        <a:latin typeface="Times New Roman" pitchFamily="16" charset="0"/>
        <a:ea typeface="msgothic" charset="0"/>
        <a:cs typeface="msgothic" charset="0"/>
      </a:defRPr>
    </a:lvl1pPr>
    <a:lvl2pPr marL="431800" indent="-2159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sz="2400" kern="1200">
        <a:solidFill>
          <a:schemeClr val="tx1"/>
        </a:solidFill>
        <a:latin typeface="Times New Roman" pitchFamily="16" charset="0"/>
        <a:ea typeface="msgothic" charset="0"/>
        <a:cs typeface="msgothic" charset="0"/>
      </a:defRPr>
    </a:lvl2pPr>
    <a:lvl3pPr marL="647700" indent="-2159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sz="2400" kern="1200">
        <a:solidFill>
          <a:schemeClr val="tx1"/>
        </a:solidFill>
        <a:latin typeface="Times New Roman" pitchFamily="16" charset="0"/>
        <a:ea typeface="msgothic" charset="0"/>
        <a:cs typeface="msgothic" charset="0"/>
      </a:defRPr>
    </a:lvl3pPr>
    <a:lvl4pPr marL="863600" indent="-2159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sz="2400" kern="1200">
        <a:solidFill>
          <a:schemeClr val="tx1"/>
        </a:solidFill>
        <a:latin typeface="Times New Roman" pitchFamily="16" charset="0"/>
        <a:ea typeface="msgothic" charset="0"/>
        <a:cs typeface="msgothic" charset="0"/>
      </a:defRPr>
    </a:lvl4pPr>
    <a:lvl5pPr marL="1079500" indent="-2159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45000"/>
      <a:buFont typeface="Wingdings" charset="2"/>
      <a:defRPr sz="2400" kern="1200">
        <a:solidFill>
          <a:schemeClr val="tx1"/>
        </a:solidFill>
        <a:latin typeface="Times New Roman" pitchFamily="16" charset="0"/>
        <a:ea typeface="msgothic" charset="0"/>
        <a:cs typeface="msgothic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6" charset="0"/>
        <a:ea typeface="msgothic" charset="0"/>
        <a:cs typeface="msgothic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6" charset="0"/>
        <a:ea typeface="msgothic" charset="0"/>
        <a:cs typeface="msgothic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6" charset="0"/>
        <a:ea typeface="msgothic" charset="0"/>
        <a:cs typeface="msgothic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6" charset="0"/>
        <a:ea typeface="msgothic" charset="0"/>
        <a:cs typeface="msgothic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8EDDC8-CA29-43ED-9479-6D4E77D5FBDB}" type="datetimeFigureOut">
              <a:rPr lang="de-CH" smtClean="0"/>
              <a:t>08.10.2019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3455E6-B8B0-4120-9830-9830F3A3C280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70944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Fig. 1.Fig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455E6-B8B0-4120-9830-9830F3A3C280}" type="slidenum">
              <a:rPr lang="de-CH" smtClean="0"/>
              <a:t>1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50661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Fig. 2.Fig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455E6-B8B0-4120-9830-9830F3A3C280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264471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Fig. 3.Fig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455E6-B8B0-4120-9830-9830F3A3C280}" type="slidenum">
              <a:rPr lang="de-CH" smtClean="0"/>
              <a:t>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70466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Fig. 4.Fig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455E6-B8B0-4120-9830-9830F3A3C280}" type="slidenum">
              <a:rPr lang="de-CH" smtClean="0"/>
              <a:t>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17440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/>
              <a:t>Fig. 5.Fig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3455E6-B8B0-4120-9830-9830F3A3C280}" type="slidenum">
              <a:rPr lang="de-CH" smtClean="0"/>
              <a:t>5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04756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y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0" y="104946"/>
            <a:ext cx="1306350" cy="193067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70600" y="685377"/>
            <a:ext cx="10473999" cy="3691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1633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2"/>
          </p:nvPr>
        </p:nvSpPr>
        <p:spPr>
          <a:xfrm>
            <a:off x="870600" y="1077323"/>
            <a:ext cx="10452480" cy="260667"/>
          </a:xfrm>
        </p:spPr>
        <p:txBody>
          <a:bodyPr/>
          <a:lstStyle>
            <a:lvl1pPr marL="97932" indent="0">
              <a:buNone/>
              <a:defRPr sz="907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4"/>
          </p:nvPr>
        </p:nvSpPr>
        <p:spPr>
          <a:xfrm>
            <a:off x="783509" y="6172622"/>
            <a:ext cx="9231540" cy="457474"/>
          </a:xfrm>
        </p:spPr>
        <p:txBody>
          <a:bodyPr anchor="b"/>
          <a:lstStyle>
            <a:lvl1pPr marL="97932" indent="0">
              <a:buNone/>
              <a:defRPr sz="90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22785" indent="0">
              <a:buNone/>
              <a:defRPr/>
            </a:lvl2pPr>
            <a:lvl3pPr marL="979322" indent="0">
              <a:buNone/>
              <a:defRPr/>
            </a:lvl3pPr>
            <a:lvl4pPr marL="1371051" indent="0">
              <a:buNone/>
              <a:defRPr/>
            </a:lvl4pPr>
            <a:lvl5pPr marL="1762780" indent="0"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75679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4720" y="1906761"/>
            <a:ext cx="10408321" cy="4319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de-DE" dirty="0"/>
              <a:t>Click to edit the outline text format</a:t>
            </a:r>
          </a:p>
          <a:p>
            <a:pPr lvl="1"/>
            <a:r>
              <a:rPr lang="en-GB" altLang="de-DE" dirty="0"/>
              <a:t>Second Outline Level</a:t>
            </a:r>
          </a:p>
          <a:p>
            <a:pPr lvl="2"/>
            <a:r>
              <a:rPr lang="en-GB" altLang="de-DE" dirty="0"/>
              <a:t>Third Outline Level</a:t>
            </a:r>
          </a:p>
          <a:p>
            <a:pPr lvl="3"/>
            <a:r>
              <a:rPr lang="en-GB" altLang="de-DE" dirty="0"/>
              <a:t>Fourth Outline Level</a:t>
            </a:r>
          </a:p>
          <a:p>
            <a:pPr lvl="4"/>
            <a:r>
              <a:rPr lang="en-GB" altLang="de-DE" dirty="0"/>
              <a:t>Fifth Outline Level</a:t>
            </a:r>
          </a:p>
          <a:p>
            <a:pPr lvl="4"/>
            <a:r>
              <a:rPr lang="en-GB" altLang="de-DE" dirty="0"/>
              <a:t>Sixth Outline Level</a:t>
            </a:r>
          </a:p>
          <a:p>
            <a:pPr lvl="4"/>
            <a:r>
              <a:rPr lang="en-GB" altLang="de-DE" dirty="0"/>
              <a:t>Seventh Outline Level</a:t>
            </a:r>
          </a:p>
          <a:p>
            <a:pPr lvl="4"/>
            <a:r>
              <a:rPr lang="en-GB" altLang="de-DE" dirty="0"/>
              <a:t>Eighth Outline Level</a:t>
            </a:r>
          </a:p>
          <a:p>
            <a:pPr lvl="4"/>
            <a:r>
              <a:rPr lang="en-GB" altLang="de-DE" dirty="0"/>
              <a:t>Ninth Outline Level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1044780" y="620052"/>
            <a:ext cx="10189529" cy="343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33" dirty="0"/>
          </a:p>
        </p:txBody>
      </p:sp>
      <p:sp>
        <p:nvSpPr>
          <p:cNvPr id="3" name="Titelplatzhalter 2"/>
          <p:cNvSpPr>
            <a:spLocks noGrp="1"/>
          </p:cNvSpPr>
          <p:nvPr>
            <p:ph type="title"/>
          </p:nvPr>
        </p:nvSpPr>
        <p:spPr>
          <a:xfrm>
            <a:off x="610560" y="275070"/>
            <a:ext cx="10972801" cy="1142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2175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414772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540" b="1">
          <a:solidFill>
            <a:srgbClr val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defTabSz="414772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54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2pPr>
      <a:lvl3pPr algn="ctr" defTabSz="414772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54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3pPr>
      <a:lvl4pPr algn="ctr" defTabSz="414772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54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4pPr>
      <a:lvl5pPr algn="ctr" defTabSz="414772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54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5pPr>
      <a:lvl6pPr marL="1394094" indent="-195864" algn="ctr" defTabSz="414772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54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6pPr>
      <a:lvl7pPr marL="1808866" indent="-195864" algn="ctr" defTabSz="414772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54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7pPr>
      <a:lvl8pPr marL="2223638" indent="-195864" algn="ctr" defTabSz="414772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54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8pPr>
      <a:lvl9pPr marL="2638410" indent="-195864" algn="ctr" defTabSz="414772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2"/>
        <a:defRPr sz="2540" b="1">
          <a:solidFill>
            <a:srgbClr val="000000"/>
          </a:solidFill>
          <a:latin typeface="Times New Roman" pitchFamily="16" charset="0"/>
          <a:ea typeface="msgothic" charset="0"/>
          <a:cs typeface="msgothic" charset="0"/>
        </a:defRPr>
      </a:lvl9pPr>
    </p:titleStyle>
    <p:bodyStyle>
      <a:lvl1pPr marL="391729" indent="-293797" algn="l" defTabSz="414772" rtl="0" eaLnBrk="1" fontAlgn="base" hangingPunct="1">
        <a:lnSpc>
          <a:spcPct val="93000"/>
        </a:lnSpc>
        <a:spcBef>
          <a:spcPct val="0"/>
        </a:spcBef>
        <a:spcAft>
          <a:spcPts val="806"/>
        </a:spcAft>
        <a:buClr>
          <a:srgbClr val="000000"/>
        </a:buClr>
        <a:buSzPct val="100000"/>
        <a:buFont typeface="Arial" charset="0"/>
        <a:buChar char="•"/>
        <a:defRPr sz="1814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83458" indent="-260673" algn="l" defTabSz="414772" rtl="0" eaLnBrk="1" fontAlgn="base" hangingPunct="1">
        <a:lnSpc>
          <a:spcPct val="93000"/>
        </a:lnSpc>
        <a:spcBef>
          <a:spcPct val="0"/>
        </a:spcBef>
        <a:spcAft>
          <a:spcPts val="1032"/>
        </a:spcAft>
        <a:buClr>
          <a:srgbClr val="000000"/>
        </a:buClr>
        <a:buSzPct val="75000"/>
        <a:buFont typeface="Symbol" charset="2"/>
        <a:buChar char=""/>
        <a:defRPr sz="2359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75187" indent="-195864" algn="l" defTabSz="414772" rtl="0" eaLnBrk="1" fontAlgn="base" hangingPunct="1">
        <a:lnSpc>
          <a:spcPct val="93000"/>
        </a:lnSpc>
        <a:spcBef>
          <a:spcPct val="0"/>
        </a:spcBef>
        <a:spcAft>
          <a:spcPts val="771"/>
        </a:spcAft>
        <a:buClr>
          <a:srgbClr val="000000"/>
        </a:buClr>
        <a:buSzPct val="45000"/>
        <a:buFont typeface="Wingdings" charset="2"/>
        <a:buChar char=""/>
        <a:defRPr sz="2177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566916" indent="-195864" algn="l" defTabSz="414772" rtl="0" eaLnBrk="1" fontAlgn="base" hangingPunct="1">
        <a:lnSpc>
          <a:spcPct val="93000"/>
        </a:lnSpc>
        <a:spcBef>
          <a:spcPct val="0"/>
        </a:spcBef>
        <a:spcAft>
          <a:spcPts val="522"/>
        </a:spcAft>
        <a:buClr>
          <a:srgbClr val="000000"/>
        </a:buClr>
        <a:buSzPct val="75000"/>
        <a:buFont typeface="Symbol" charset="2"/>
        <a:buChar char=""/>
        <a:defRPr sz="1814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958645" indent="-195864" algn="l" defTabSz="414772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14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373417" indent="-195864" algn="l" defTabSz="414772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14">
          <a:solidFill>
            <a:srgbClr val="000000"/>
          </a:solidFill>
          <a:latin typeface="+mn-lt"/>
          <a:ea typeface="+mn-ea"/>
          <a:cs typeface="+mn-cs"/>
        </a:defRPr>
      </a:lvl6pPr>
      <a:lvl7pPr marL="2788188" indent="-195864" algn="l" defTabSz="414772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14">
          <a:solidFill>
            <a:srgbClr val="000000"/>
          </a:solidFill>
          <a:latin typeface="+mn-lt"/>
          <a:ea typeface="+mn-ea"/>
          <a:cs typeface="+mn-cs"/>
        </a:defRPr>
      </a:lvl7pPr>
      <a:lvl8pPr marL="3202960" indent="-195864" algn="l" defTabSz="414772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14">
          <a:solidFill>
            <a:srgbClr val="000000"/>
          </a:solidFill>
          <a:latin typeface="+mn-lt"/>
          <a:ea typeface="+mn-ea"/>
          <a:cs typeface="+mn-cs"/>
        </a:defRPr>
      </a:lvl8pPr>
      <a:lvl9pPr marL="3617732" indent="-195864" algn="l" defTabSz="414772" rtl="0" eaLnBrk="1" fontAlgn="base" hangingPunct="1">
        <a:lnSpc>
          <a:spcPct val="93000"/>
        </a:lnSpc>
        <a:spcBef>
          <a:spcPct val="0"/>
        </a:spcBef>
        <a:spcAft>
          <a:spcPts val="261"/>
        </a:spcAft>
        <a:buClr>
          <a:srgbClr val="000000"/>
        </a:buClr>
        <a:buSzPct val="45000"/>
        <a:buFont typeface="Wingdings" charset="2"/>
        <a:buChar char=""/>
        <a:defRPr sz="1814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772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544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316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9087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859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631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3403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8175" algn="l" defTabSz="829544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564A26-976A-48F9-B1BF-D7FB26789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Waist Circumference and Risk of Liver Cancer: A Systematic Review and Meta-Analysis of over 2 Million Cohort Study Participants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4AA2ED0-524F-40AF-AD3B-E22C60E485A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CH"/>
              <a:t>Liver Cancer -  DOI:10.1159/000502478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8D8C455-0284-4398-A388-3BB484E32C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© 2019 The Author(s)Published by S. Karger AG, Basel - CC BY-NC-ND 4.0</a:t>
            </a:r>
            <a:endParaRPr lang="de-CH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35C317F-903E-42AB-909F-2F59DF1BE49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644" y="6002084"/>
            <a:ext cx="1495425" cy="73342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3E43A77-D939-4AD4-AB0D-21877CF673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180" y="1337990"/>
            <a:ext cx="5223641" cy="309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65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563D71-5515-4136-BCD8-F9464CFCE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Waist Circumference and Risk of Liver Cancer: A Systematic Review and Meta-Analysis of over 2 Million Cohort Study Participants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0B9FD9-BFAD-4A05-A573-1F4D584A93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CH"/>
              <a:t>Liver Cancer -  DOI:10.1159/000502478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DB1BA2B-E24C-4DF3-A211-2EF9DB2C55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© 2019 The Author(s)Published by S. Karger AG, Basel - CC BY-NC-ND 4.0</a:t>
            </a:r>
            <a:endParaRPr lang="de-CH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764171A-A76D-4374-9234-C65AB8B6D66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644" y="6002084"/>
            <a:ext cx="1495425" cy="73342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8462236-3F24-4441-B0A5-A9BE4D6852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180" y="1337990"/>
            <a:ext cx="5223641" cy="1650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370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9CB23E-1A0B-436E-ABD4-7D443E72B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Waist Circumference and Risk of Liver Cancer: A Systematic Review and Meta-Analysis of over 2 Million Cohort Study Participants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9C930D4-7D66-4C4C-932D-D56636D4B8A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CH"/>
              <a:t>Liver Cancer -  DOI:10.1159/000502478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4CA8AFD-0EF0-40D0-9F57-70EDFAC8A0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© 2019 The Author(s)Published by S. Karger AG, Basel - CC BY-NC-ND 4.0</a:t>
            </a:r>
            <a:endParaRPr lang="de-CH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1AE5AC4-32D3-4878-8405-B07E563E463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644" y="6002084"/>
            <a:ext cx="1495425" cy="73342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66FB5C7-1CE6-471C-99E2-8156732122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78" y="1337990"/>
            <a:ext cx="3423844" cy="242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40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069F1C-3233-4D2A-B459-490FEA222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Waist Circumference and Risk of Liver Cancer: A Systematic Review and Meta-Analysis of over 2 Million Cohort Study Participants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155D953-56C1-4C94-B56D-14B33AB4F7B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CH"/>
              <a:t>Liver Cancer -  DOI:10.1159/000502478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906E99F-FFF7-4F8F-A35E-97CD38BEEE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© 2019 The Author(s)Published by S. Karger AG, Basel - CC BY-NC-ND 4.0</a:t>
            </a:r>
            <a:endParaRPr lang="de-CH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86107E2-919B-4E34-B278-71062A8F444C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644" y="6002084"/>
            <a:ext cx="1495425" cy="73342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D0BF877-58A0-4E12-92A9-C733F2A367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78" y="1337990"/>
            <a:ext cx="3423844" cy="242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93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7E04FD-7312-4658-B59C-221A0ADA2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Waist Circumference and Risk of Liver Cancer: A Systematic Review and Meta-Analysis of over 2 Million Cohort Study Participants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4C72A10-885F-4772-B3BA-1C8C1B7292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CH"/>
              <a:t>Liver Cancer -  DOI:10.1159/000502478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65894C0-B7E2-44F9-A2DD-C1938B7FC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© 2019 The Author(s)Published by S. Karger AG, Basel - CC BY-NC-ND 4.0</a:t>
            </a:r>
            <a:endParaRPr lang="de-CH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29F0BBE-8BA0-4BDD-9437-3E7D3B3E782A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644" y="6002084"/>
            <a:ext cx="1495425" cy="73342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3654C9E-FEA7-4D1D-AACD-54C57F32D6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078" y="1337990"/>
            <a:ext cx="3423844" cy="224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35739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Times New Roman"/>
        <a:ea typeface="msgothic"/>
        <a:cs typeface="msgothic"/>
      </a:majorFont>
      <a:minorFont>
        <a:latin typeface="Times New Roman"/>
        <a:ea typeface="msgothic"/>
        <a:cs typeface="msgothic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charset="2"/>
          <a:buNone/>
          <a:tabLst/>
          <a:defRPr kumimoji="0" lang="en-GB" altLang="de-DE" sz="2400" b="0" i="0" u="none" strike="noStrike" cap="none" normalizeH="0" baseline="0" smtClean="0">
            <a:ln>
              <a:noFill/>
            </a:ln>
            <a:effectLst/>
            <a:latin typeface="Times New Roman" pitchFamily="1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45000"/>
          <a:buFont typeface="Wingdings" charset="2"/>
          <a:buNone/>
          <a:tabLst/>
          <a:defRPr kumimoji="0" lang="en-GB" altLang="de-DE" sz="2400" b="0" i="0" u="none" strike="noStrike" cap="none" normalizeH="0" baseline="0" smtClean="0">
            <a:ln>
              <a:noFill/>
            </a:ln>
            <a:effectLst/>
            <a:latin typeface="Times New Roman" pitchFamily="16" charset="0"/>
          </a:defRPr>
        </a:defPPr>
      </a:lstStyle>
    </a:lnDef>
  </a:objectDefaults>
  <a:extraClrSchemeLst>
    <a:extraClrScheme>
      <a:clrScheme name="Laris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riss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riss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mplate_neu.potx" id="{CE81EDC1-3AC2-415F-A8D2-C84696BEE36A}" vid="{97A6D3AE-9052-494A-A2FE-E1E833D639AB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0</TotalTime>
  <Words>240</Words>
  <Application>Microsoft Office PowerPoint</Application>
  <PresentationFormat>Breitbild</PresentationFormat>
  <Paragraphs>25</Paragraphs>
  <Slides>5</Slides>
  <Notes>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1" baseType="lpstr">
      <vt:lpstr>Arial</vt:lpstr>
      <vt:lpstr>Calibri</vt:lpstr>
      <vt:lpstr>Symbol</vt:lpstr>
      <vt:lpstr>Times New Roman</vt:lpstr>
      <vt:lpstr>Wingdings</vt:lpstr>
      <vt:lpstr>Larissa</vt:lpstr>
      <vt:lpstr>Waist Circumference and Risk of Liver Cancer: A Systematic Review and Meta-Analysis of over 2 Million Cohort Study Participants</vt:lpstr>
      <vt:lpstr>Waist Circumference and Risk of Liver Cancer: A Systematic Review and Meta-Analysis of over 2 Million Cohort Study Participants</vt:lpstr>
      <vt:lpstr>Waist Circumference and Risk of Liver Cancer: A Systematic Review and Meta-Analysis of over 2 Million Cohort Study Participants</vt:lpstr>
      <vt:lpstr>Waist Circumference and Risk of Liver Cancer: A Systematic Review and Meta-Analysis of over 2 Million Cohort Study Participants</vt:lpstr>
      <vt:lpstr>Waist Circumference and Risk of Liver Cancer: A Systematic Review and Meta-Analysis of over 2 Million Cohort Study Participants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Waist Circumference and Risk of Liver Cancer: A Systematic Review and Meta-Analysis of over 2 Million Cohort Study Participants</dc:title>
  <dc:creator>Pia Moser</dc:creator>
  <cp:lastModifiedBy>Pia Moser</cp:lastModifiedBy>
  <cp:revision>1</cp:revision>
  <dcterms:created xsi:type="dcterms:W3CDTF">2019-10-08T12:32:38Z</dcterms:created>
  <dcterms:modified xsi:type="dcterms:W3CDTF">2019-10-08T12:32:39Z</dcterms:modified>
</cp:coreProperties>
</file>