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B5950-F1CC-416F-A9D4-16F2660BF3B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6FA75-114B-4455-ABC2-66F9CB1A63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34933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8DB85B-6286-46A3-8E25-A978105C61A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13093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15084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80540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62671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3241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15334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95784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1971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449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06936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83923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93171-1162-4A62-AEEA-3557E190B54C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3B21D-64EF-48D7-B343-E3240257F7C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2392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5536" y="1988840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/>
                <a:cs typeface="Arial"/>
              </a:rPr>
              <a:t>B</a:t>
            </a:r>
            <a:endParaRPr lang="en-US" sz="1200" b="1" dirty="0">
              <a:latin typeface="Arial"/>
              <a:cs typeface="Arial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755576" y="2060848"/>
            <a:ext cx="7488832" cy="504056"/>
            <a:chOff x="755576" y="2060848"/>
            <a:chExt cx="7488832" cy="504056"/>
          </a:xfrm>
        </p:grpSpPr>
        <p:sp>
          <p:nvSpPr>
            <p:cNvPr id="23" name="Rectangle 22"/>
            <p:cNvSpPr/>
            <p:nvPr/>
          </p:nvSpPr>
          <p:spPr>
            <a:xfrm>
              <a:off x="755576" y="2276872"/>
              <a:ext cx="1512168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771800" y="2276872"/>
              <a:ext cx="532859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771800" y="2276872"/>
              <a:ext cx="288032" cy="2880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059832" y="2276872"/>
              <a:ext cx="28803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347864" y="2276872"/>
              <a:ext cx="1656184" cy="2880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04048" y="2276872"/>
              <a:ext cx="936104" cy="2880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cxnSp>
          <p:nvCxnSpPr>
            <p:cNvPr id="20" name="Straight Connector 19"/>
            <p:cNvCxnSpPr>
              <a:stCxn id="8" idx="1"/>
            </p:cNvCxnSpPr>
            <p:nvPr/>
          </p:nvCxnSpPr>
          <p:spPr>
            <a:xfrm rot="10800000">
              <a:off x="2267744" y="2420888"/>
              <a:ext cx="50405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827584" y="2276872"/>
              <a:ext cx="59708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latin typeface="Arial"/>
                  <a:ea typeface="Times New Roman" pitchFamily="18" charset="0"/>
                  <a:cs typeface="Arial"/>
                </a:rPr>
                <a:t>GTTA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403648" y="2276872"/>
              <a:ext cx="80091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latin typeface="Arial"/>
                  <a:ea typeface="Times New Roman" pitchFamily="18" charset="0"/>
                  <a:cs typeface="Arial"/>
                </a:rPr>
                <a:t>GGAAT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380312" y="2276872"/>
              <a:ext cx="720080" cy="2880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347864" y="2276872"/>
              <a:ext cx="48965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Arial"/>
                  <a:cs typeface="Arial"/>
                </a:rPr>
                <a:t> 8 LRR                          2 PKD                                                 LPXTG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5" name="Isosceles Triangle 14"/>
            <p:cNvSpPr/>
            <p:nvPr/>
          </p:nvSpPr>
          <p:spPr>
            <a:xfrm rot="10800000">
              <a:off x="7596336" y="2060848"/>
              <a:ext cx="144016" cy="266328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95536" y="154233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/>
                <a:cs typeface="Arial"/>
              </a:rPr>
              <a:t>A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843808" y="3068960"/>
            <a:ext cx="5256584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516216" y="3068960"/>
            <a:ext cx="1296144" cy="360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364088" y="3068960"/>
            <a:ext cx="504056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812360" y="3068960"/>
            <a:ext cx="288032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95536" y="278092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/>
                <a:cs typeface="Arial"/>
              </a:rPr>
              <a:t>C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55576" y="3068960"/>
            <a:ext cx="1512168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55576" y="3140968"/>
            <a:ext cx="18631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TTAAAAATTTTTAA</a:t>
            </a:r>
            <a:endParaRPr lang="en-US" sz="1200" b="1" dirty="0">
              <a:latin typeface="Arial"/>
              <a:cs typeface="Arial"/>
            </a:endParaRPr>
          </a:p>
        </p:txBody>
      </p:sp>
      <p:cxnSp>
        <p:nvCxnSpPr>
          <p:cNvPr id="52" name="Straight Connector 51"/>
          <p:cNvCxnSpPr>
            <a:stCxn id="47" idx="3"/>
            <a:endCxn id="39" idx="1"/>
          </p:cNvCxnSpPr>
          <p:nvPr/>
        </p:nvCxnSpPr>
        <p:spPr>
          <a:xfrm>
            <a:off x="2267744" y="3248980"/>
            <a:ext cx="5760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7" name="Group 126"/>
          <p:cNvGrpSpPr/>
          <p:nvPr/>
        </p:nvGrpSpPr>
        <p:grpSpPr>
          <a:xfrm>
            <a:off x="827584" y="1398315"/>
            <a:ext cx="2592288" cy="484548"/>
            <a:chOff x="971600" y="188640"/>
            <a:chExt cx="2592288" cy="484548"/>
          </a:xfrm>
        </p:grpSpPr>
        <p:sp>
          <p:nvSpPr>
            <p:cNvPr id="62" name="Right Arrow 61"/>
            <p:cNvSpPr/>
            <p:nvPr/>
          </p:nvSpPr>
          <p:spPr>
            <a:xfrm>
              <a:off x="971600" y="285549"/>
              <a:ext cx="1395920" cy="38763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63" name="Right Arrow 62"/>
            <p:cNvSpPr/>
            <p:nvPr/>
          </p:nvSpPr>
          <p:spPr>
            <a:xfrm>
              <a:off x="2396602" y="285549"/>
              <a:ext cx="1076021" cy="387639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341860" y="188640"/>
              <a:ext cx="55255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>
                  <a:latin typeface="Arial"/>
                  <a:cs typeface="Arial"/>
                </a:rPr>
                <a:t>               </a:t>
              </a:r>
              <a:r>
                <a:rPr lang="en-GB" sz="1000" i="1" dirty="0" err="1" smtClean="0">
                  <a:latin typeface="Arial"/>
                  <a:cs typeface="Arial"/>
                </a:rPr>
                <a:t>inlA</a:t>
              </a:r>
              <a:endParaRPr lang="en-US" sz="1000" i="1" dirty="0">
                <a:latin typeface="Arial"/>
                <a:cs typeface="Arial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576056" y="188640"/>
              <a:ext cx="55255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>
                  <a:latin typeface="Arial"/>
                  <a:cs typeface="Arial"/>
                </a:rPr>
                <a:t>               </a:t>
              </a:r>
              <a:r>
                <a:rPr lang="en-GB" sz="1000" i="1" dirty="0" err="1" smtClean="0">
                  <a:latin typeface="Arial"/>
                  <a:cs typeface="Arial"/>
                </a:rPr>
                <a:t>inlB</a:t>
              </a:r>
              <a:endParaRPr lang="en-US" sz="1000" i="1" dirty="0">
                <a:latin typeface="Arial"/>
                <a:cs typeface="Arial"/>
              </a:endParaRPr>
            </a:p>
          </p:txBody>
        </p:sp>
        <p:sp>
          <p:nvSpPr>
            <p:cNvPr id="72" name="Down Arrow 71"/>
            <p:cNvSpPr/>
            <p:nvPr/>
          </p:nvSpPr>
          <p:spPr>
            <a:xfrm>
              <a:off x="1378744" y="285549"/>
              <a:ext cx="58164" cy="96909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3419872" y="188640"/>
              <a:ext cx="144016" cy="288032"/>
              <a:chOff x="6948264" y="620688"/>
              <a:chExt cx="144016" cy="432048"/>
            </a:xfrm>
          </p:grpSpPr>
          <p:sp>
            <p:nvSpPr>
              <p:cNvPr id="117" name="Oval 116"/>
              <p:cNvSpPr/>
              <p:nvPr/>
            </p:nvSpPr>
            <p:spPr>
              <a:xfrm>
                <a:off x="6948264" y="62068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cs typeface="Arial"/>
                </a:endParaRPr>
              </a:p>
            </p:txBody>
          </p:sp>
          <p:cxnSp>
            <p:nvCxnSpPr>
              <p:cNvPr id="118" name="Straight Connector 117"/>
              <p:cNvCxnSpPr>
                <a:stCxn id="117" idx="4"/>
              </p:cNvCxnSpPr>
              <p:nvPr/>
            </p:nvCxnSpPr>
            <p:spPr>
              <a:xfrm rot="5400000">
                <a:off x="6876256" y="908720"/>
                <a:ext cx="288032" cy="0"/>
              </a:xfrm>
              <a:prstGeom prst="line">
                <a:avLst/>
              </a:prstGeom>
              <a:ln w="158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 118"/>
            <p:cNvGrpSpPr/>
            <p:nvPr/>
          </p:nvGrpSpPr>
          <p:grpSpPr>
            <a:xfrm>
              <a:off x="2339752" y="188640"/>
              <a:ext cx="144016" cy="288032"/>
              <a:chOff x="6948264" y="620688"/>
              <a:chExt cx="144016" cy="432048"/>
            </a:xfrm>
          </p:grpSpPr>
          <p:sp>
            <p:nvSpPr>
              <p:cNvPr id="120" name="Oval 119"/>
              <p:cNvSpPr/>
              <p:nvPr/>
            </p:nvSpPr>
            <p:spPr>
              <a:xfrm>
                <a:off x="6948264" y="62068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cs typeface="Arial"/>
                </a:endParaRPr>
              </a:p>
            </p:txBody>
          </p:sp>
          <p:cxnSp>
            <p:nvCxnSpPr>
              <p:cNvPr id="121" name="Straight Connector 120"/>
              <p:cNvCxnSpPr>
                <a:stCxn id="120" idx="4"/>
              </p:cNvCxnSpPr>
              <p:nvPr/>
            </p:nvCxnSpPr>
            <p:spPr>
              <a:xfrm rot="5400000">
                <a:off x="6876256" y="908720"/>
                <a:ext cx="288032" cy="0"/>
              </a:xfrm>
              <a:prstGeom prst="line">
                <a:avLst/>
              </a:prstGeom>
              <a:ln w="158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7" name="Isosceles Triangle 66"/>
          <p:cNvSpPr/>
          <p:nvPr/>
        </p:nvSpPr>
        <p:spPr>
          <a:xfrm rot="10800000">
            <a:off x="7812360" y="2924944"/>
            <a:ext cx="144016" cy="266328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28861" y="4403998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smtClean="0">
                <a:latin typeface="Arial"/>
                <a:cs typeface="Arial"/>
              </a:rPr>
              <a:t>Figure S1</a:t>
            </a:r>
            <a:r>
              <a:rPr lang="en-GB" sz="1200" dirty="0" smtClean="0">
                <a:latin typeface="Arial"/>
                <a:cs typeface="Arial"/>
              </a:rPr>
              <a:t>: Characterisation of </a:t>
            </a:r>
            <a:r>
              <a:rPr lang="en-GB" sz="1200" dirty="0" err="1" smtClean="0">
                <a:latin typeface="Arial"/>
                <a:cs typeface="Arial"/>
              </a:rPr>
              <a:t>internalins</a:t>
            </a:r>
            <a:r>
              <a:rPr lang="en-GB" sz="1200" dirty="0" smtClean="0">
                <a:latin typeface="Arial"/>
                <a:cs typeface="Arial"/>
              </a:rPr>
              <a:t> from STM screen.  (a)</a:t>
            </a:r>
            <a:r>
              <a:rPr lang="en-US" sz="1200" dirty="0" smtClean="0">
                <a:latin typeface="Arial"/>
                <a:cs typeface="Arial"/>
              </a:rPr>
              <a:t>Genomic organization of </a:t>
            </a:r>
            <a:r>
              <a:rPr lang="en-US" sz="1200" dirty="0" err="1" smtClean="0">
                <a:latin typeface="Arial"/>
                <a:cs typeface="Arial"/>
              </a:rPr>
              <a:t>inlA</a:t>
            </a:r>
            <a:r>
              <a:rPr lang="en-US" sz="1200" dirty="0" smtClean="0">
                <a:latin typeface="Arial"/>
                <a:cs typeface="Arial"/>
              </a:rPr>
              <a:t> and insertion site in transposon mutants identified in STM screen in mouse model of infection. The diagram was drawn approximately to scale using </a:t>
            </a:r>
            <a:r>
              <a:rPr lang="en-US" sz="1200" i="1" dirty="0" err="1" smtClean="0">
                <a:latin typeface="Arial"/>
                <a:cs typeface="Arial"/>
              </a:rPr>
              <a:t>Listeria</a:t>
            </a:r>
            <a:r>
              <a:rPr lang="en-US" sz="1200" i="1" dirty="0" smtClean="0">
                <a:latin typeface="Arial"/>
                <a:cs typeface="Arial"/>
              </a:rPr>
              <a:t> </a:t>
            </a:r>
            <a:r>
              <a:rPr lang="en-US" sz="1200" i="1" dirty="0" err="1" smtClean="0">
                <a:latin typeface="Arial"/>
                <a:cs typeface="Arial"/>
              </a:rPr>
              <a:t>monocytogenes</a:t>
            </a:r>
            <a:r>
              <a:rPr lang="en-US" sz="1200" dirty="0" smtClean="0">
                <a:latin typeface="Arial"/>
                <a:cs typeface="Arial"/>
              </a:rPr>
              <a:t> H7858 genome sequence data (TIGR). Open reading frames (shaded in gray) are genes with </a:t>
            </a:r>
            <a:r>
              <a:rPr lang="en-US" sz="1200" dirty="0" err="1" smtClean="0">
                <a:latin typeface="Arial"/>
                <a:cs typeface="Arial"/>
              </a:rPr>
              <a:t>transposon</a:t>
            </a:r>
            <a:r>
              <a:rPr lang="en-US" sz="1200" dirty="0" smtClean="0">
                <a:latin typeface="Arial"/>
                <a:cs typeface="Arial"/>
              </a:rPr>
              <a:t> insertion. Black arrowheads represent the approximate location of </a:t>
            </a:r>
            <a:r>
              <a:rPr lang="en-US" sz="1200" dirty="0" err="1" smtClean="0">
                <a:latin typeface="Arial"/>
                <a:cs typeface="Arial"/>
              </a:rPr>
              <a:t>transposon</a:t>
            </a:r>
            <a:r>
              <a:rPr lang="en-US" sz="1200" dirty="0" smtClean="0">
                <a:latin typeface="Arial"/>
                <a:cs typeface="Arial"/>
              </a:rPr>
              <a:t> insertion. White open reading frames are flanking genes. Lollipops indicate predicted terminator locations.</a:t>
            </a:r>
            <a:r>
              <a:rPr lang="en-GB" sz="1200" dirty="0" smtClean="0">
                <a:latin typeface="Arial"/>
                <a:cs typeface="Arial"/>
              </a:rPr>
              <a:t> (b) Schematic domain organisation of </a:t>
            </a:r>
            <a:r>
              <a:rPr lang="en-GB" sz="1200" dirty="0" err="1" smtClean="0">
                <a:latin typeface="Arial"/>
                <a:cs typeface="Arial"/>
              </a:rPr>
              <a:t>internalin</a:t>
            </a:r>
            <a:r>
              <a:rPr lang="en-GB" sz="1200" dirty="0" smtClean="0">
                <a:latin typeface="Arial"/>
                <a:cs typeface="Arial"/>
              </a:rPr>
              <a:t> lmOh7858_0671 based on </a:t>
            </a:r>
            <a:r>
              <a:rPr lang="en-GB" sz="1200" dirty="0" err="1" smtClean="0">
                <a:latin typeface="Arial"/>
                <a:cs typeface="Arial"/>
              </a:rPr>
              <a:t>EGDe</a:t>
            </a:r>
            <a:r>
              <a:rPr lang="en-GB" sz="1200" dirty="0" smtClean="0">
                <a:latin typeface="Arial"/>
                <a:cs typeface="Arial"/>
              </a:rPr>
              <a:t> homologue lmo0610 and </a:t>
            </a:r>
            <a:r>
              <a:rPr lang="en-GB" sz="1200" dirty="0" err="1" smtClean="0">
                <a:latin typeface="Arial"/>
                <a:cs typeface="Arial"/>
              </a:rPr>
              <a:t>InterPro</a:t>
            </a:r>
            <a:r>
              <a:rPr lang="en-GB" sz="1200" dirty="0" smtClean="0">
                <a:latin typeface="Arial"/>
                <a:cs typeface="Arial"/>
              </a:rPr>
              <a:t> Scan.  Black box represent the signal peptide, pink box the 8 LRR, green region 2 PKD domains, yellow arrow sorting signal and yellow box the LPXTG motif.  Upstream from start site is the </a:t>
            </a:r>
            <a:r>
              <a:rPr lang="en-US" sz="1200" dirty="0" err="1" smtClean="0">
                <a:latin typeface="Arial"/>
                <a:cs typeface="Arial"/>
              </a:rPr>
              <a:t>σ</a:t>
            </a:r>
            <a:r>
              <a:rPr lang="en-US" sz="1200" baseline="30000" dirty="0" err="1" smtClean="0">
                <a:latin typeface="Arial"/>
                <a:cs typeface="Arial"/>
              </a:rPr>
              <a:t>B</a:t>
            </a:r>
            <a:r>
              <a:rPr lang="en-US" sz="1200" dirty="0" smtClean="0">
                <a:latin typeface="Arial"/>
                <a:cs typeface="Arial"/>
              </a:rPr>
              <a:t> promoter region at 61 </a:t>
            </a:r>
            <a:r>
              <a:rPr lang="en-US" sz="1200" dirty="0" err="1" smtClean="0">
                <a:latin typeface="Arial"/>
                <a:cs typeface="Arial"/>
              </a:rPr>
              <a:t>bp</a:t>
            </a:r>
            <a:r>
              <a:rPr lang="en-US" sz="1200" dirty="0" smtClean="0">
                <a:latin typeface="Arial"/>
                <a:cs typeface="Arial"/>
              </a:rPr>
              <a:t> and 82 </a:t>
            </a:r>
            <a:r>
              <a:rPr lang="en-US" sz="1200" dirty="0" err="1" smtClean="0">
                <a:latin typeface="Arial"/>
                <a:cs typeface="Arial"/>
              </a:rPr>
              <a:t>bp</a:t>
            </a:r>
            <a:r>
              <a:rPr lang="en-US" sz="1200" dirty="0" smtClean="0">
                <a:latin typeface="Arial"/>
                <a:cs typeface="Arial"/>
              </a:rPr>
              <a:t> from start site. (c) Schematic domain organization of lmOh7858_0898 based on </a:t>
            </a:r>
            <a:r>
              <a:rPr lang="en-US" sz="1200" dirty="0" err="1" smtClean="0">
                <a:latin typeface="Arial"/>
                <a:cs typeface="Arial"/>
              </a:rPr>
              <a:t>Interpro</a:t>
            </a:r>
            <a:r>
              <a:rPr lang="en-US" sz="1200" dirty="0" smtClean="0">
                <a:latin typeface="Arial"/>
                <a:cs typeface="Arial"/>
              </a:rPr>
              <a:t> Scan results.  Black box represents a domain of hypothetical protein PA1324 superfamily , green box 8 PKD and yellow box represents LPXTG domain.  </a:t>
            </a:r>
            <a:r>
              <a:rPr lang="en-US" sz="1200" dirty="0" err="1" smtClean="0">
                <a:latin typeface="Arial"/>
                <a:cs typeface="Arial"/>
              </a:rPr>
              <a:t>Approximatley</a:t>
            </a:r>
            <a:r>
              <a:rPr lang="en-US" sz="1200" dirty="0" smtClean="0">
                <a:latin typeface="Arial"/>
                <a:cs typeface="Arial"/>
              </a:rPr>
              <a:t> 199 </a:t>
            </a:r>
            <a:r>
              <a:rPr lang="en-US" sz="1200" dirty="0" err="1" smtClean="0">
                <a:latin typeface="Arial"/>
                <a:cs typeface="Arial"/>
              </a:rPr>
              <a:t>bp</a:t>
            </a:r>
            <a:r>
              <a:rPr lang="en-US" sz="1200" dirty="0" smtClean="0">
                <a:latin typeface="Arial"/>
                <a:cs typeface="Arial"/>
              </a:rPr>
              <a:t> upstream from start site there is a putative </a:t>
            </a:r>
            <a:r>
              <a:rPr lang="en-US" sz="1200" dirty="0" err="1" smtClean="0">
                <a:latin typeface="Arial"/>
                <a:cs typeface="Arial"/>
              </a:rPr>
              <a:t>PrfA</a:t>
            </a:r>
            <a:r>
              <a:rPr lang="en-US" sz="1200" dirty="0" smtClean="0">
                <a:latin typeface="Arial"/>
                <a:cs typeface="Arial"/>
              </a:rPr>
              <a:t> box.  </a:t>
            </a:r>
          </a:p>
          <a:p>
            <a:pPr algn="just"/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916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Gahan, Cormac</dc:creator>
  <cp:lastModifiedBy>Gahan, Cormac</cp:lastModifiedBy>
  <cp:revision>1</cp:revision>
  <dcterms:created xsi:type="dcterms:W3CDTF">2013-03-11T13:41:24Z</dcterms:created>
  <dcterms:modified xsi:type="dcterms:W3CDTF">2013-03-11T13:42:02Z</dcterms:modified>
</cp:coreProperties>
</file>