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EEF3"/>
    <a:srgbClr val="3184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24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23B15-BBB9-42AF-BD05-C0BE6E5060CF}" type="datetimeFigureOut">
              <a:rPr lang="en-IE" smtClean="0"/>
              <a:t>29/08/2017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A2396-03DA-4BBE-8B1D-3B3EF36D51E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01605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23B15-BBB9-42AF-BD05-C0BE6E5060CF}" type="datetimeFigureOut">
              <a:rPr lang="en-IE" smtClean="0"/>
              <a:t>29/08/2017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A2396-03DA-4BBE-8B1D-3B3EF36D51E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10978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23B15-BBB9-42AF-BD05-C0BE6E5060CF}" type="datetimeFigureOut">
              <a:rPr lang="en-IE" smtClean="0"/>
              <a:t>29/08/2017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A2396-03DA-4BBE-8B1D-3B3EF36D51E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73810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23B15-BBB9-42AF-BD05-C0BE6E5060CF}" type="datetimeFigureOut">
              <a:rPr lang="en-IE" smtClean="0"/>
              <a:t>29/08/2017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A2396-03DA-4BBE-8B1D-3B3EF36D51E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74794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23B15-BBB9-42AF-BD05-C0BE6E5060CF}" type="datetimeFigureOut">
              <a:rPr lang="en-IE" smtClean="0"/>
              <a:t>29/08/2017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A2396-03DA-4BBE-8B1D-3B3EF36D51E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12705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23B15-BBB9-42AF-BD05-C0BE6E5060CF}" type="datetimeFigureOut">
              <a:rPr lang="en-IE" smtClean="0"/>
              <a:t>29/08/2017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A2396-03DA-4BBE-8B1D-3B3EF36D51E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77568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23B15-BBB9-42AF-BD05-C0BE6E5060CF}" type="datetimeFigureOut">
              <a:rPr lang="en-IE" smtClean="0"/>
              <a:t>29/08/2017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A2396-03DA-4BBE-8B1D-3B3EF36D51E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28370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23B15-BBB9-42AF-BD05-C0BE6E5060CF}" type="datetimeFigureOut">
              <a:rPr lang="en-IE" smtClean="0"/>
              <a:t>29/08/2017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A2396-03DA-4BBE-8B1D-3B3EF36D51E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95117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23B15-BBB9-42AF-BD05-C0BE6E5060CF}" type="datetimeFigureOut">
              <a:rPr lang="en-IE" smtClean="0"/>
              <a:t>29/08/2017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A2396-03DA-4BBE-8B1D-3B3EF36D51E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49198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23B15-BBB9-42AF-BD05-C0BE6E5060CF}" type="datetimeFigureOut">
              <a:rPr lang="en-IE" smtClean="0"/>
              <a:t>29/08/2017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A2396-03DA-4BBE-8B1D-3B3EF36D51E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33002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23B15-BBB9-42AF-BD05-C0BE6E5060CF}" type="datetimeFigureOut">
              <a:rPr lang="en-IE" smtClean="0"/>
              <a:t>29/08/2017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A2396-03DA-4BBE-8B1D-3B3EF36D51E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16368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C23B15-BBB9-42AF-BD05-C0BE6E5060CF}" type="datetimeFigureOut">
              <a:rPr lang="en-IE" smtClean="0"/>
              <a:t>29/08/2017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A2396-03DA-4BBE-8B1D-3B3EF36D51E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82861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619028"/>
              </p:ext>
            </p:extLst>
          </p:nvPr>
        </p:nvGraphicFramePr>
        <p:xfrm>
          <a:off x="193572" y="212299"/>
          <a:ext cx="9378416" cy="2496774"/>
        </p:xfrm>
        <a:graphic>
          <a:graphicData uri="http://schemas.openxmlformats.org/drawingml/2006/table">
            <a:tbl>
              <a:tblPr/>
              <a:tblGrid>
                <a:gridCol w="81491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4886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6162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11512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1080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2708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30849">
                <a:tc gridSpan="2">
                  <a:txBody>
                    <a:bodyPr/>
                    <a:lstStyle/>
                    <a:p>
                      <a:pPr algn="l" fontAlgn="b"/>
                      <a:endParaRPr lang="en-IE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1698">
                <a:tc>
                  <a:txBody>
                    <a:bodyPr/>
                    <a:lstStyle/>
                    <a:p>
                      <a:pPr algn="l" fontAlgn="ctr"/>
                      <a:r>
                        <a:rPr lang="en-IE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Mature MicroRNA</a:t>
                      </a:r>
                    </a:p>
                  </a:txBody>
                  <a:tcPr marL="4332" marR="4332" marT="433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Mouse Sequence</a:t>
                      </a:r>
                    </a:p>
                  </a:txBody>
                  <a:tcPr marL="4332" marR="4332" marT="433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Rat Sequence</a:t>
                      </a:r>
                    </a:p>
                  </a:txBody>
                  <a:tcPr marL="4332" marR="4332" marT="433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Human Sequence</a:t>
                      </a:r>
                    </a:p>
                  </a:txBody>
                  <a:tcPr marL="4332" marR="4332" marT="433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Conserved MicroRNA? </a:t>
                      </a:r>
                    </a:p>
                  </a:txBody>
                  <a:tcPr marL="4332" marR="4332" marT="433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No. of conserved mRNA targets</a:t>
                      </a:r>
                    </a:p>
                  </a:txBody>
                  <a:tcPr marL="4332" marR="4332" marT="433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0849"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miR-3535</a:t>
                      </a: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7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UGGAUAUGAUGACUGAUUACCUGAGA</a:t>
                      </a:r>
                    </a:p>
                  </a:txBody>
                  <a:tcPr marL="4332" marR="4332" marT="433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No annotation</a:t>
                      </a: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No annotation</a:t>
                      </a: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Mouse</a:t>
                      </a: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lang="en-IE" sz="7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0849"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miR-673-5p</a:t>
                      </a: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CUCACAGCUCUGGUCCUUGGAG</a:t>
                      </a:r>
                    </a:p>
                  </a:txBody>
                  <a:tcPr marL="4332" marR="4332" marT="43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CUCACAGCUCCGGUCCUUGGAG</a:t>
                      </a:r>
                    </a:p>
                  </a:txBody>
                  <a:tcPr marL="4332" marR="4332" marT="43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No annotation</a:t>
                      </a: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In Rodents </a:t>
                      </a: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282 M/R</a:t>
                      </a:r>
                      <a:endParaRPr lang="en-IE" sz="7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30849"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miR-206-3p</a:t>
                      </a: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UGGAAUGUAAGGAAGUGUGUGG</a:t>
                      </a:r>
                    </a:p>
                  </a:txBody>
                  <a:tcPr marL="4332" marR="4332" marT="43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UGGAAUGUAAGGAAGUGUGUGG</a:t>
                      </a: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7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UGGAAUGUAAGGAAGUGUGUGG (hsa-miR-206)</a:t>
                      </a:r>
                    </a:p>
                  </a:txBody>
                  <a:tcPr marL="4332" marR="4332" marT="43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Yes</a:t>
                      </a: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118 (M/R/H) 222 (M/R)</a:t>
                      </a:r>
                      <a:endParaRPr lang="en-IE" sz="7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30849"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miR-1964</a:t>
                      </a: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CCGACUUCUGGGCUCCGGCUUU</a:t>
                      </a:r>
                    </a:p>
                  </a:txBody>
                  <a:tcPr marL="4332" marR="4332" marT="43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No annotation</a:t>
                      </a: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No annotation</a:t>
                      </a: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Mouse</a:t>
                      </a: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lang="en-IE" sz="7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30849"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miR-5121</a:t>
                      </a: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AGCUUGUGAUGAGACAUCUCC</a:t>
                      </a:r>
                    </a:p>
                  </a:txBody>
                  <a:tcPr marL="4332" marR="4332" marT="43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No annotation</a:t>
                      </a: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No annotation</a:t>
                      </a: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Mouse</a:t>
                      </a: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lang="en-IE" sz="7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30849"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miR-122-5p</a:t>
                      </a: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UGGAGUGUGACAAUGGUGUUUG</a:t>
                      </a:r>
                    </a:p>
                  </a:txBody>
                  <a:tcPr marL="4332" marR="4332" marT="43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7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UGGAGUGUGACAAUGGUGUUUG</a:t>
                      </a:r>
                    </a:p>
                  </a:txBody>
                  <a:tcPr marL="4332" marR="4332" marT="43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7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UGGAGUGUGACAAUGGUGUUUG</a:t>
                      </a:r>
                    </a:p>
                  </a:txBody>
                  <a:tcPr marL="4332" marR="4332" marT="43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Yes</a:t>
                      </a: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162 (M/R) 34 (M/R/H)</a:t>
                      </a:r>
                      <a:endParaRPr lang="en-IE" sz="7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30849"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miR-362-3p</a:t>
                      </a:r>
                      <a:endParaRPr lang="en-IE" sz="7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AACACACCUGUUCAAGGAUUCA</a:t>
                      </a:r>
                    </a:p>
                  </a:txBody>
                  <a:tcPr marL="4332" marR="4332" marT="43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AACACACCUGUUCAAGGAUUCA</a:t>
                      </a:r>
                      <a:endParaRPr lang="en-IE" sz="7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4332" marR="4332" marT="43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AACACACCUAUUCAAGGAUUCA</a:t>
                      </a:r>
                      <a:endParaRPr lang="en-IE" sz="7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4332" marR="4332" marT="43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Yes</a:t>
                      </a:r>
                      <a:endParaRPr lang="en-IE" sz="7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55 (M/R/H) 207 (M/R)</a:t>
                      </a:r>
                      <a:endParaRPr lang="en-IE" sz="7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30849"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miR-369-5p</a:t>
                      </a: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AGAUCGACCGUGUUAUAUUCGC</a:t>
                      </a:r>
                    </a:p>
                  </a:txBody>
                  <a:tcPr marL="4332" marR="4332" marT="43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AGAUCGACCGUGUUAUAUUCGC</a:t>
                      </a:r>
                    </a:p>
                  </a:txBody>
                  <a:tcPr marL="4332" marR="4332" marT="43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7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AGAUCGACCGUGUUAUAUUCGC</a:t>
                      </a:r>
                    </a:p>
                  </a:txBody>
                  <a:tcPr marL="4332" marR="4332" marT="43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Yes</a:t>
                      </a: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 (M/R) </a:t>
                      </a:r>
                      <a:endParaRPr lang="en-IE" sz="7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30849"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miR-182-5p</a:t>
                      </a: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UUUGGCAAUGGUAGAACUCACAC</a:t>
                      </a:r>
                      <a:r>
                        <a:rPr lang="en-IE" sz="700" b="1" i="0" u="sng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CG</a:t>
                      </a:r>
                      <a:endParaRPr lang="en-IE" sz="7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4332" marR="4332" marT="43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7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UUUGGCAAUGGUAGAACUCACACCG (rno-miR-182)</a:t>
                      </a:r>
                    </a:p>
                  </a:txBody>
                  <a:tcPr marL="4332" marR="4332" marT="43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7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UUUGGCAAUGGUAGAACUCACAC</a:t>
                      </a:r>
                      <a:r>
                        <a:rPr lang="en-IE" sz="700" b="1" i="0" u="sng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U</a:t>
                      </a:r>
                      <a:endParaRPr lang="en-IE" sz="7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4332" marR="4332" marT="43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Yes</a:t>
                      </a: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172 (M/R/H) 327 (M/R)</a:t>
                      </a:r>
                      <a:endParaRPr lang="en-IE" sz="7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30849"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miR-183-5p</a:t>
                      </a: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UAUGGCACUGGUAGAAUUCACU</a:t>
                      </a:r>
                    </a:p>
                  </a:txBody>
                  <a:tcPr marL="4332" marR="4332" marT="43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7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UAUGGCACUGGUAGAAUUCACU</a:t>
                      </a:r>
                    </a:p>
                  </a:txBody>
                  <a:tcPr marL="4332" marR="4332" marT="43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7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UAUGGCACUGGUAGAAUUCACU</a:t>
                      </a:r>
                    </a:p>
                  </a:txBody>
                  <a:tcPr marL="4332" marR="4332" marT="43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Yes</a:t>
                      </a: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49 (M/R/H) 118 (M/R)</a:t>
                      </a:r>
                      <a:endParaRPr lang="en-IE" sz="7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30849"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miR-187-5p</a:t>
                      </a: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700" b="1" i="0" u="sng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IE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GGCUACAACACAGGACC</a:t>
                      </a:r>
                      <a:r>
                        <a:rPr lang="en-IE" sz="700" b="1" i="0" u="sng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CGGG</a:t>
                      </a:r>
                      <a:endParaRPr lang="en-IE" sz="7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4332" marR="4332" marT="43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AGGCUACAACACAGGACC</a:t>
                      </a:r>
                    </a:p>
                  </a:txBody>
                  <a:tcPr marL="4332" marR="4332" marT="43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7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GGCUACAACACAGGACC</a:t>
                      </a:r>
                      <a:r>
                        <a:rPr lang="en-IE" sz="700" b="1" i="0" u="sng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CGGGC</a:t>
                      </a:r>
                      <a:endParaRPr lang="en-IE" sz="7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4332" marR="4332" marT="43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Sequence differences </a:t>
                      </a: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22 (M/R/H)</a:t>
                      </a:r>
                      <a:r>
                        <a:rPr lang="en-IE" sz="7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149 (M/R)</a:t>
                      </a:r>
                      <a:endParaRPr lang="en-IE" sz="7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30849"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miR-187-3p</a:t>
                      </a: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7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UCGUGUCUUGUGUUGCAGCCGG</a:t>
                      </a:r>
                    </a:p>
                  </a:txBody>
                  <a:tcPr marL="4332" marR="4332" marT="43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UCGUGUCUUGUGUUGCAGCCGG</a:t>
                      </a:r>
                    </a:p>
                  </a:txBody>
                  <a:tcPr marL="4332" marR="4332" marT="43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7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UCGUGUCUUGUGUUGCAGCCGG</a:t>
                      </a:r>
                    </a:p>
                  </a:txBody>
                  <a:tcPr marL="4332" marR="4332" marT="43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Yes</a:t>
                      </a: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12 (M/R)</a:t>
                      </a:r>
                      <a:endParaRPr lang="en-IE" sz="7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30849"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miR-137-3p</a:t>
                      </a:r>
                      <a:endParaRPr lang="en-IE" sz="7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UUAUUGCUUAAGAAUACGCGUAG</a:t>
                      </a:r>
                      <a:endParaRPr lang="en-IE" sz="7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4332" marR="4332" marT="43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UUAUUGCUUAAGAAUACGCGUAG</a:t>
                      </a:r>
                      <a:endParaRPr lang="en-IE" sz="7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4332" marR="4332" marT="43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UUAUUGCUUAAGAAUACGCGUAG (has-mir-137)</a:t>
                      </a:r>
                      <a:endParaRPr lang="en-IE" sz="7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4332" marR="4332" marT="43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Yes</a:t>
                      </a:r>
                      <a:endParaRPr lang="en-IE" sz="7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198 (M/R/H) 303 (M/R)</a:t>
                      </a:r>
                      <a:endParaRPr lang="en-IE" sz="7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30849"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miR-1a-3p</a:t>
                      </a:r>
                      <a:endParaRPr lang="en-IE" sz="7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UGGAAUGUAAAGAAGU</a:t>
                      </a:r>
                      <a:r>
                        <a:rPr lang="en-IE" sz="7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IE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UGUAU</a:t>
                      </a:r>
                      <a:endParaRPr lang="en-IE" sz="7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4332" marR="4332" marT="43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UGGAAUGUAAAGAAGU</a:t>
                      </a:r>
                      <a:r>
                        <a:rPr lang="en-IE" sz="7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G</a:t>
                      </a:r>
                      <a:r>
                        <a:rPr lang="en-IE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UGUAU (rno-mir-1-3p)</a:t>
                      </a:r>
                      <a:endParaRPr lang="en-IE" sz="7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4332" marR="4332" marT="43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UGGAAUGUAAAGAAGUAUGUAU (has-miR-1-3p)</a:t>
                      </a:r>
                      <a:endParaRPr lang="en-IE" sz="7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4332" marR="4332" marT="43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Human/mouse</a:t>
                      </a:r>
                      <a:endParaRPr lang="en-IE" sz="7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116 (M/R/H) 235 (M/R)</a:t>
                      </a:r>
                      <a:endParaRPr lang="en-IE" sz="7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30849"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miR-219a-2-3p</a:t>
                      </a: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7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AGAAUUGUGGCUGGACAUCUGU</a:t>
                      </a:r>
                    </a:p>
                  </a:txBody>
                  <a:tcPr marL="4332" marR="4332" marT="43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AGAAUUGUGGCUGGACAUCUGU</a:t>
                      </a:r>
                    </a:p>
                  </a:txBody>
                  <a:tcPr marL="4332" marR="4332" marT="43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AGAAUUGUGGCUGGACAUCUGU</a:t>
                      </a:r>
                    </a:p>
                  </a:txBody>
                  <a:tcPr marL="4332" marR="4332" marT="43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Yes</a:t>
                      </a:r>
                      <a:endParaRPr lang="en-IE" sz="7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 (M/R/H)</a:t>
                      </a:r>
                      <a:r>
                        <a:rPr lang="en-IE" sz="7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99 (M/R)</a:t>
                      </a:r>
                      <a:endParaRPr lang="en-IE" sz="7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30849">
                <a:tc>
                  <a:txBody>
                    <a:bodyPr/>
                    <a:lstStyle/>
                    <a:p>
                      <a:pPr algn="l" fontAlgn="b"/>
                      <a:endParaRPr lang="en-IE" sz="7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7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7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7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2" marR="4332" marT="433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41668" y="103032"/>
            <a:ext cx="65939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Supplemental </a:t>
            </a:r>
            <a:r>
              <a:rPr lang="en-IE" sz="1200" b="1" dirty="0">
                <a:solidFill>
                  <a:srgbClr val="000000"/>
                </a:solidFill>
                <a:cs typeface="Times New Roman" panose="02020603050405020304" pitchFamily="18" charset="0"/>
              </a:rPr>
              <a:t>T</a:t>
            </a:r>
            <a:r>
              <a:rPr lang="en-IE" sz="1200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able 2. </a:t>
            </a:r>
            <a:r>
              <a:rPr lang="en-IE" sz="1200" b="1" dirty="0">
                <a:solidFill>
                  <a:srgbClr val="000000"/>
                </a:solidFill>
                <a:cs typeface="Times New Roman" panose="02020603050405020304" pitchFamily="18" charset="0"/>
              </a:rPr>
              <a:t>Selected microRNA for </a:t>
            </a:r>
            <a:r>
              <a:rPr lang="en-IE" sz="1200" b="1" dirty="0" err="1" smtClean="0">
                <a:solidFill>
                  <a:srgbClr val="000000"/>
                </a:solidFill>
                <a:cs typeface="Times New Roman" panose="02020603050405020304" pitchFamily="18" charset="0"/>
              </a:rPr>
              <a:t>qRT</a:t>
            </a:r>
            <a:r>
              <a:rPr lang="en-IE" sz="1200" b="1" dirty="0">
                <a:solidFill>
                  <a:srgbClr val="000000"/>
                </a:solidFill>
                <a:cs typeface="Times New Roman" panose="02020603050405020304" pitchFamily="18" charset="0"/>
              </a:rPr>
              <a:t>-</a:t>
            </a:r>
            <a:r>
              <a:rPr lang="en-IE" sz="1200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PCR Validation</a:t>
            </a:r>
            <a:endParaRPr lang="en-IE" sz="1200" b="1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6030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925</TotalTime>
  <Words>210</Words>
  <Application>Microsoft Office PowerPoint</Application>
  <PresentationFormat>A4 Paper (210x297 mm)</PresentationFormat>
  <Paragraphs>101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 Unicode MS</vt:lpstr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Alan</dc:creator>
  <cp:lastModifiedBy>Bowman, Siobhan</cp:lastModifiedBy>
  <cp:revision>32</cp:revision>
  <cp:lastPrinted>2016-06-15T16:57:18Z</cp:lastPrinted>
  <dcterms:created xsi:type="dcterms:W3CDTF">2016-06-12T14:09:46Z</dcterms:created>
  <dcterms:modified xsi:type="dcterms:W3CDTF">2017-08-29T15:02:31Z</dcterms:modified>
</cp:coreProperties>
</file>