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EF3"/>
    <a:srgbClr val="3184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2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01605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1097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3810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7479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1270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77568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2837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5117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4919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3300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16368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23B15-BBB9-42AF-BD05-C0BE6E5060CF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8286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19028"/>
              </p:ext>
            </p:extLst>
          </p:nvPr>
        </p:nvGraphicFramePr>
        <p:xfrm>
          <a:off x="193572" y="212299"/>
          <a:ext cx="9378416" cy="2496774"/>
        </p:xfrm>
        <a:graphic>
          <a:graphicData uri="http://schemas.openxmlformats.org/drawingml/2006/table">
            <a:tbl>
              <a:tblPr/>
              <a:tblGrid>
                <a:gridCol w="8149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88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616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151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108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2708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30849">
                <a:tc gridSpan="2">
                  <a:txBody>
                    <a:bodyPr/>
                    <a:lstStyle/>
                    <a:p>
                      <a:pPr algn="l" fontAlgn="b"/>
                      <a:endParaRPr lang="en-IE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1698"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Mature MicroRNA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Mouse Sequence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Rat Sequence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Human Sequence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Conserved MicroRNA? 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No. of conserved mRNA targets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miR-3535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UGGAUAUGAUGACUGAUUACCUGAGA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Mouse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miR-673-5p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CUCACAGCUCUGGUCCUUGGAG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CUCACAGCUCCGGUCCUUGGAG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In Rodents 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282 M/R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miR-206-3p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UGGAAUGUAAGGAAGUGUGUGG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UGGAAUGUAAGGAAGUGUGUGG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UGGAAUGUAAGGAAGUGUGUGG (hsa-miR-206)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118 (M/R/H) 222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miR-1964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CCGACUUCUGGGCUCCGGCUUU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Mouse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miR-5121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AGCUUGUGAUGAGACAUCUCC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Mouse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miR-122-5p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UGGAGUGUGACAAUGGUGUUUG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UGGAGUGUGACAAUGGUGUUUG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UGGAGUGUGACAAUGGUGUUUG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162 (M/R) 34 (M/R/H)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miR-362-3p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AACACACCUGUUCAAGGAUUCA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AACACACCUGUUCAAGGAUUCA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AACACACCUAUUCAAGGAUUCA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55 (M/R/H) 207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miR-369-5p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AGAUCGACCGUGUUAUAUUCGC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AGAUCGACCGUGUUAUAUUCGC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AGAUCGACCGUGUUAUAUUCGC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 (M/R) 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miR-182-5p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UUUGGCAAUGGUAGAACUCACAC</a:t>
                      </a:r>
                      <a:r>
                        <a:rPr lang="en-IE" sz="7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CG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UUUGGCAAUGGUAGAACUCACACCG (rno-miR-182)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UUUGGCAAUGGUAGAACUCACAC</a:t>
                      </a:r>
                      <a:r>
                        <a:rPr lang="en-IE" sz="700" b="1" i="0" u="sng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</a:t>
                      </a:r>
                      <a:endParaRPr lang="en-IE" sz="7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172 (M/R/H) 327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miR-183-5p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UAUGGCACUGGUAGAAUUCACU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UAUGGCACUGGUAGAAUUCACU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UAUGGCACUGGUAGAAUUCACU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49 (M/R/H) 118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miR-187-5p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GGCUACAACACAGGACC</a:t>
                      </a:r>
                      <a:r>
                        <a:rPr lang="en-IE" sz="7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CGGG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AGGCUACAACACAGGACC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GGCUACAACACAGGACC</a:t>
                      </a:r>
                      <a:r>
                        <a:rPr lang="en-IE" sz="700" b="1" i="0" u="sng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CGGGC</a:t>
                      </a:r>
                      <a:endParaRPr lang="en-IE" sz="7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Sequence differences 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22 (M/R/H)</a:t>
                      </a:r>
                      <a:r>
                        <a:rPr lang="en-IE" sz="7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149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miR-187-3p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UCGUGUCUUGUGUUGCAGCCGG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UCGUGUCUUGUGUUGCAGCCGG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UCGUGUCUUGUGUUGCAGCCGG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12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miR-137-3p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UUAUUGCUUAAGAAUACGCGUAG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UUAUUGCUUAAGAAUACGCGUAG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UUAUUGCUUAAGAAUACGCGUAG (has-mir-137)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198 (M/R/H) 303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miR-1a-3p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UGGAAUGUAAAGAAGU</a:t>
                      </a:r>
                      <a:r>
                        <a:rPr lang="en-IE" sz="7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UGUAU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UGGAAUGUAAAGAAGU</a:t>
                      </a:r>
                      <a:r>
                        <a:rPr lang="en-IE" sz="7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UGUAU (rno-mir-1-3p)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UGGAAUGUAAAGAAGUAUGUAU (has-miR-1-3p)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Human/mouse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116 (M/R/H) 235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miR-219a-2-3p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AGAAUUGUGGCUGGACAUCUGU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AGAAUUGUGGCUGGACAUCUGU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AGAAUUGUGGCUGGACAUCUGU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 (M/R/H)</a:t>
                      </a:r>
                      <a:r>
                        <a:rPr lang="en-IE" sz="7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99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1668" y="103032"/>
            <a:ext cx="6593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Supplemental </a:t>
            </a:r>
            <a:r>
              <a:rPr lang="en-IE" sz="1200" b="1" dirty="0">
                <a:solidFill>
                  <a:srgbClr val="000000"/>
                </a:solidFill>
                <a:cs typeface="Times New Roman" panose="02020603050405020304" pitchFamily="18" charset="0"/>
              </a:rPr>
              <a:t>T</a:t>
            </a:r>
            <a:r>
              <a:rPr lang="en-IE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able 2. </a:t>
            </a:r>
            <a:r>
              <a:rPr lang="en-IE" sz="1200" b="1" dirty="0">
                <a:solidFill>
                  <a:srgbClr val="000000"/>
                </a:solidFill>
                <a:cs typeface="Times New Roman" panose="02020603050405020304" pitchFamily="18" charset="0"/>
              </a:rPr>
              <a:t>Selected microRNA for </a:t>
            </a:r>
            <a:r>
              <a:rPr lang="en-IE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qRT</a:t>
            </a:r>
            <a:r>
              <a:rPr lang="en-IE" sz="1200" b="1" dirty="0">
                <a:solidFill>
                  <a:srgbClr val="000000"/>
                </a:solidFill>
                <a:cs typeface="Times New Roman" panose="02020603050405020304" pitchFamily="18" charset="0"/>
              </a:rPr>
              <a:t>-</a:t>
            </a:r>
            <a:r>
              <a:rPr lang="en-IE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PCR Validation</a:t>
            </a:r>
            <a:endParaRPr lang="en-IE" sz="1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3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925</TotalTime>
  <Words>210</Words>
  <Application>Microsoft Office PowerPoint</Application>
  <PresentationFormat>A4 Paper (210x297 mm)</PresentationFormat>
  <Paragraphs>101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 Unicode MS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</dc:creator>
  <cp:lastModifiedBy>Bowman, Siobhan</cp:lastModifiedBy>
  <cp:revision>32</cp:revision>
  <cp:lastPrinted>2016-06-15T16:57:18Z</cp:lastPrinted>
  <dcterms:created xsi:type="dcterms:W3CDTF">2016-06-12T14:09:46Z</dcterms:created>
  <dcterms:modified xsi:type="dcterms:W3CDTF">2017-08-29T15:02:31Z</dcterms:modified>
</cp:coreProperties>
</file>